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453" r:id="rId2"/>
    <p:sldId id="454" r:id="rId3"/>
    <p:sldId id="455" r:id="rId4"/>
    <p:sldId id="456" r:id="rId5"/>
    <p:sldId id="457" r:id="rId6"/>
    <p:sldId id="458" r:id="rId7"/>
    <p:sldId id="459" r:id="rId8"/>
    <p:sldId id="460" r:id="rId9"/>
    <p:sldId id="461" r:id="rId10"/>
    <p:sldId id="462" r:id="rId11"/>
    <p:sldId id="463" r:id="rId12"/>
    <p:sldId id="464" r:id="rId13"/>
    <p:sldId id="465" r:id="rId14"/>
    <p:sldId id="466" r:id="rId15"/>
    <p:sldId id="467" r:id="rId16"/>
    <p:sldId id="468" r:id="rId17"/>
  </p:sldIdLst>
  <p:sldSz cx="10477500" cy="7239000"/>
  <p:notesSz cx="6692900" cy="9969500"/>
  <p:defaultTextStyle>
    <a:defPPr>
      <a:defRPr lang="fr-FR"/>
    </a:defPPr>
    <a:lvl1pPr algn="l" rtl="0" fontAlgn="base">
      <a:spcBef>
        <a:spcPct val="0"/>
      </a:spcBef>
      <a:spcAft>
        <a:spcPct val="0"/>
      </a:spcAft>
      <a:defRPr sz="1200" kern="1200">
        <a:solidFill>
          <a:schemeClr val="tx1"/>
        </a:solidFill>
        <a:latin typeface="Lucida Sans Unicode" pitchFamily="34" charset="0"/>
        <a:ea typeface="+mn-ea"/>
        <a:cs typeface="Arial" pitchFamily="34" charset="0"/>
      </a:defRPr>
    </a:lvl1pPr>
    <a:lvl2pPr marL="457200" algn="l" rtl="0" fontAlgn="base">
      <a:spcBef>
        <a:spcPct val="0"/>
      </a:spcBef>
      <a:spcAft>
        <a:spcPct val="0"/>
      </a:spcAft>
      <a:defRPr sz="1200" kern="1200">
        <a:solidFill>
          <a:schemeClr val="tx1"/>
        </a:solidFill>
        <a:latin typeface="Lucida Sans Unicode" pitchFamily="34" charset="0"/>
        <a:ea typeface="+mn-ea"/>
        <a:cs typeface="Arial" pitchFamily="34" charset="0"/>
      </a:defRPr>
    </a:lvl2pPr>
    <a:lvl3pPr marL="914400" algn="l" rtl="0" fontAlgn="base">
      <a:spcBef>
        <a:spcPct val="0"/>
      </a:spcBef>
      <a:spcAft>
        <a:spcPct val="0"/>
      </a:spcAft>
      <a:defRPr sz="1200" kern="1200">
        <a:solidFill>
          <a:schemeClr val="tx1"/>
        </a:solidFill>
        <a:latin typeface="Lucida Sans Unicode" pitchFamily="34" charset="0"/>
        <a:ea typeface="+mn-ea"/>
        <a:cs typeface="Arial" pitchFamily="34" charset="0"/>
      </a:defRPr>
    </a:lvl3pPr>
    <a:lvl4pPr marL="1371600" algn="l" rtl="0" fontAlgn="base">
      <a:spcBef>
        <a:spcPct val="0"/>
      </a:spcBef>
      <a:spcAft>
        <a:spcPct val="0"/>
      </a:spcAft>
      <a:defRPr sz="1200" kern="1200">
        <a:solidFill>
          <a:schemeClr val="tx1"/>
        </a:solidFill>
        <a:latin typeface="Lucida Sans Unicode" pitchFamily="34" charset="0"/>
        <a:ea typeface="+mn-ea"/>
        <a:cs typeface="Arial" pitchFamily="34" charset="0"/>
      </a:defRPr>
    </a:lvl4pPr>
    <a:lvl5pPr marL="1828800" algn="l" rtl="0" fontAlgn="base">
      <a:spcBef>
        <a:spcPct val="0"/>
      </a:spcBef>
      <a:spcAft>
        <a:spcPct val="0"/>
      </a:spcAft>
      <a:defRPr sz="1200" kern="1200">
        <a:solidFill>
          <a:schemeClr val="tx1"/>
        </a:solidFill>
        <a:latin typeface="Lucida Sans Unicode" pitchFamily="34" charset="0"/>
        <a:ea typeface="+mn-ea"/>
        <a:cs typeface="Arial" pitchFamily="34" charset="0"/>
      </a:defRPr>
    </a:lvl5pPr>
    <a:lvl6pPr marL="2286000" algn="l" defTabSz="914400" rtl="0" eaLnBrk="1" latinLnBrk="0" hangingPunct="1">
      <a:defRPr sz="1200" kern="1200">
        <a:solidFill>
          <a:schemeClr val="tx1"/>
        </a:solidFill>
        <a:latin typeface="Lucida Sans Unicode" pitchFamily="34" charset="0"/>
        <a:ea typeface="+mn-ea"/>
        <a:cs typeface="Arial" pitchFamily="34" charset="0"/>
      </a:defRPr>
    </a:lvl6pPr>
    <a:lvl7pPr marL="2743200" algn="l" defTabSz="914400" rtl="0" eaLnBrk="1" latinLnBrk="0" hangingPunct="1">
      <a:defRPr sz="1200" kern="1200">
        <a:solidFill>
          <a:schemeClr val="tx1"/>
        </a:solidFill>
        <a:latin typeface="Lucida Sans Unicode" pitchFamily="34" charset="0"/>
        <a:ea typeface="+mn-ea"/>
        <a:cs typeface="Arial" pitchFamily="34" charset="0"/>
      </a:defRPr>
    </a:lvl7pPr>
    <a:lvl8pPr marL="3200400" algn="l" defTabSz="914400" rtl="0" eaLnBrk="1" latinLnBrk="0" hangingPunct="1">
      <a:defRPr sz="1200" kern="1200">
        <a:solidFill>
          <a:schemeClr val="tx1"/>
        </a:solidFill>
        <a:latin typeface="Lucida Sans Unicode" pitchFamily="34" charset="0"/>
        <a:ea typeface="+mn-ea"/>
        <a:cs typeface="Arial" pitchFamily="34" charset="0"/>
      </a:defRPr>
    </a:lvl8pPr>
    <a:lvl9pPr marL="3657600" algn="l" defTabSz="914400" rtl="0" eaLnBrk="1" latinLnBrk="0" hangingPunct="1">
      <a:defRPr sz="1200" kern="1200">
        <a:solidFill>
          <a:schemeClr val="tx1"/>
        </a:solidFill>
        <a:latin typeface="Lucida Sans Unicode"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FF00"/>
    <a:srgbClr val="00FFFF"/>
    <a:srgbClr val="990000"/>
    <a:srgbClr val="A50021"/>
    <a:srgbClr val="62398F"/>
    <a:srgbClr val="FFFF95"/>
    <a:srgbClr val="FFFFCC"/>
    <a:srgbClr val="FFFF99"/>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horzBarState="maximized">
    <p:restoredLeft sz="15620" autoAdjust="0"/>
    <p:restoredTop sz="93310" autoAdjust="0"/>
  </p:normalViewPr>
  <p:slideViewPr>
    <p:cSldViewPr>
      <p:cViewPr>
        <p:scale>
          <a:sx n="84" d="100"/>
          <a:sy n="84" d="100"/>
        </p:scale>
        <p:origin x="-846" y="126"/>
      </p:cViewPr>
      <p:guideLst>
        <p:guide orient="horz" pos="2304"/>
        <p:guide pos="33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50" d="100"/>
          <a:sy n="150" d="100"/>
        </p:scale>
        <p:origin x="-630" y="498"/>
      </p:cViewPr>
      <p:guideLst>
        <p:guide orient="horz" pos="3140"/>
        <p:guide pos="210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8600" y="9372600"/>
            <a:ext cx="1524000" cy="217488"/>
          </a:xfrm>
          <a:prstGeom prst="rect">
            <a:avLst/>
          </a:prstGeom>
          <a:noFill/>
          <a:ln w="12700">
            <a:noFill/>
            <a:miter lim="800000"/>
            <a:headEnd/>
            <a:tailEnd/>
          </a:ln>
          <a:effectLst/>
        </p:spPr>
        <p:txBody>
          <a:bodyPr wrap="none" lIns="95612" tIns="46967" rIns="95612" bIns="46967">
            <a:spAutoFit/>
          </a:bodyPr>
          <a:lstStyle/>
          <a:p>
            <a:pPr defTabSz="966788" eaLnBrk="0" hangingPunct="0">
              <a:defRPr/>
            </a:pPr>
            <a:r>
              <a:rPr lang="fr-FR" sz="800">
                <a:latin typeface="Lucida Sans" pitchFamily="34" charset="0"/>
                <a:cs typeface="+mn-cs"/>
              </a:rPr>
              <a:t>DCO - 08/09/2004 - titre - </a:t>
            </a:r>
            <a:fld id="{561D110C-6876-4B17-B9C8-29689962D99B}" type="slidenum">
              <a:rPr lang="fr-FR" sz="800">
                <a:latin typeface="Lucida Sans" pitchFamily="34" charset="0"/>
                <a:cs typeface="+mn-cs"/>
              </a:rPr>
              <a:pPr defTabSz="966788" eaLnBrk="0" hangingPunct="0">
                <a:defRPr/>
              </a:pPr>
              <a:t>‹N°›</a:t>
            </a:fld>
            <a:r>
              <a:rPr lang="fr-FR" sz="800">
                <a:latin typeface="Lucida Sans" pitchFamily="34" charset="0"/>
                <a:cs typeface="+mn-cs"/>
              </a:rPr>
              <a:t> </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idx="2"/>
          </p:nvPr>
        </p:nvSpPr>
        <p:spPr bwMode="auto">
          <a:xfrm>
            <a:off x="650875" y="754063"/>
            <a:ext cx="5391150" cy="372427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892175" y="4735513"/>
            <a:ext cx="4908550" cy="448627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a:ln/>
        </p:spPr>
      </p:sp>
      <p:sp>
        <p:nvSpPr>
          <p:cNvPr id="20483" name="Espace réservé des commentaires 2"/>
          <p:cNvSpPr>
            <a:spLocks noGrp="1"/>
          </p:cNvSpPr>
          <p:nvPr>
            <p:ph type="body" idx="1"/>
          </p:nvPr>
        </p:nvSpPr>
        <p:spPr>
          <a:noFill/>
          <a:ln w="9525"/>
        </p:spPr>
        <p:txBody>
          <a:bodyPr/>
          <a:lstStyle/>
          <a:p>
            <a:endParaRPr lang="fr-FR" smtClean="0">
              <a:latin typeface="Time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a:ln/>
        </p:spPr>
      </p:sp>
      <p:sp>
        <p:nvSpPr>
          <p:cNvPr id="21507" name="Espace réservé des commentaires 2"/>
          <p:cNvSpPr>
            <a:spLocks noGrp="1"/>
          </p:cNvSpPr>
          <p:nvPr>
            <p:ph type="body" idx="1"/>
          </p:nvPr>
        </p:nvSpPr>
        <p:spPr>
          <a:noFill/>
          <a:ln w="9525"/>
        </p:spPr>
        <p:txBody>
          <a:bodyPr/>
          <a:lstStyle/>
          <a:p>
            <a:r>
              <a:rPr lang="fr-FR" smtClean="0">
                <a:latin typeface="Times"/>
              </a:rPr>
              <a:t>Introduction générale: Mentionner que les modèles sont opérationnels et que les services sont user-oriented.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a:ln/>
        </p:spPr>
      </p:sp>
      <p:sp>
        <p:nvSpPr>
          <p:cNvPr id="22531" name="Espace réservé des commentaires 2"/>
          <p:cNvSpPr>
            <a:spLocks noGrp="1"/>
          </p:cNvSpPr>
          <p:nvPr>
            <p:ph type="body" idx="1"/>
          </p:nvPr>
        </p:nvSpPr>
        <p:spPr>
          <a:noFill/>
          <a:ln w="9525"/>
        </p:spPr>
        <p:txBody>
          <a:bodyPr/>
          <a:lstStyle/>
          <a:p>
            <a:r>
              <a:rPr lang="fr-FR" smtClean="0">
                <a:latin typeface="Times"/>
              </a:rPr>
              <a:t>Mentionner que les données d’entrée : observation in-situ sont assurées par la coordination de l’EEA (projet GISC) et les données satellites par l’ESA.</a:t>
            </a:r>
          </a:p>
          <a:p>
            <a:r>
              <a:rPr lang="fr-FR" smtClean="0">
                <a:latin typeface="Times"/>
              </a:rPr>
              <a:t>L’évaluation des émissions et les inventaires sont des composantes des services.</a:t>
            </a:r>
          </a:p>
          <a:p>
            <a:r>
              <a:rPr lang="fr-FR" smtClean="0">
                <a:latin typeface="Times"/>
              </a:rPr>
              <a:t>Certains services sont dédiés au support pour la prise de décision politique et font plus particulièrement l’objet de cette presentation;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a:ln/>
        </p:spPr>
      </p:sp>
      <p:sp>
        <p:nvSpPr>
          <p:cNvPr id="23555" name="Espace réservé des commentaires 2"/>
          <p:cNvSpPr>
            <a:spLocks noGrp="1"/>
          </p:cNvSpPr>
          <p:nvPr>
            <p:ph type="body" idx="1"/>
          </p:nvPr>
        </p:nvSpPr>
        <p:spPr>
          <a:noFill/>
          <a:ln w="9525"/>
        </p:spPr>
        <p:txBody>
          <a:bodyPr/>
          <a:lstStyle/>
          <a:p>
            <a:endParaRPr lang="fr-FR" smtClean="0">
              <a:latin typeface="Time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2" name="Picture 8"/>
          <p:cNvPicPr>
            <a:picLocks noChangeArrowheads="1"/>
          </p:cNvPicPr>
          <p:nvPr/>
        </p:nvPicPr>
        <p:blipFill>
          <a:blip r:embed="rId2"/>
          <a:srcRect/>
          <a:stretch>
            <a:fillRect/>
          </a:stretch>
        </p:blipFill>
        <p:spPr bwMode="auto">
          <a:xfrm>
            <a:off x="7748588" y="6343650"/>
            <a:ext cx="2217737" cy="463550"/>
          </a:xfrm>
          <a:prstGeom prst="rect">
            <a:avLst/>
          </a:prstGeom>
          <a:noFill/>
          <a:ln w="12700">
            <a:noFill/>
            <a:miter lim="800000"/>
            <a:headEnd/>
            <a:tailEnd/>
          </a:ln>
        </p:spPr>
      </p:pic>
      <p:sp>
        <p:nvSpPr>
          <p:cNvPr id="3" name="Rectangle 7"/>
          <p:cNvSpPr>
            <a:spLocks noChangeArrowheads="1"/>
          </p:cNvSpPr>
          <p:nvPr/>
        </p:nvSpPr>
        <p:spPr bwMode="auto">
          <a:xfrm>
            <a:off x="230188" y="230188"/>
            <a:ext cx="9983787" cy="6780212"/>
          </a:xfrm>
          <a:prstGeom prst="rect">
            <a:avLst/>
          </a:prstGeom>
          <a:noFill/>
          <a:ln w="12700">
            <a:solidFill>
              <a:schemeClr val="tx1"/>
            </a:solidFill>
            <a:miter lim="800000"/>
            <a:headEnd/>
            <a:tailEnd/>
          </a:ln>
          <a:effectLst/>
        </p:spPr>
        <p:txBody>
          <a:bodyPr wrap="none" anchor="ctr"/>
          <a:lstStyle/>
          <a:p>
            <a:pPr eaLnBrk="0" hangingPunct="0">
              <a:defRPr/>
            </a:pPr>
            <a:endParaRPr lang="fr-FR">
              <a:cs typeface="+mn-cs"/>
            </a:endParaRPr>
          </a:p>
        </p:txBody>
      </p:sp>
      <p:sp>
        <p:nvSpPr>
          <p:cNvPr id="4" name="Rectangle 24"/>
          <p:cNvSpPr>
            <a:spLocks noChangeArrowheads="1"/>
          </p:cNvSpPr>
          <p:nvPr/>
        </p:nvSpPr>
        <p:spPr bwMode="auto">
          <a:xfrm>
            <a:off x="1981200" y="2667000"/>
            <a:ext cx="7772400" cy="2057400"/>
          </a:xfrm>
          <a:prstGeom prst="rect">
            <a:avLst/>
          </a:prstGeom>
          <a:noFill/>
          <a:ln w="12700">
            <a:noFill/>
            <a:miter lim="800000"/>
            <a:headEnd/>
            <a:tailEnd/>
          </a:ln>
          <a:effectLst/>
        </p:spPr>
        <p:txBody>
          <a:bodyPr lIns="95612" tIns="46967" rIns="95612" bIns="46967"/>
          <a:lstStyle/>
          <a:p>
            <a:pPr algn="r" defTabSz="966788" eaLnBrk="0" hangingPunct="0">
              <a:spcBef>
                <a:spcPct val="20000"/>
              </a:spcBef>
              <a:defRPr/>
            </a:pPr>
            <a:r>
              <a:rPr lang="en-GB" sz="2400">
                <a:solidFill>
                  <a:srgbClr val="62398F"/>
                </a:solidFill>
                <a:latin typeface="Arial" charset="0"/>
                <a:cs typeface="+mn-cs"/>
              </a:rPr>
              <a:t>Forecasting atmospheric chemistry</a:t>
            </a:r>
          </a:p>
          <a:p>
            <a:pPr algn="r" defTabSz="966788" eaLnBrk="0" hangingPunct="0">
              <a:spcBef>
                <a:spcPct val="20000"/>
              </a:spcBef>
              <a:defRPr/>
            </a:pPr>
            <a:r>
              <a:rPr lang="en-GB" sz="2400">
                <a:solidFill>
                  <a:srgbClr val="62398F"/>
                </a:solidFill>
                <a:latin typeface="Arial" charset="0"/>
                <a:cs typeface="+mn-cs"/>
              </a:rPr>
              <a:t>The example of PREV’AIR</a:t>
            </a:r>
          </a:p>
          <a:p>
            <a:pPr algn="r" defTabSz="966788" eaLnBrk="0" hangingPunct="0">
              <a:spcBef>
                <a:spcPct val="20000"/>
              </a:spcBef>
              <a:defRPr/>
            </a:pPr>
            <a:endParaRPr lang="en-GB" sz="2400">
              <a:solidFill>
                <a:srgbClr val="62398F"/>
              </a:solidFill>
              <a:latin typeface="Arial" charset="0"/>
              <a:cs typeface="+mn-cs"/>
            </a:endParaRPr>
          </a:p>
          <a:p>
            <a:pPr algn="r" defTabSz="966788" eaLnBrk="0" hangingPunct="0">
              <a:spcBef>
                <a:spcPct val="20000"/>
              </a:spcBef>
              <a:defRPr/>
            </a:pPr>
            <a:endParaRPr lang="en-GB" sz="2400">
              <a:solidFill>
                <a:srgbClr val="62398F"/>
              </a:solidFill>
              <a:latin typeface="Arial" charset="0"/>
              <a:cs typeface="+mn-cs"/>
            </a:endParaRPr>
          </a:p>
          <a:p>
            <a:pPr algn="r" defTabSz="966788" eaLnBrk="0" hangingPunct="0">
              <a:spcBef>
                <a:spcPct val="20000"/>
              </a:spcBef>
              <a:defRPr/>
            </a:pPr>
            <a:r>
              <a:rPr lang="en-GB" sz="2400">
                <a:solidFill>
                  <a:srgbClr val="62398F"/>
                </a:solidFill>
                <a:latin typeface="Arial" charset="0"/>
                <a:cs typeface="+mn-cs"/>
              </a:rPr>
              <a:t>Ile d’Oléron, 17/09/2007</a:t>
            </a:r>
            <a:endParaRPr lang="fr-FR" sz="2400">
              <a:solidFill>
                <a:srgbClr val="62398F"/>
              </a:solidFill>
              <a:latin typeface="Arial" charset="0"/>
              <a:cs typeface="+mn-cs"/>
            </a:endParaRPr>
          </a:p>
        </p:txBody>
      </p:sp>
      <p:pic>
        <p:nvPicPr>
          <p:cNvPr id="5" name="Picture 163" descr="Clipboard01"/>
          <p:cNvPicPr preferRelativeResize="0">
            <a:picLocks noChangeArrowheads="1"/>
          </p:cNvPicPr>
          <p:nvPr/>
        </p:nvPicPr>
        <p:blipFill>
          <a:blip r:embed="rId3"/>
          <a:srcRect/>
          <a:stretch>
            <a:fillRect/>
          </a:stretch>
        </p:blipFill>
        <p:spPr bwMode="auto">
          <a:xfrm>
            <a:off x="254000" y="254000"/>
            <a:ext cx="9958388" cy="2260600"/>
          </a:xfrm>
          <a:prstGeom prst="rect">
            <a:avLst/>
          </a:prstGeom>
          <a:noFill/>
          <a:ln w="9525">
            <a:noFill/>
            <a:miter lim="800000"/>
            <a:headEnd/>
            <a:tailEnd/>
          </a:ln>
        </p:spPr>
      </p:pic>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626350" y="885825"/>
            <a:ext cx="2381250" cy="543877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82600" y="885825"/>
            <a:ext cx="6991350" cy="543877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82600" y="885825"/>
            <a:ext cx="9525000" cy="561975"/>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838200" y="1600200"/>
            <a:ext cx="4506913"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5497513" y="1600200"/>
            <a:ext cx="4508500" cy="4724400"/>
          </a:xfrm>
        </p:spPr>
        <p:txBody>
          <a:bodyPr/>
          <a:lstStyle/>
          <a:p>
            <a:pPr lvl="0"/>
            <a:endParaRPr lang="fr-FR" noProof="0"/>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82600" y="885825"/>
            <a:ext cx="9525000" cy="561975"/>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838200" y="1600200"/>
            <a:ext cx="4506913"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497513" y="1600200"/>
            <a:ext cx="4508500"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482600" y="885825"/>
            <a:ext cx="9525000" cy="561975"/>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838200" y="1600200"/>
            <a:ext cx="4506913" cy="4724400"/>
          </a:xfrm>
        </p:spPr>
        <p:txBody>
          <a:bodyPr/>
          <a:lstStyle/>
          <a:p>
            <a:pPr lvl="0"/>
            <a:endParaRPr lang="fr-FR" noProof="0"/>
          </a:p>
        </p:txBody>
      </p:sp>
      <p:sp>
        <p:nvSpPr>
          <p:cNvPr id="4" name="Espace réservé du texte 3"/>
          <p:cNvSpPr>
            <a:spLocks noGrp="1"/>
          </p:cNvSpPr>
          <p:nvPr>
            <p:ph type="body" sz="half" idx="2"/>
          </p:nvPr>
        </p:nvSpPr>
        <p:spPr>
          <a:xfrm>
            <a:off x="5497513" y="1600200"/>
            <a:ext cx="4508500"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82600" y="885825"/>
            <a:ext cx="9525000" cy="561975"/>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838200" y="1600200"/>
            <a:ext cx="4506913"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497513" y="1600200"/>
            <a:ext cx="4508500"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838200" y="4038600"/>
            <a:ext cx="4506913"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5497513" y="4038600"/>
            <a:ext cx="4508500"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82600" y="885825"/>
            <a:ext cx="9525000" cy="561975"/>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838200" y="1600200"/>
            <a:ext cx="4506913"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497513" y="1600200"/>
            <a:ext cx="4508500"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5497513" y="4038600"/>
            <a:ext cx="4508500"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27088" y="4651375"/>
            <a:ext cx="8905875" cy="14382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27088" y="3068638"/>
            <a:ext cx="890587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838200" y="1600200"/>
            <a:ext cx="4506913"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497513" y="1600200"/>
            <a:ext cx="4508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23875" y="290513"/>
            <a:ext cx="9429750" cy="12065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23875" y="1620838"/>
            <a:ext cx="462915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23875" y="2295525"/>
            <a:ext cx="462915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322888" y="1620838"/>
            <a:ext cx="46307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322888" y="2295525"/>
            <a:ext cx="46307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23875" y="288925"/>
            <a:ext cx="3446463" cy="12255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95750" y="288925"/>
            <a:ext cx="585787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23875" y="1514475"/>
            <a:ext cx="3446463"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54225" y="5067300"/>
            <a:ext cx="6286500" cy="59848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54225" y="646113"/>
            <a:ext cx="62865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054225" y="5665788"/>
            <a:ext cx="62865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HazeoverNepal"/>
          <p:cNvPicPr>
            <a:picLocks noChangeArrowheads="1"/>
          </p:cNvPicPr>
          <p:nvPr userDrawn="1"/>
        </p:nvPicPr>
        <p:blipFill>
          <a:blip r:embed="rId18"/>
          <a:srcRect/>
          <a:stretch>
            <a:fillRect/>
          </a:stretch>
        </p:blipFill>
        <p:spPr bwMode="auto">
          <a:xfrm>
            <a:off x="238125" y="249238"/>
            <a:ext cx="9972675" cy="6227762"/>
          </a:xfrm>
          <a:prstGeom prst="rect">
            <a:avLst/>
          </a:prstGeom>
          <a:noFill/>
          <a:ln w="38100">
            <a:solidFill>
              <a:srgbClr val="002060"/>
            </a:solidFill>
            <a:miter lim="800000"/>
            <a:headEnd/>
            <a:tailEnd/>
          </a:ln>
        </p:spPr>
      </p:pic>
      <p:sp>
        <p:nvSpPr>
          <p:cNvPr id="1027" name="Rectangle 3"/>
          <p:cNvSpPr>
            <a:spLocks noGrp="1" noChangeArrowheads="1"/>
          </p:cNvSpPr>
          <p:nvPr>
            <p:ph type="title"/>
          </p:nvPr>
        </p:nvSpPr>
        <p:spPr bwMode="auto">
          <a:xfrm>
            <a:off x="482600" y="885825"/>
            <a:ext cx="9525000" cy="561975"/>
          </a:xfrm>
          <a:prstGeom prst="rect">
            <a:avLst/>
          </a:prstGeom>
          <a:noFill/>
          <a:ln w="12700">
            <a:noFill/>
            <a:miter lim="800000"/>
            <a:headEnd/>
            <a:tailEnd/>
          </a:ln>
        </p:spPr>
        <p:txBody>
          <a:bodyPr vert="horz" wrap="square" lIns="95612" tIns="46967" rIns="95612" bIns="46967" numCol="1" anchor="ctr" anchorCtr="0" compatLnSpc="1">
            <a:prstTxWarp prst="textNoShape">
              <a:avLst/>
            </a:prstTxWarp>
          </a:bodyPr>
          <a:lstStyle/>
          <a:p>
            <a:pPr lvl="0"/>
            <a:r>
              <a:rPr lang="fr-FR" smtClean="0"/>
              <a:t>Cliquez et modifiez le titre</a:t>
            </a:r>
          </a:p>
        </p:txBody>
      </p:sp>
      <p:sp>
        <p:nvSpPr>
          <p:cNvPr id="1028" name="Rectangle 4"/>
          <p:cNvSpPr>
            <a:spLocks noGrp="1" noChangeArrowheads="1"/>
          </p:cNvSpPr>
          <p:nvPr>
            <p:ph type="body" idx="1"/>
          </p:nvPr>
        </p:nvSpPr>
        <p:spPr bwMode="auto">
          <a:xfrm>
            <a:off x="838200" y="1600200"/>
            <a:ext cx="9167813" cy="4724400"/>
          </a:xfrm>
          <a:prstGeom prst="rect">
            <a:avLst/>
          </a:prstGeom>
          <a:noFill/>
          <a:ln w="12700">
            <a:noFill/>
            <a:miter lim="800000"/>
            <a:headEnd/>
            <a:tailEnd/>
          </a:ln>
        </p:spPr>
        <p:txBody>
          <a:bodyPr vert="horz" wrap="square" lIns="95612" tIns="46967" rIns="95612" bIns="46967"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31" name="Rectangle 7"/>
          <p:cNvSpPr>
            <a:spLocks noChangeArrowheads="1"/>
          </p:cNvSpPr>
          <p:nvPr/>
        </p:nvSpPr>
        <p:spPr bwMode="auto">
          <a:xfrm>
            <a:off x="228600" y="228600"/>
            <a:ext cx="9982200" cy="6781800"/>
          </a:xfrm>
          <a:prstGeom prst="rect">
            <a:avLst/>
          </a:prstGeom>
          <a:noFill/>
          <a:ln w="12700">
            <a:solidFill>
              <a:schemeClr val="tx1"/>
            </a:solidFill>
            <a:miter lim="800000"/>
            <a:headEnd/>
            <a:tailEnd/>
          </a:ln>
          <a:effectLst/>
        </p:spPr>
        <p:txBody>
          <a:bodyPr wrap="none" anchor="ctr"/>
          <a:lstStyle/>
          <a:p>
            <a:pPr eaLnBrk="0" hangingPunct="0">
              <a:defRPr/>
            </a:pPr>
            <a:endParaRPr lang="fr-FR">
              <a:cs typeface="+mn-cs"/>
            </a:endParaRPr>
          </a:p>
        </p:txBody>
      </p:sp>
      <p:grpSp>
        <p:nvGrpSpPr>
          <p:cNvPr id="1030" name="Group 16"/>
          <p:cNvGrpSpPr>
            <a:grpSpLocks/>
          </p:cNvGrpSpPr>
          <p:nvPr/>
        </p:nvGrpSpPr>
        <p:grpSpPr bwMode="auto">
          <a:xfrm>
            <a:off x="228600" y="228600"/>
            <a:ext cx="6248400" cy="361950"/>
            <a:chOff x="908" y="425"/>
            <a:chExt cx="6751" cy="568"/>
          </a:xfrm>
        </p:grpSpPr>
        <p:sp>
          <p:nvSpPr>
            <p:cNvPr id="1041" name="Line 17"/>
            <p:cNvSpPr>
              <a:spLocks noChangeShapeType="1"/>
            </p:cNvSpPr>
            <p:nvPr/>
          </p:nvSpPr>
          <p:spPr bwMode="auto">
            <a:xfrm>
              <a:off x="913" y="425"/>
              <a:ext cx="6746" cy="0"/>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42" name="Line 18"/>
            <p:cNvSpPr>
              <a:spLocks noChangeShapeType="1"/>
            </p:cNvSpPr>
            <p:nvPr/>
          </p:nvSpPr>
          <p:spPr bwMode="auto">
            <a:xfrm>
              <a:off x="1476"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nvGrpSpPr>
            <p:cNvPr id="1034" name="Group 19"/>
            <p:cNvGrpSpPr>
              <a:grpSpLocks/>
            </p:cNvGrpSpPr>
            <p:nvPr/>
          </p:nvGrpSpPr>
          <p:grpSpPr bwMode="auto">
            <a:xfrm>
              <a:off x="908" y="425"/>
              <a:ext cx="6748" cy="568"/>
              <a:chOff x="908" y="425"/>
              <a:chExt cx="6748" cy="568"/>
            </a:xfrm>
          </p:grpSpPr>
          <p:grpSp>
            <p:nvGrpSpPr>
              <p:cNvPr id="1035" name="Group 20"/>
              <p:cNvGrpSpPr>
                <a:grpSpLocks/>
              </p:cNvGrpSpPr>
              <p:nvPr/>
            </p:nvGrpSpPr>
            <p:grpSpPr bwMode="auto">
              <a:xfrm>
                <a:off x="908" y="425"/>
                <a:ext cx="6181" cy="568"/>
                <a:chOff x="908" y="425"/>
                <a:chExt cx="6181" cy="568"/>
              </a:xfrm>
            </p:grpSpPr>
            <p:grpSp>
              <p:nvGrpSpPr>
                <p:cNvPr id="1047" name="Group 21"/>
                <p:cNvGrpSpPr>
                  <a:grpSpLocks/>
                </p:cNvGrpSpPr>
                <p:nvPr/>
              </p:nvGrpSpPr>
              <p:grpSpPr bwMode="auto">
                <a:xfrm>
                  <a:off x="4366" y="425"/>
                  <a:ext cx="511" cy="568"/>
                  <a:chOff x="1073" y="425"/>
                  <a:chExt cx="511" cy="568"/>
                </a:xfrm>
              </p:grpSpPr>
              <p:sp>
                <p:nvSpPr>
                  <p:cNvPr id="1046" name="Line 22"/>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2" name="Line 23"/>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3" name="Line 24"/>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4" name="Line 25"/>
                  <p:cNvSpPr>
                    <a:spLocks noChangeShapeType="1"/>
                  </p:cNvSpPr>
                  <p:nvPr/>
                </p:nvSpPr>
                <p:spPr bwMode="auto">
                  <a:xfrm>
                    <a:off x="124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5" name="Line 26"/>
                  <p:cNvSpPr>
                    <a:spLocks noChangeShapeType="1"/>
                  </p:cNvSpPr>
                  <p:nvPr/>
                </p:nvSpPr>
                <p:spPr bwMode="auto">
                  <a:xfrm>
                    <a:off x="1299"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6" name="Line 27"/>
                  <p:cNvSpPr>
                    <a:spLocks noChangeShapeType="1"/>
                  </p:cNvSpPr>
                  <p:nvPr/>
                </p:nvSpPr>
                <p:spPr bwMode="auto">
                  <a:xfrm>
                    <a:off x="1358"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7" name="Line 28"/>
                  <p:cNvSpPr>
                    <a:spLocks noChangeShapeType="1"/>
                  </p:cNvSpPr>
                  <p:nvPr/>
                </p:nvSpPr>
                <p:spPr bwMode="auto">
                  <a:xfrm>
                    <a:off x="1414"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8" name="Line 29"/>
                  <p:cNvSpPr>
                    <a:spLocks noChangeShapeType="1"/>
                  </p:cNvSpPr>
                  <p:nvPr/>
                </p:nvSpPr>
                <p:spPr bwMode="auto">
                  <a:xfrm>
                    <a:off x="147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9" name="Line 30"/>
                  <p:cNvSpPr>
                    <a:spLocks noChangeShapeType="1"/>
                  </p:cNvSpPr>
                  <p:nvPr/>
                </p:nvSpPr>
                <p:spPr bwMode="auto">
                  <a:xfrm>
                    <a:off x="152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 name="Line 31"/>
                  <p:cNvSpPr>
                    <a:spLocks noChangeShapeType="1"/>
                  </p:cNvSpPr>
                  <p:nvPr/>
                </p:nvSpPr>
                <p:spPr bwMode="auto">
                  <a:xfrm>
                    <a:off x="1584"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nvGrpSpPr>
                <p:cNvPr id="1048" name="Group 32"/>
                <p:cNvGrpSpPr>
                  <a:grpSpLocks/>
                </p:cNvGrpSpPr>
                <p:nvPr/>
              </p:nvGrpSpPr>
              <p:grpSpPr bwMode="auto">
                <a:xfrm>
                  <a:off x="3232" y="425"/>
                  <a:ext cx="511" cy="568"/>
                  <a:chOff x="3232" y="425"/>
                  <a:chExt cx="511" cy="568"/>
                </a:xfrm>
              </p:grpSpPr>
              <p:sp>
                <p:nvSpPr>
                  <p:cNvPr id="1057" name="Line 33"/>
                  <p:cNvSpPr>
                    <a:spLocks noChangeShapeType="1"/>
                  </p:cNvSpPr>
                  <p:nvPr/>
                </p:nvSpPr>
                <p:spPr bwMode="auto">
                  <a:xfrm>
                    <a:off x="3232"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58" name="Line 34"/>
                  <p:cNvSpPr>
                    <a:spLocks noChangeShapeType="1"/>
                  </p:cNvSpPr>
                  <p:nvPr/>
                </p:nvSpPr>
                <p:spPr bwMode="auto">
                  <a:xfrm>
                    <a:off x="329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59" name="Line 35"/>
                  <p:cNvSpPr>
                    <a:spLocks noChangeShapeType="1"/>
                  </p:cNvSpPr>
                  <p:nvPr/>
                </p:nvSpPr>
                <p:spPr bwMode="auto">
                  <a:xfrm>
                    <a:off x="3345"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60" name="Line 36"/>
                  <p:cNvSpPr>
                    <a:spLocks noChangeShapeType="1"/>
                  </p:cNvSpPr>
                  <p:nvPr/>
                </p:nvSpPr>
                <p:spPr bwMode="auto">
                  <a:xfrm>
                    <a:off x="340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61" name="Line 37"/>
                  <p:cNvSpPr>
                    <a:spLocks noChangeShapeType="1"/>
                  </p:cNvSpPr>
                  <p:nvPr/>
                </p:nvSpPr>
                <p:spPr bwMode="auto">
                  <a:xfrm>
                    <a:off x="3458"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62" name="Line 38"/>
                  <p:cNvSpPr>
                    <a:spLocks noChangeShapeType="1"/>
                  </p:cNvSpPr>
                  <p:nvPr/>
                </p:nvSpPr>
                <p:spPr bwMode="auto">
                  <a:xfrm>
                    <a:off x="351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63" name="Line 39"/>
                  <p:cNvSpPr>
                    <a:spLocks noChangeShapeType="1"/>
                  </p:cNvSpPr>
                  <p:nvPr/>
                </p:nvSpPr>
                <p:spPr bwMode="auto">
                  <a:xfrm>
                    <a:off x="357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64" name="Line 40"/>
                  <p:cNvSpPr>
                    <a:spLocks noChangeShapeType="1"/>
                  </p:cNvSpPr>
                  <p:nvPr/>
                </p:nvSpPr>
                <p:spPr bwMode="auto">
                  <a:xfrm>
                    <a:off x="363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65" name="Line 41"/>
                  <p:cNvSpPr>
                    <a:spLocks noChangeShapeType="1"/>
                  </p:cNvSpPr>
                  <p:nvPr/>
                </p:nvSpPr>
                <p:spPr bwMode="auto">
                  <a:xfrm>
                    <a:off x="368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66" name="Line 42"/>
                  <p:cNvSpPr>
                    <a:spLocks noChangeShapeType="1"/>
                  </p:cNvSpPr>
                  <p:nvPr/>
                </p:nvSpPr>
                <p:spPr bwMode="auto">
                  <a:xfrm>
                    <a:off x="3743"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nvGrpSpPr>
                <p:cNvPr id="1049" name="Group 43"/>
                <p:cNvGrpSpPr>
                  <a:grpSpLocks/>
                </p:cNvGrpSpPr>
                <p:nvPr/>
              </p:nvGrpSpPr>
              <p:grpSpPr bwMode="auto">
                <a:xfrm>
                  <a:off x="3799" y="425"/>
                  <a:ext cx="511" cy="568"/>
                  <a:chOff x="3799" y="425"/>
                  <a:chExt cx="511" cy="568"/>
                </a:xfrm>
              </p:grpSpPr>
              <p:sp>
                <p:nvSpPr>
                  <p:cNvPr id="1068" name="Line 44"/>
                  <p:cNvSpPr>
                    <a:spLocks noChangeShapeType="1"/>
                  </p:cNvSpPr>
                  <p:nvPr/>
                </p:nvSpPr>
                <p:spPr bwMode="auto">
                  <a:xfrm>
                    <a:off x="3795"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69" name="Line 45"/>
                  <p:cNvSpPr>
                    <a:spLocks noChangeShapeType="1"/>
                  </p:cNvSpPr>
                  <p:nvPr/>
                </p:nvSpPr>
                <p:spPr bwMode="auto">
                  <a:xfrm>
                    <a:off x="3855"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70" name="Line 46"/>
                  <p:cNvSpPr>
                    <a:spLocks noChangeShapeType="1"/>
                  </p:cNvSpPr>
                  <p:nvPr/>
                </p:nvSpPr>
                <p:spPr bwMode="auto">
                  <a:xfrm>
                    <a:off x="391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71" name="Line 47"/>
                  <p:cNvSpPr>
                    <a:spLocks noChangeShapeType="1"/>
                  </p:cNvSpPr>
                  <p:nvPr/>
                </p:nvSpPr>
                <p:spPr bwMode="auto">
                  <a:xfrm>
                    <a:off x="3968"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72" name="Line 48"/>
                  <p:cNvSpPr>
                    <a:spLocks noChangeShapeType="1"/>
                  </p:cNvSpPr>
                  <p:nvPr/>
                </p:nvSpPr>
                <p:spPr bwMode="auto">
                  <a:xfrm>
                    <a:off x="4025"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73" name="Line 49"/>
                  <p:cNvSpPr>
                    <a:spLocks noChangeShapeType="1"/>
                  </p:cNvSpPr>
                  <p:nvPr/>
                </p:nvSpPr>
                <p:spPr bwMode="auto">
                  <a:xfrm>
                    <a:off x="408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74" name="Line 50"/>
                  <p:cNvSpPr>
                    <a:spLocks noChangeShapeType="1"/>
                  </p:cNvSpPr>
                  <p:nvPr/>
                </p:nvSpPr>
                <p:spPr bwMode="auto">
                  <a:xfrm>
                    <a:off x="4138"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75" name="Line 51"/>
                  <p:cNvSpPr>
                    <a:spLocks noChangeShapeType="1"/>
                  </p:cNvSpPr>
                  <p:nvPr/>
                </p:nvSpPr>
                <p:spPr bwMode="auto">
                  <a:xfrm>
                    <a:off x="4196"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76" name="Line 52"/>
                  <p:cNvSpPr>
                    <a:spLocks noChangeShapeType="1"/>
                  </p:cNvSpPr>
                  <p:nvPr/>
                </p:nvSpPr>
                <p:spPr bwMode="auto">
                  <a:xfrm>
                    <a:off x="425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77" name="Line 53"/>
                  <p:cNvSpPr>
                    <a:spLocks noChangeShapeType="1"/>
                  </p:cNvSpPr>
                  <p:nvPr/>
                </p:nvSpPr>
                <p:spPr bwMode="auto">
                  <a:xfrm>
                    <a:off x="4308"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nvGrpSpPr>
                <p:cNvPr id="1050" name="Group 54"/>
                <p:cNvGrpSpPr>
                  <a:grpSpLocks/>
                </p:cNvGrpSpPr>
                <p:nvPr/>
              </p:nvGrpSpPr>
              <p:grpSpPr bwMode="auto">
                <a:xfrm>
                  <a:off x="2665" y="425"/>
                  <a:ext cx="511" cy="568"/>
                  <a:chOff x="1073" y="425"/>
                  <a:chExt cx="511" cy="568"/>
                </a:xfrm>
              </p:grpSpPr>
              <p:sp>
                <p:nvSpPr>
                  <p:cNvPr id="1079" name="Line 55"/>
                  <p:cNvSpPr>
                    <a:spLocks noChangeShapeType="1"/>
                  </p:cNvSpPr>
                  <p:nvPr/>
                </p:nvSpPr>
                <p:spPr bwMode="auto">
                  <a:xfrm>
                    <a:off x="1071"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80" name="Line 56"/>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81" name="Line 57"/>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82" name="Line 58"/>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83" name="Line 59"/>
                  <p:cNvSpPr>
                    <a:spLocks noChangeShapeType="1"/>
                  </p:cNvSpPr>
                  <p:nvPr/>
                </p:nvSpPr>
                <p:spPr bwMode="auto">
                  <a:xfrm>
                    <a:off x="1299"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84" name="Line 60"/>
                  <p:cNvSpPr>
                    <a:spLocks noChangeShapeType="1"/>
                  </p:cNvSpPr>
                  <p:nvPr/>
                </p:nvSpPr>
                <p:spPr bwMode="auto">
                  <a:xfrm>
                    <a:off x="135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85" name="Line 61"/>
                  <p:cNvSpPr>
                    <a:spLocks noChangeShapeType="1"/>
                  </p:cNvSpPr>
                  <p:nvPr/>
                </p:nvSpPr>
                <p:spPr bwMode="auto">
                  <a:xfrm>
                    <a:off x="1414"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86" name="Line 62"/>
                  <p:cNvSpPr>
                    <a:spLocks noChangeShapeType="1"/>
                  </p:cNvSpPr>
                  <p:nvPr/>
                </p:nvSpPr>
                <p:spPr bwMode="auto">
                  <a:xfrm>
                    <a:off x="147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87" name="Line 63"/>
                  <p:cNvSpPr>
                    <a:spLocks noChangeShapeType="1"/>
                  </p:cNvSpPr>
                  <p:nvPr/>
                </p:nvSpPr>
                <p:spPr bwMode="auto">
                  <a:xfrm>
                    <a:off x="152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88" name="Line 64"/>
                  <p:cNvSpPr>
                    <a:spLocks noChangeShapeType="1"/>
                  </p:cNvSpPr>
                  <p:nvPr/>
                </p:nvSpPr>
                <p:spPr bwMode="auto">
                  <a:xfrm>
                    <a:off x="1582"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nvGrpSpPr>
                <p:cNvPr id="1051" name="Group 65"/>
                <p:cNvGrpSpPr>
                  <a:grpSpLocks/>
                </p:cNvGrpSpPr>
                <p:nvPr/>
              </p:nvGrpSpPr>
              <p:grpSpPr bwMode="auto">
                <a:xfrm>
                  <a:off x="2098" y="425"/>
                  <a:ext cx="511" cy="568"/>
                  <a:chOff x="1073" y="425"/>
                  <a:chExt cx="511" cy="568"/>
                </a:xfrm>
              </p:grpSpPr>
              <p:sp>
                <p:nvSpPr>
                  <p:cNvPr id="1090" name="Line 66"/>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91" name="Line 67"/>
                  <p:cNvSpPr>
                    <a:spLocks noChangeShapeType="1"/>
                  </p:cNvSpPr>
                  <p:nvPr/>
                </p:nvSpPr>
                <p:spPr bwMode="auto">
                  <a:xfrm>
                    <a:off x="113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92" name="Line 68"/>
                  <p:cNvSpPr>
                    <a:spLocks noChangeShapeType="1"/>
                  </p:cNvSpPr>
                  <p:nvPr/>
                </p:nvSpPr>
                <p:spPr bwMode="auto">
                  <a:xfrm>
                    <a:off x="118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93" name="Line 69"/>
                  <p:cNvSpPr>
                    <a:spLocks noChangeShapeType="1"/>
                  </p:cNvSpPr>
                  <p:nvPr/>
                </p:nvSpPr>
                <p:spPr bwMode="auto">
                  <a:xfrm>
                    <a:off x="124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94" name="Line 70"/>
                  <p:cNvSpPr>
                    <a:spLocks noChangeShapeType="1"/>
                  </p:cNvSpPr>
                  <p:nvPr/>
                </p:nvSpPr>
                <p:spPr bwMode="auto">
                  <a:xfrm>
                    <a:off x="1300"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95" name="Line 71"/>
                  <p:cNvSpPr>
                    <a:spLocks noChangeShapeType="1"/>
                  </p:cNvSpPr>
                  <p:nvPr/>
                </p:nvSpPr>
                <p:spPr bwMode="auto">
                  <a:xfrm>
                    <a:off x="1358"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96" name="Line 72"/>
                  <p:cNvSpPr>
                    <a:spLocks noChangeShapeType="1"/>
                  </p:cNvSpPr>
                  <p:nvPr/>
                </p:nvSpPr>
                <p:spPr bwMode="auto">
                  <a:xfrm>
                    <a:off x="1415"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97" name="Line 73"/>
                  <p:cNvSpPr>
                    <a:spLocks noChangeShapeType="1"/>
                  </p:cNvSpPr>
                  <p:nvPr/>
                </p:nvSpPr>
                <p:spPr bwMode="auto">
                  <a:xfrm>
                    <a:off x="147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98" name="Line 74"/>
                  <p:cNvSpPr>
                    <a:spLocks noChangeShapeType="1"/>
                  </p:cNvSpPr>
                  <p:nvPr/>
                </p:nvSpPr>
                <p:spPr bwMode="auto">
                  <a:xfrm>
                    <a:off x="1528"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099" name="Line 75"/>
                  <p:cNvSpPr>
                    <a:spLocks noChangeShapeType="1"/>
                  </p:cNvSpPr>
                  <p:nvPr/>
                </p:nvSpPr>
                <p:spPr bwMode="auto">
                  <a:xfrm>
                    <a:off x="1584"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nvGrpSpPr>
                <p:cNvPr id="1052" name="Group 76"/>
                <p:cNvGrpSpPr>
                  <a:grpSpLocks/>
                </p:cNvGrpSpPr>
                <p:nvPr/>
              </p:nvGrpSpPr>
              <p:grpSpPr bwMode="auto">
                <a:xfrm>
                  <a:off x="908" y="425"/>
                  <a:ext cx="1134" cy="568"/>
                  <a:chOff x="908" y="425"/>
                  <a:chExt cx="1134" cy="568"/>
                </a:xfrm>
              </p:grpSpPr>
              <p:sp>
                <p:nvSpPr>
                  <p:cNvPr id="1101" name="Line 77"/>
                  <p:cNvSpPr>
                    <a:spLocks noChangeShapeType="1"/>
                  </p:cNvSpPr>
                  <p:nvPr/>
                </p:nvSpPr>
                <p:spPr bwMode="auto">
                  <a:xfrm>
                    <a:off x="908"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02" name="Line 78"/>
                  <p:cNvSpPr>
                    <a:spLocks noChangeShapeType="1"/>
                  </p:cNvSpPr>
                  <p:nvPr/>
                </p:nvSpPr>
                <p:spPr bwMode="auto">
                  <a:xfrm>
                    <a:off x="965"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03" name="Line 79"/>
                  <p:cNvSpPr>
                    <a:spLocks noChangeShapeType="1"/>
                  </p:cNvSpPr>
                  <p:nvPr/>
                </p:nvSpPr>
                <p:spPr bwMode="auto">
                  <a:xfrm>
                    <a:off x="102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04" name="Line 80"/>
                  <p:cNvSpPr>
                    <a:spLocks noChangeShapeType="1"/>
                  </p:cNvSpPr>
                  <p:nvPr/>
                </p:nvSpPr>
                <p:spPr bwMode="auto">
                  <a:xfrm>
                    <a:off x="1078"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05" name="Line 81"/>
                  <p:cNvSpPr>
                    <a:spLocks noChangeShapeType="1"/>
                  </p:cNvSpPr>
                  <p:nvPr/>
                </p:nvSpPr>
                <p:spPr bwMode="auto">
                  <a:xfrm>
                    <a:off x="1134"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nvGrpSpPr>
                  <p:cNvPr id="11" name="Group 82"/>
                  <p:cNvGrpSpPr>
                    <a:grpSpLocks/>
                  </p:cNvGrpSpPr>
                  <p:nvPr/>
                </p:nvGrpSpPr>
                <p:grpSpPr bwMode="auto">
                  <a:xfrm>
                    <a:off x="1191" y="425"/>
                    <a:ext cx="851" cy="568"/>
                    <a:chOff x="1191" y="425"/>
                    <a:chExt cx="851" cy="568"/>
                  </a:xfrm>
                </p:grpSpPr>
                <p:sp>
                  <p:nvSpPr>
                    <p:cNvPr id="1107" name="Line 83"/>
                    <p:cNvSpPr>
                      <a:spLocks noChangeShapeType="1"/>
                    </p:cNvSpPr>
                    <p:nvPr/>
                  </p:nvSpPr>
                  <p:spPr bwMode="auto">
                    <a:xfrm>
                      <a:off x="1191"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08" name="Line 84"/>
                    <p:cNvSpPr>
                      <a:spLocks noChangeShapeType="1"/>
                    </p:cNvSpPr>
                    <p:nvPr/>
                  </p:nvSpPr>
                  <p:spPr bwMode="auto">
                    <a:xfrm>
                      <a:off x="1248"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09" name="Line 85"/>
                    <p:cNvSpPr>
                      <a:spLocks noChangeShapeType="1"/>
                    </p:cNvSpPr>
                    <p:nvPr/>
                  </p:nvSpPr>
                  <p:spPr bwMode="auto">
                    <a:xfrm>
                      <a:off x="1304"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10" name="Line 86"/>
                    <p:cNvSpPr>
                      <a:spLocks noChangeShapeType="1"/>
                    </p:cNvSpPr>
                    <p:nvPr/>
                  </p:nvSpPr>
                  <p:spPr bwMode="auto">
                    <a:xfrm>
                      <a:off x="136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11" name="Line 87"/>
                    <p:cNvSpPr>
                      <a:spLocks noChangeShapeType="1"/>
                    </p:cNvSpPr>
                    <p:nvPr/>
                  </p:nvSpPr>
                  <p:spPr bwMode="auto">
                    <a:xfrm>
                      <a:off x="141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nvGrpSpPr>
                    <p:cNvPr id="12" name="Group 88"/>
                    <p:cNvGrpSpPr>
                      <a:grpSpLocks/>
                    </p:cNvGrpSpPr>
                    <p:nvPr/>
                  </p:nvGrpSpPr>
                  <p:grpSpPr bwMode="auto">
                    <a:xfrm>
                      <a:off x="1531" y="425"/>
                      <a:ext cx="511" cy="568"/>
                      <a:chOff x="1073" y="425"/>
                      <a:chExt cx="511" cy="568"/>
                    </a:xfrm>
                  </p:grpSpPr>
                  <p:sp>
                    <p:nvSpPr>
                      <p:cNvPr id="1113" name="Line 89"/>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14" name="Line 90"/>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15" name="Line 91"/>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16" name="Line 92"/>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17" name="Line 93"/>
                      <p:cNvSpPr>
                        <a:spLocks noChangeShapeType="1"/>
                      </p:cNvSpPr>
                      <p:nvPr/>
                    </p:nvSpPr>
                    <p:spPr bwMode="auto">
                      <a:xfrm>
                        <a:off x="1299"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18" name="Line 94"/>
                      <p:cNvSpPr>
                        <a:spLocks noChangeShapeType="1"/>
                      </p:cNvSpPr>
                      <p:nvPr/>
                    </p:nvSpPr>
                    <p:spPr bwMode="auto">
                      <a:xfrm>
                        <a:off x="135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19" name="Line 95"/>
                      <p:cNvSpPr>
                        <a:spLocks noChangeShapeType="1"/>
                      </p:cNvSpPr>
                      <p:nvPr/>
                    </p:nvSpPr>
                    <p:spPr bwMode="auto">
                      <a:xfrm>
                        <a:off x="1414"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20" name="Line 96"/>
                      <p:cNvSpPr>
                        <a:spLocks noChangeShapeType="1"/>
                      </p:cNvSpPr>
                      <p:nvPr/>
                    </p:nvSpPr>
                    <p:spPr bwMode="auto">
                      <a:xfrm>
                        <a:off x="147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21" name="Line 97"/>
                      <p:cNvSpPr>
                        <a:spLocks noChangeShapeType="1"/>
                      </p:cNvSpPr>
                      <p:nvPr/>
                    </p:nvSpPr>
                    <p:spPr bwMode="auto">
                      <a:xfrm>
                        <a:off x="152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22" name="Line 98"/>
                      <p:cNvSpPr>
                        <a:spLocks noChangeShapeType="1"/>
                      </p:cNvSpPr>
                      <p:nvPr/>
                    </p:nvSpPr>
                    <p:spPr bwMode="auto">
                      <a:xfrm>
                        <a:off x="1584"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grpSp>
            <p:grpSp>
              <p:nvGrpSpPr>
                <p:cNvPr id="1053" name="Group 99"/>
                <p:cNvGrpSpPr>
                  <a:grpSpLocks/>
                </p:cNvGrpSpPr>
                <p:nvPr/>
              </p:nvGrpSpPr>
              <p:grpSpPr bwMode="auto">
                <a:xfrm>
                  <a:off x="4877" y="425"/>
                  <a:ext cx="511" cy="568"/>
                  <a:chOff x="1073" y="425"/>
                  <a:chExt cx="511" cy="568"/>
                </a:xfrm>
              </p:grpSpPr>
              <p:sp>
                <p:nvSpPr>
                  <p:cNvPr id="1124" name="Line 100"/>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25" name="Line 101"/>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26" name="Line 102"/>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27" name="Line 103"/>
                  <p:cNvSpPr>
                    <a:spLocks noChangeShapeType="1"/>
                  </p:cNvSpPr>
                  <p:nvPr/>
                </p:nvSpPr>
                <p:spPr bwMode="auto">
                  <a:xfrm>
                    <a:off x="124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28" name="Line 104"/>
                  <p:cNvSpPr>
                    <a:spLocks noChangeShapeType="1"/>
                  </p:cNvSpPr>
                  <p:nvPr/>
                </p:nvSpPr>
                <p:spPr bwMode="auto">
                  <a:xfrm>
                    <a:off x="1298"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29" name="Line 105"/>
                  <p:cNvSpPr>
                    <a:spLocks noChangeShapeType="1"/>
                  </p:cNvSpPr>
                  <p:nvPr/>
                </p:nvSpPr>
                <p:spPr bwMode="auto">
                  <a:xfrm>
                    <a:off x="135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30" name="Line 106"/>
                  <p:cNvSpPr>
                    <a:spLocks noChangeShapeType="1"/>
                  </p:cNvSpPr>
                  <p:nvPr/>
                </p:nvSpPr>
                <p:spPr bwMode="auto">
                  <a:xfrm>
                    <a:off x="141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31" name="Line 107"/>
                  <p:cNvSpPr>
                    <a:spLocks noChangeShapeType="1"/>
                  </p:cNvSpPr>
                  <p:nvPr/>
                </p:nvSpPr>
                <p:spPr bwMode="auto">
                  <a:xfrm>
                    <a:off x="146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32" name="Line 108"/>
                  <p:cNvSpPr>
                    <a:spLocks noChangeShapeType="1"/>
                  </p:cNvSpPr>
                  <p:nvPr/>
                </p:nvSpPr>
                <p:spPr bwMode="auto">
                  <a:xfrm>
                    <a:off x="1515"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33" name="Line 109"/>
                  <p:cNvSpPr>
                    <a:spLocks noChangeShapeType="1"/>
                  </p:cNvSpPr>
                  <p:nvPr/>
                </p:nvSpPr>
                <p:spPr bwMode="auto">
                  <a:xfrm>
                    <a:off x="1572"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nvGrpSpPr>
                <p:cNvPr id="1054" name="Group 110"/>
                <p:cNvGrpSpPr>
                  <a:grpSpLocks/>
                </p:cNvGrpSpPr>
                <p:nvPr/>
              </p:nvGrpSpPr>
              <p:grpSpPr bwMode="auto">
                <a:xfrm>
                  <a:off x="5444" y="425"/>
                  <a:ext cx="511" cy="568"/>
                  <a:chOff x="1073" y="425"/>
                  <a:chExt cx="511" cy="568"/>
                </a:xfrm>
              </p:grpSpPr>
              <p:sp>
                <p:nvSpPr>
                  <p:cNvPr id="1135" name="Line 111"/>
                  <p:cNvSpPr>
                    <a:spLocks noChangeShapeType="1"/>
                  </p:cNvSpPr>
                  <p:nvPr/>
                </p:nvSpPr>
                <p:spPr bwMode="auto">
                  <a:xfrm>
                    <a:off x="1069"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36" name="Line 112"/>
                  <p:cNvSpPr>
                    <a:spLocks noChangeShapeType="1"/>
                  </p:cNvSpPr>
                  <p:nvPr/>
                </p:nvSpPr>
                <p:spPr bwMode="auto">
                  <a:xfrm>
                    <a:off x="1129"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37" name="Line 113"/>
                  <p:cNvSpPr>
                    <a:spLocks noChangeShapeType="1"/>
                  </p:cNvSpPr>
                  <p:nvPr/>
                </p:nvSpPr>
                <p:spPr bwMode="auto">
                  <a:xfrm>
                    <a:off x="118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38" name="Line 114"/>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39" name="Line 115"/>
                  <p:cNvSpPr>
                    <a:spLocks noChangeShapeType="1"/>
                  </p:cNvSpPr>
                  <p:nvPr/>
                </p:nvSpPr>
                <p:spPr bwMode="auto">
                  <a:xfrm>
                    <a:off x="1297"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40" name="Line 116"/>
                  <p:cNvSpPr>
                    <a:spLocks noChangeShapeType="1"/>
                  </p:cNvSpPr>
                  <p:nvPr/>
                </p:nvSpPr>
                <p:spPr bwMode="auto">
                  <a:xfrm>
                    <a:off x="135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41" name="Line 117"/>
                  <p:cNvSpPr>
                    <a:spLocks noChangeShapeType="1"/>
                  </p:cNvSpPr>
                  <p:nvPr/>
                </p:nvSpPr>
                <p:spPr bwMode="auto">
                  <a:xfrm>
                    <a:off x="141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42" name="Line 118"/>
                  <p:cNvSpPr>
                    <a:spLocks noChangeShapeType="1"/>
                  </p:cNvSpPr>
                  <p:nvPr/>
                </p:nvSpPr>
                <p:spPr bwMode="auto">
                  <a:xfrm>
                    <a:off x="147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43" name="Line 119"/>
                  <p:cNvSpPr>
                    <a:spLocks noChangeShapeType="1"/>
                  </p:cNvSpPr>
                  <p:nvPr/>
                </p:nvSpPr>
                <p:spPr bwMode="auto">
                  <a:xfrm>
                    <a:off x="1525"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44" name="Line 120"/>
                  <p:cNvSpPr>
                    <a:spLocks noChangeShapeType="1"/>
                  </p:cNvSpPr>
                  <p:nvPr/>
                </p:nvSpPr>
                <p:spPr bwMode="auto">
                  <a:xfrm>
                    <a:off x="1580"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nvGrpSpPr>
                <p:cNvPr id="1055" name="Group 121"/>
                <p:cNvGrpSpPr>
                  <a:grpSpLocks/>
                </p:cNvGrpSpPr>
                <p:nvPr/>
              </p:nvGrpSpPr>
              <p:grpSpPr bwMode="auto">
                <a:xfrm>
                  <a:off x="6011" y="425"/>
                  <a:ext cx="511" cy="568"/>
                  <a:chOff x="1073" y="425"/>
                  <a:chExt cx="511" cy="568"/>
                </a:xfrm>
              </p:grpSpPr>
              <p:sp>
                <p:nvSpPr>
                  <p:cNvPr id="1146" name="Line 122"/>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47" name="Line 123"/>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48" name="Line 124"/>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49" name="Line 125"/>
                  <p:cNvSpPr>
                    <a:spLocks noChangeShapeType="1"/>
                  </p:cNvSpPr>
                  <p:nvPr/>
                </p:nvSpPr>
                <p:spPr bwMode="auto">
                  <a:xfrm>
                    <a:off x="1243"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50" name="Line 126"/>
                  <p:cNvSpPr>
                    <a:spLocks noChangeShapeType="1"/>
                  </p:cNvSpPr>
                  <p:nvPr/>
                </p:nvSpPr>
                <p:spPr bwMode="auto">
                  <a:xfrm>
                    <a:off x="1296"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51" name="Line 127"/>
                  <p:cNvSpPr>
                    <a:spLocks noChangeShapeType="1"/>
                  </p:cNvSpPr>
                  <p:nvPr/>
                </p:nvSpPr>
                <p:spPr bwMode="auto">
                  <a:xfrm>
                    <a:off x="135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52" name="Line 128"/>
                  <p:cNvSpPr>
                    <a:spLocks noChangeShapeType="1"/>
                  </p:cNvSpPr>
                  <p:nvPr/>
                </p:nvSpPr>
                <p:spPr bwMode="auto">
                  <a:xfrm>
                    <a:off x="140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53" name="Line 129"/>
                  <p:cNvSpPr>
                    <a:spLocks noChangeShapeType="1"/>
                  </p:cNvSpPr>
                  <p:nvPr/>
                </p:nvSpPr>
                <p:spPr bwMode="auto">
                  <a:xfrm>
                    <a:off x="1459"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54" name="Line 130"/>
                  <p:cNvSpPr>
                    <a:spLocks noChangeShapeType="1"/>
                  </p:cNvSpPr>
                  <p:nvPr/>
                </p:nvSpPr>
                <p:spPr bwMode="auto">
                  <a:xfrm>
                    <a:off x="1515"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55" name="Line 131"/>
                  <p:cNvSpPr>
                    <a:spLocks noChangeShapeType="1"/>
                  </p:cNvSpPr>
                  <p:nvPr/>
                </p:nvSpPr>
                <p:spPr bwMode="auto">
                  <a:xfrm>
                    <a:off x="1572"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nvGrpSpPr>
                <p:cNvPr id="1056" name="Group 132"/>
                <p:cNvGrpSpPr>
                  <a:grpSpLocks/>
                </p:cNvGrpSpPr>
                <p:nvPr/>
              </p:nvGrpSpPr>
              <p:grpSpPr bwMode="auto">
                <a:xfrm>
                  <a:off x="6578" y="425"/>
                  <a:ext cx="511" cy="568"/>
                  <a:chOff x="1073" y="425"/>
                  <a:chExt cx="511" cy="568"/>
                </a:xfrm>
              </p:grpSpPr>
              <p:sp>
                <p:nvSpPr>
                  <p:cNvPr id="1157" name="Line 133"/>
                  <p:cNvSpPr>
                    <a:spLocks noChangeShapeType="1"/>
                  </p:cNvSpPr>
                  <p:nvPr/>
                </p:nvSpPr>
                <p:spPr bwMode="auto">
                  <a:xfrm>
                    <a:off x="1067"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58" name="Line 134"/>
                  <p:cNvSpPr>
                    <a:spLocks noChangeShapeType="1"/>
                  </p:cNvSpPr>
                  <p:nvPr/>
                </p:nvSpPr>
                <p:spPr bwMode="auto">
                  <a:xfrm>
                    <a:off x="112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59" name="Line 135"/>
                  <p:cNvSpPr>
                    <a:spLocks noChangeShapeType="1"/>
                  </p:cNvSpPr>
                  <p:nvPr/>
                </p:nvSpPr>
                <p:spPr bwMode="auto">
                  <a:xfrm>
                    <a:off x="1175"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60" name="Line 136"/>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61" name="Line 137"/>
                  <p:cNvSpPr>
                    <a:spLocks noChangeShapeType="1"/>
                  </p:cNvSpPr>
                  <p:nvPr/>
                </p:nvSpPr>
                <p:spPr bwMode="auto">
                  <a:xfrm>
                    <a:off x="1290"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62" name="Line 138"/>
                  <p:cNvSpPr>
                    <a:spLocks noChangeShapeType="1"/>
                  </p:cNvSpPr>
                  <p:nvPr/>
                </p:nvSpPr>
                <p:spPr bwMode="auto">
                  <a:xfrm>
                    <a:off x="135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63" name="Line 139"/>
                  <p:cNvSpPr>
                    <a:spLocks noChangeShapeType="1"/>
                  </p:cNvSpPr>
                  <p:nvPr/>
                </p:nvSpPr>
                <p:spPr bwMode="auto">
                  <a:xfrm>
                    <a:off x="141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64" name="Line 140"/>
                  <p:cNvSpPr>
                    <a:spLocks noChangeShapeType="1"/>
                  </p:cNvSpPr>
                  <p:nvPr/>
                </p:nvSpPr>
                <p:spPr bwMode="auto">
                  <a:xfrm>
                    <a:off x="147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65" name="Line 141"/>
                  <p:cNvSpPr>
                    <a:spLocks noChangeShapeType="1"/>
                  </p:cNvSpPr>
                  <p:nvPr/>
                </p:nvSpPr>
                <p:spPr bwMode="auto">
                  <a:xfrm>
                    <a:off x="1525"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66" name="Line 142"/>
                  <p:cNvSpPr>
                    <a:spLocks noChangeShapeType="1"/>
                  </p:cNvSpPr>
                  <p:nvPr/>
                </p:nvSpPr>
                <p:spPr bwMode="auto">
                  <a:xfrm>
                    <a:off x="1578"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grpSp>
            <p:nvGrpSpPr>
              <p:cNvPr id="1036" name="Group 143"/>
              <p:cNvGrpSpPr>
                <a:grpSpLocks/>
              </p:cNvGrpSpPr>
              <p:nvPr/>
            </p:nvGrpSpPr>
            <p:grpSpPr bwMode="auto">
              <a:xfrm>
                <a:off x="7145" y="425"/>
                <a:ext cx="511" cy="568"/>
                <a:chOff x="1073" y="425"/>
                <a:chExt cx="511" cy="568"/>
              </a:xfrm>
            </p:grpSpPr>
            <p:sp>
              <p:nvSpPr>
                <p:cNvPr id="1168" name="Line 144"/>
                <p:cNvSpPr>
                  <a:spLocks noChangeShapeType="1"/>
                </p:cNvSpPr>
                <p:nvPr/>
              </p:nvSpPr>
              <p:spPr bwMode="auto">
                <a:xfrm>
                  <a:off x="1071" y="425"/>
                  <a:ext cx="0" cy="169"/>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69" name="Line 145"/>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70" name="Line 146"/>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71" name="Line 147"/>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72" name="Line 148"/>
                <p:cNvSpPr>
                  <a:spLocks noChangeShapeType="1"/>
                </p:cNvSpPr>
                <p:nvPr/>
              </p:nvSpPr>
              <p:spPr bwMode="auto">
                <a:xfrm>
                  <a:off x="1299" y="425"/>
                  <a:ext cx="0" cy="284"/>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73" name="Line 149"/>
                <p:cNvSpPr>
                  <a:spLocks noChangeShapeType="1"/>
                </p:cNvSpPr>
                <p:nvPr/>
              </p:nvSpPr>
              <p:spPr bwMode="auto">
                <a:xfrm>
                  <a:off x="135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74" name="Line 150"/>
                <p:cNvSpPr>
                  <a:spLocks noChangeShapeType="1"/>
                </p:cNvSpPr>
                <p:nvPr/>
              </p:nvSpPr>
              <p:spPr bwMode="auto">
                <a:xfrm>
                  <a:off x="1414"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75" name="Line 151"/>
                <p:cNvSpPr>
                  <a:spLocks noChangeShapeType="1"/>
                </p:cNvSpPr>
                <p:nvPr/>
              </p:nvSpPr>
              <p:spPr bwMode="auto">
                <a:xfrm>
                  <a:off x="1470"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76" name="Line 152"/>
                <p:cNvSpPr>
                  <a:spLocks noChangeShapeType="1"/>
                </p:cNvSpPr>
                <p:nvPr/>
              </p:nvSpPr>
              <p:spPr bwMode="auto">
                <a:xfrm>
                  <a:off x="1527" y="425"/>
                  <a:ext cx="0" cy="172"/>
                </a:xfrm>
                <a:prstGeom prst="line">
                  <a:avLst/>
                </a:prstGeom>
                <a:noFill/>
                <a:ln w="9525">
                  <a:solidFill>
                    <a:srgbClr val="333333"/>
                  </a:solidFill>
                  <a:round/>
                  <a:headEnd/>
                  <a:tailEnd/>
                </a:ln>
              </p:spPr>
              <p:txBody>
                <a:bodyPr/>
                <a:lstStyle/>
                <a:p>
                  <a:pPr eaLnBrk="0" hangingPunct="0">
                    <a:defRPr/>
                  </a:pPr>
                  <a:endParaRPr lang="fr-FR">
                    <a:cs typeface="+mn-cs"/>
                  </a:endParaRPr>
                </a:p>
              </p:txBody>
            </p:sp>
            <p:sp>
              <p:nvSpPr>
                <p:cNvPr id="1177" name="Line 153"/>
                <p:cNvSpPr>
                  <a:spLocks noChangeShapeType="1"/>
                </p:cNvSpPr>
                <p:nvPr/>
              </p:nvSpPr>
              <p:spPr bwMode="auto">
                <a:xfrm>
                  <a:off x="1584" y="425"/>
                  <a:ext cx="0" cy="568"/>
                </a:xfrm>
                <a:prstGeom prst="line">
                  <a:avLst/>
                </a:prstGeom>
                <a:noFill/>
                <a:ln w="9525">
                  <a:solidFill>
                    <a:srgbClr val="333333"/>
                  </a:solidFill>
                  <a:round/>
                  <a:headEnd/>
                  <a:tailEnd/>
                </a:ln>
              </p:spPr>
              <p:txBody>
                <a:bodyPr/>
                <a:lstStyle/>
                <a:p>
                  <a:pPr eaLnBrk="0" hangingPunct="0">
                    <a:defRPr/>
                  </a:pPr>
                  <a:endParaRPr lang="fr-FR">
                    <a:cs typeface="+mn-cs"/>
                  </a:endParaRPr>
                </a:p>
              </p:txBody>
            </p:sp>
          </p:grpSp>
        </p:grpSp>
      </p:grpSp>
      <p:pic>
        <p:nvPicPr>
          <p:cNvPr id="13" name="Image 10" descr="LOGO_INERIS_GB.jpg"/>
          <p:cNvPicPr>
            <a:picLocks noChangeAspect="1"/>
          </p:cNvPicPr>
          <p:nvPr userDrawn="1"/>
        </p:nvPicPr>
        <p:blipFill>
          <a:blip r:embed="rId19"/>
          <a:srcRect/>
          <a:stretch>
            <a:fillRect/>
          </a:stretch>
        </p:blipFill>
        <p:spPr bwMode="auto">
          <a:xfrm>
            <a:off x="9167813" y="6548438"/>
            <a:ext cx="1023937" cy="428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3"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ransition>
    <p:dissolve/>
  </p:transition>
  <p:txStyles>
    <p:titleStyle>
      <a:lvl1pPr algn="l" defTabSz="966788" rtl="0" eaLnBrk="0" fontAlgn="base" hangingPunct="0">
        <a:spcBef>
          <a:spcPct val="0"/>
        </a:spcBef>
        <a:spcAft>
          <a:spcPct val="0"/>
        </a:spcAft>
        <a:defRPr sz="2900">
          <a:solidFill>
            <a:srgbClr val="FF0000"/>
          </a:solidFill>
          <a:latin typeface="+mj-lt"/>
          <a:ea typeface="+mj-ea"/>
          <a:cs typeface="+mj-cs"/>
        </a:defRPr>
      </a:lvl1pPr>
      <a:lvl2pPr algn="l" defTabSz="966788" rtl="0" eaLnBrk="0" fontAlgn="base" hangingPunct="0">
        <a:spcBef>
          <a:spcPct val="0"/>
        </a:spcBef>
        <a:spcAft>
          <a:spcPct val="0"/>
        </a:spcAft>
        <a:defRPr sz="2900">
          <a:solidFill>
            <a:srgbClr val="FF0000"/>
          </a:solidFill>
          <a:latin typeface="Arial" charset="0"/>
        </a:defRPr>
      </a:lvl2pPr>
      <a:lvl3pPr algn="l" defTabSz="966788" rtl="0" eaLnBrk="0" fontAlgn="base" hangingPunct="0">
        <a:spcBef>
          <a:spcPct val="0"/>
        </a:spcBef>
        <a:spcAft>
          <a:spcPct val="0"/>
        </a:spcAft>
        <a:defRPr sz="2900">
          <a:solidFill>
            <a:srgbClr val="FF0000"/>
          </a:solidFill>
          <a:latin typeface="Arial" charset="0"/>
        </a:defRPr>
      </a:lvl3pPr>
      <a:lvl4pPr algn="l" defTabSz="966788" rtl="0" eaLnBrk="0" fontAlgn="base" hangingPunct="0">
        <a:spcBef>
          <a:spcPct val="0"/>
        </a:spcBef>
        <a:spcAft>
          <a:spcPct val="0"/>
        </a:spcAft>
        <a:defRPr sz="2900">
          <a:solidFill>
            <a:srgbClr val="FF0000"/>
          </a:solidFill>
          <a:latin typeface="Arial" charset="0"/>
        </a:defRPr>
      </a:lvl4pPr>
      <a:lvl5pPr algn="l" defTabSz="966788" rtl="0" eaLnBrk="0" fontAlgn="base" hangingPunct="0">
        <a:spcBef>
          <a:spcPct val="0"/>
        </a:spcBef>
        <a:spcAft>
          <a:spcPct val="0"/>
        </a:spcAft>
        <a:defRPr sz="2900">
          <a:solidFill>
            <a:srgbClr val="FF0000"/>
          </a:solidFill>
          <a:latin typeface="Arial" charset="0"/>
        </a:defRPr>
      </a:lvl5pPr>
      <a:lvl6pPr marL="457200" algn="l" defTabSz="966788" rtl="0" eaLnBrk="0" fontAlgn="base" hangingPunct="0">
        <a:spcBef>
          <a:spcPct val="0"/>
        </a:spcBef>
        <a:spcAft>
          <a:spcPct val="0"/>
        </a:spcAft>
        <a:defRPr sz="2900">
          <a:solidFill>
            <a:srgbClr val="FF0000"/>
          </a:solidFill>
          <a:latin typeface="Arial" charset="0"/>
        </a:defRPr>
      </a:lvl6pPr>
      <a:lvl7pPr marL="914400" algn="l" defTabSz="966788" rtl="0" eaLnBrk="0" fontAlgn="base" hangingPunct="0">
        <a:spcBef>
          <a:spcPct val="0"/>
        </a:spcBef>
        <a:spcAft>
          <a:spcPct val="0"/>
        </a:spcAft>
        <a:defRPr sz="2900">
          <a:solidFill>
            <a:srgbClr val="FF0000"/>
          </a:solidFill>
          <a:latin typeface="Arial" charset="0"/>
        </a:defRPr>
      </a:lvl7pPr>
      <a:lvl8pPr marL="1371600" algn="l" defTabSz="966788" rtl="0" eaLnBrk="0" fontAlgn="base" hangingPunct="0">
        <a:spcBef>
          <a:spcPct val="0"/>
        </a:spcBef>
        <a:spcAft>
          <a:spcPct val="0"/>
        </a:spcAft>
        <a:defRPr sz="2900">
          <a:solidFill>
            <a:srgbClr val="FF0000"/>
          </a:solidFill>
          <a:latin typeface="Arial" charset="0"/>
        </a:defRPr>
      </a:lvl8pPr>
      <a:lvl9pPr marL="1828800" algn="l" defTabSz="966788" rtl="0" eaLnBrk="0" fontAlgn="base" hangingPunct="0">
        <a:spcBef>
          <a:spcPct val="0"/>
        </a:spcBef>
        <a:spcAft>
          <a:spcPct val="0"/>
        </a:spcAft>
        <a:defRPr sz="2900">
          <a:solidFill>
            <a:srgbClr val="FF0000"/>
          </a:solidFill>
          <a:latin typeface="Arial" charset="0"/>
        </a:defRPr>
      </a:lvl9pPr>
    </p:titleStyle>
    <p:bodyStyle>
      <a:lvl1pPr marL="361950" indent="-361950" algn="l" defTabSz="966788" rtl="0" eaLnBrk="0" fontAlgn="base" hangingPunct="0">
        <a:spcBef>
          <a:spcPct val="20000"/>
        </a:spcBef>
        <a:spcAft>
          <a:spcPct val="0"/>
        </a:spcAft>
        <a:defRPr sz="2200">
          <a:solidFill>
            <a:srgbClr val="62398F"/>
          </a:solidFill>
          <a:latin typeface="+mn-lt"/>
          <a:ea typeface="+mn-ea"/>
          <a:cs typeface="+mn-cs"/>
        </a:defRPr>
      </a:lvl1pPr>
      <a:lvl2pPr marL="784225" indent="-300038" algn="l" defTabSz="966788" rtl="0" eaLnBrk="0" fontAlgn="base" hangingPunct="0">
        <a:spcBef>
          <a:spcPct val="20000"/>
        </a:spcBef>
        <a:spcAft>
          <a:spcPct val="0"/>
        </a:spcAft>
        <a:buClr>
          <a:srgbClr val="FF0000"/>
        </a:buClr>
        <a:buSzPct val="100000"/>
        <a:buFont typeface="Wingdings" pitchFamily="2" charset="2"/>
        <a:buChar char="§"/>
        <a:defRPr sz="2200">
          <a:solidFill>
            <a:schemeClr val="tx1"/>
          </a:solidFill>
          <a:latin typeface="+mn-lt"/>
        </a:defRPr>
      </a:lvl2pPr>
      <a:lvl3pPr marL="1209675" indent="-242888" algn="l" defTabSz="966788" rtl="0" eaLnBrk="0" fontAlgn="base" hangingPunct="0">
        <a:spcBef>
          <a:spcPct val="20000"/>
        </a:spcBef>
        <a:spcAft>
          <a:spcPct val="0"/>
        </a:spcAft>
        <a:buSzPct val="100000"/>
        <a:buChar char="•"/>
        <a:defRPr sz="2200">
          <a:solidFill>
            <a:schemeClr val="tx1"/>
          </a:solidFill>
          <a:latin typeface="+mn-lt"/>
        </a:defRPr>
      </a:lvl3pPr>
      <a:lvl4pPr marL="1689100" indent="-239713" algn="l" defTabSz="966788" rtl="0" eaLnBrk="0" fontAlgn="base" hangingPunct="0">
        <a:spcBef>
          <a:spcPct val="20000"/>
        </a:spcBef>
        <a:spcAft>
          <a:spcPct val="0"/>
        </a:spcAft>
        <a:buSzPct val="100000"/>
        <a:buChar char="–"/>
        <a:defRPr sz="2200">
          <a:solidFill>
            <a:schemeClr val="tx1"/>
          </a:solidFill>
          <a:latin typeface="+mn-lt"/>
        </a:defRPr>
      </a:lvl4pPr>
      <a:lvl5pPr marL="2173288" indent="-241300" algn="l" defTabSz="966788" rtl="0" eaLnBrk="0" fontAlgn="base" hangingPunct="0">
        <a:spcBef>
          <a:spcPct val="20000"/>
        </a:spcBef>
        <a:spcAft>
          <a:spcPct val="0"/>
        </a:spcAft>
        <a:buSzPct val="100000"/>
        <a:buChar char="»"/>
        <a:defRPr sz="2200">
          <a:solidFill>
            <a:schemeClr val="tx1"/>
          </a:solidFill>
          <a:latin typeface="+mn-lt"/>
        </a:defRPr>
      </a:lvl5pPr>
      <a:lvl6pPr marL="2630488" indent="-241300" algn="l" defTabSz="966788" rtl="0" eaLnBrk="0" fontAlgn="base" hangingPunct="0">
        <a:spcBef>
          <a:spcPct val="20000"/>
        </a:spcBef>
        <a:spcAft>
          <a:spcPct val="0"/>
        </a:spcAft>
        <a:buSzPct val="100000"/>
        <a:buChar char="»"/>
        <a:defRPr sz="2200">
          <a:solidFill>
            <a:schemeClr val="tx1"/>
          </a:solidFill>
          <a:latin typeface="+mn-lt"/>
        </a:defRPr>
      </a:lvl6pPr>
      <a:lvl7pPr marL="3087688" indent="-241300" algn="l" defTabSz="966788" rtl="0" eaLnBrk="0" fontAlgn="base" hangingPunct="0">
        <a:spcBef>
          <a:spcPct val="20000"/>
        </a:spcBef>
        <a:spcAft>
          <a:spcPct val="0"/>
        </a:spcAft>
        <a:buSzPct val="100000"/>
        <a:buChar char="»"/>
        <a:defRPr sz="2200">
          <a:solidFill>
            <a:schemeClr val="tx1"/>
          </a:solidFill>
          <a:latin typeface="+mn-lt"/>
        </a:defRPr>
      </a:lvl7pPr>
      <a:lvl8pPr marL="3544888" indent="-241300" algn="l" defTabSz="966788" rtl="0" eaLnBrk="0" fontAlgn="base" hangingPunct="0">
        <a:spcBef>
          <a:spcPct val="20000"/>
        </a:spcBef>
        <a:spcAft>
          <a:spcPct val="0"/>
        </a:spcAft>
        <a:buSzPct val="100000"/>
        <a:buChar char="»"/>
        <a:defRPr sz="2200">
          <a:solidFill>
            <a:schemeClr val="tx1"/>
          </a:solidFill>
          <a:latin typeface="+mn-lt"/>
        </a:defRPr>
      </a:lvl8pPr>
      <a:lvl9pPr marL="4002088" indent="-241300" algn="l" defTabSz="966788" rtl="0" eaLnBrk="0" fontAlgn="base" hangingPunct="0">
        <a:spcBef>
          <a:spcPct val="20000"/>
        </a:spcBef>
        <a:spcAft>
          <a:spcPct val="0"/>
        </a:spcAft>
        <a:buSzPct val="100000"/>
        <a:buChar char="»"/>
        <a:defRPr sz="2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gmes-atmosphere.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3762375"/>
            <a:ext cx="8905875" cy="1438275"/>
          </a:xfrm>
        </p:spPr>
        <p:txBody>
          <a:bodyPr/>
          <a:lstStyle/>
          <a:p>
            <a:pPr>
              <a:defRPr/>
            </a:pPr>
            <a:r>
              <a:rPr lang="fr-FR" sz="2400" dirty="0" smtClean="0">
                <a:solidFill>
                  <a:schemeClr val="bg1"/>
                </a:solidFill>
              </a:rPr>
              <a:t>Laurence </a:t>
            </a:r>
            <a:r>
              <a:rPr lang="fr-FR" sz="2400" dirty="0" err="1" smtClean="0">
                <a:solidFill>
                  <a:schemeClr val="bg1"/>
                </a:solidFill>
              </a:rPr>
              <a:t>Rouïl</a:t>
            </a:r>
            <a:r>
              <a:rPr lang="fr-FR" sz="2400" dirty="0" smtClean="0">
                <a:solidFill>
                  <a:schemeClr val="bg1"/>
                </a:solidFill>
              </a:rPr>
              <a:t> </a:t>
            </a:r>
            <a:endParaRPr lang="fr-FR" sz="2400" dirty="0">
              <a:solidFill>
                <a:schemeClr val="bg1"/>
              </a:solidFill>
            </a:endParaRPr>
          </a:p>
        </p:txBody>
      </p:sp>
      <p:sp>
        <p:nvSpPr>
          <p:cNvPr id="3" name="Espace réservé du texte 2"/>
          <p:cNvSpPr>
            <a:spLocks noGrp="1"/>
          </p:cNvSpPr>
          <p:nvPr>
            <p:ph type="body" idx="1"/>
          </p:nvPr>
        </p:nvSpPr>
        <p:spPr>
          <a:xfrm>
            <a:off x="595313" y="619125"/>
            <a:ext cx="8905875" cy="1582738"/>
          </a:xfrm>
        </p:spPr>
        <p:txBody>
          <a:bodyPr/>
          <a:lstStyle/>
          <a:p>
            <a:pPr>
              <a:defRPr/>
            </a:pPr>
            <a:r>
              <a:rPr lang="en-GB" sz="2800" b="1" dirty="0" smtClean="0">
                <a:solidFill>
                  <a:schemeClr val="accent3"/>
                </a:solidFill>
              </a:rPr>
              <a:t>User requirements of EIONET Air Quality National Reference Centres and of EEA towards the GMES Atmosphere Services (MACC)</a:t>
            </a:r>
            <a:endParaRPr lang="fr-FR" sz="2800" b="1" dirty="0">
              <a:solidFill>
                <a:schemeClr val="accent3"/>
              </a:solidFill>
            </a:endParaRPr>
          </a:p>
        </p:txBody>
      </p:sp>
      <p:pic>
        <p:nvPicPr>
          <p:cNvPr id="3076" name="Objet 2"/>
          <p:cNvPicPr>
            <a:picLocks noChangeArrowheads="1"/>
          </p:cNvPicPr>
          <p:nvPr/>
        </p:nvPicPr>
        <p:blipFill>
          <a:blip r:embed="rId3"/>
          <a:srcRect l="-1445" b="-160"/>
          <a:stretch>
            <a:fillRect/>
          </a:stretch>
        </p:blipFill>
        <p:spPr bwMode="auto">
          <a:xfrm>
            <a:off x="4810125" y="3119438"/>
            <a:ext cx="4962525" cy="3038475"/>
          </a:xfrm>
          <a:prstGeom prst="rect">
            <a:avLst/>
          </a:prstGeom>
          <a:noFill/>
          <a:ln w="9525">
            <a:noFill/>
            <a:miter lim="800000"/>
            <a:headEnd/>
            <a:tailEnd/>
          </a:ln>
        </p:spPr>
      </p:pic>
      <p:pic>
        <p:nvPicPr>
          <p:cNvPr id="3077" name="Picture 3" descr="Logo_EEA_with_ETCACM_textright_large"/>
          <p:cNvPicPr>
            <a:picLocks noChangeAspect="1" noChangeArrowheads="1"/>
          </p:cNvPicPr>
          <p:nvPr/>
        </p:nvPicPr>
        <p:blipFill>
          <a:blip r:embed="rId4"/>
          <a:srcRect/>
          <a:stretch>
            <a:fillRect/>
          </a:stretch>
        </p:blipFill>
        <p:spPr bwMode="auto">
          <a:xfrm>
            <a:off x="238125" y="6503988"/>
            <a:ext cx="1857375" cy="477837"/>
          </a:xfrm>
          <a:prstGeom prst="rect">
            <a:avLst/>
          </a:prstGeom>
          <a:noFill/>
          <a:ln w="9525">
            <a:noFill/>
            <a:miter lim="800000"/>
            <a:headEnd/>
            <a:tailEnd/>
          </a:ln>
        </p:spPr>
      </p:pic>
      <p:pic>
        <p:nvPicPr>
          <p:cNvPr id="3078" name="Picture 4" descr="GMES-logo-transparent"/>
          <p:cNvPicPr>
            <a:picLocks noChangeAspect="1" noChangeArrowheads="1"/>
          </p:cNvPicPr>
          <p:nvPr/>
        </p:nvPicPr>
        <p:blipFill>
          <a:blip r:embed="rId5"/>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381000" y="476250"/>
            <a:ext cx="9525000" cy="561975"/>
          </a:xfrm>
        </p:spPr>
        <p:txBody>
          <a:bodyPr/>
          <a:lstStyle/>
          <a:p>
            <a:r>
              <a:rPr lang="en-GB" sz="2800" dirty="0" smtClean="0"/>
              <a:t>Contribution of natural sources</a:t>
            </a:r>
            <a:r>
              <a:rPr lang="fr-FR" sz="2800" dirty="0" smtClean="0"/>
              <a:t/>
            </a:r>
            <a:br>
              <a:rPr lang="fr-FR" sz="2800" dirty="0" smtClean="0"/>
            </a:br>
            <a:endParaRPr lang="fr-FR" sz="2800" dirty="0" smtClean="0"/>
          </a:p>
        </p:txBody>
      </p:sp>
      <p:sp>
        <p:nvSpPr>
          <p:cNvPr id="12291" name="Espace réservé du contenu 2"/>
          <p:cNvSpPr>
            <a:spLocks noGrp="1"/>
          </p:cNvSpPr>
          <p:nvPr>
            <p:ph idx="1"/>
          </p:nvPr>
        </p:nvSpPr>
        <p:spPr>
          <a:xfrm>
            <a:off x="381000" y="904875"/>
            <a:ext cx="9625013" cy="5419725"/>
          </a:xfrm>
        </p:spPr>
        <p:txBody>
          <a:bodyPr/>
          <a:lstStyle/>
          <a:p>
            <a:pPr>
              <a:buFont typeface="Wingdings" pitchFamily="2" charset="2"/>
              <a:buChar char="§"/>
            </a:pPr>
            <a:r>
              <a:rPr lang="en-GB" sz="1800" dirty="0" smtClean="0">
                <a:solidFill>
                  <a:schemeClr val="bg1"/>
                </a:solidFill>
              </a:rPr>
              <a:t>Forecasts and analyses of global aerosol optical depth assimilating MODIS satellite observations (</a:t>
            </a:r>
            <a:r>
              <a:rPr lang="en-GB" sz="1800" u="sng" dirty="0" smtClean="0">
                <a:solidFill>
                  <a:srgbClr val="FF0000"/>
                </a:solidFill>
              </a:rPr>
              <a:t>http://www.gmes-atmosphere.eu/d/services/gac/nrt/nrt_opticaldepth</a:t>
            </a:r>
            <a:r>
              <a:rPr lang="en-GB" sz="1800" dirty="0" smtClean="0">
                <a:solidFill>
                  <a:schemeClr val="bg1"/>
                </a:solidFill>
              </a:rPr>
              <a:t>). Sea salt and desert dusts categories are distinguished</a:t>
            </a:r>
            <a:r>
              <a:rPr lang="en-GB" dirty="0" smtClean="0">
                <a:solidFill>
                  <a:schemeClr val="bg1"/>
                </a:solidFill>
              </a:rPr>
              <a:t>. </a:t>
            </a:r>
            <a:endParaRPr lang="fr-FR" dirty="0" smtClean="0">
              <a:solidFill>
                <a:schemeClr val="bg1"/>
              </a:solidFill>
            </a:endParaRPr>
          </a:p>
        </p:txBody>
      </p:sp>
      <p:pic>
        <p:nvPicPr>
          <p:cNvPr id="12292" name="Picture 2" descr="03_Dust_Global"/>
          <p:cNvPicPr>
            <a:picLocks noChangeAspect="1" noChangeArrowheads="1"/>
          </p:cNvPicPr>
          <p:nvPr/>
        </p:nvPicPr>
        <p:blipFill>
          <a:blip r:embed="rId2"/>
          <a:srcRect/>
          <a:stretch>
            <a:fillRect/>
          </a:stretch>
        </p:blipFill>
        <p:spPr bwMode="auto">
          <a:xfrm>
            <a:off x="238125" y="2047875"/>
            <a:ext cx="5753100" cy="2981325"/>
          </a:xfrm>
          <a:prstGeom prst="rect">
            <a:avLst/>
          </a:prstGeom>
          <a:noFill/>
          <a:ln w="9525">
            <a:noFill/>
            <a:miter lim="800000"/>
            <a:headEnd/>
            <a:tailEnd/>
          </a:ln>
        </p:spPr>
      </p:pic>
      <p:pic>
        <p:nvPicPr>
          <p:cNvPr id="12293" name="Picture 3" descr="03_Sea45salt_Global"/>
          <p:cNvPicPr>
            <a:picLocks noChangeAspect="1" noChangeArrowheads="1"/>
          </p:cNvPicPr>
          <p:nvPr/>
        </p:nvPicPr>
        <p:blipFill>
          <a:blip r:embed="rId3"/>
          <a:srcRect/>
          <a:stretch>
            <a:fillRect/>
          </a:stretch>
        </p:blipFill>
        <p:spPr bwMode="auto">
          <a:xfrm>
            <a:off x="4310063" y="3262313"/>
            <a:ext cx="5753100" cy="2981325"/>
          </a:xfrm>
          <a:prstGeom prst="rect">
            <a:avLst/>
          </a:prstGeom>
          <a:noFill/>
          <a:ln w="9525">
            <a:noFill/>
            <a:miter lim="800000"/>
            <a:headEnd/>
            <a:tailEnd/>
          </a:ln>
        </p:spPr>
      </p:pic>
      <p:pic>
        <p:nvPicPr>
          <p:cNvPr id="12294" name="Picture 3" descr="Logo_EEA_with_ETCACM_textright_large"/>
          <p:cNvPicPr>
            <a:picLocks noChangeAspect="1" noChangeArrowheads="1"/>
          </p:cNvPicPr>
          <p:nvPr/>
        </p:nvPicPr>
        <p:blipFill>
          <a:blip r:embed="rId4"/>
          <a:srcRect/>
          <a:stretch>
            <a:fillRect/>
          </a:stretch>
        </p:blipFill>
        <p:spPr bwMode="auto">
          <a:xfrm>
            <a:off x="238125" y="6503988"/>
            <a:ext cx="1857375" cy="477837"/>
          </a:xfrm>
          <a:prstGeom prst="rect">
            <a:avLst/>
          </a:prstGeom>
          <a:noFill/>
          <a:ln w="9525">
            <a:noFill/>
            <a:miter lim="800000"/>
            <a:headEnd/>
            <a:tailEnd/>
          </a:ln>
        </p:spPr>
      </p:pic>
      <p:pic>
        <p:nvPicPr>
          <p:cNvPr id="12295" name="Picture 4" descr="GMES-logo-transparent"/>
          <p:cNvPicPr>
            <a:picLocks noChangeAspect="1" noChangeArrowheads="1"/>
          </p:cNvPicPr>
          <p:nvPr/>
        </p:nvPicPr>
        <p:blipFill>
          <a:blip r:embed="rId5"/>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p:txBody>
          <a:bodyPr/>
          <a:lstStyle/>
          <a:p>
            <a:r>
              <a:rPr lang="en-GB" sz="2800" dirty="0" smtClean="0"/>
              <a:t>Forest fires monitoring </a:t>
            </a:r>
            <a:r>
              <a:rPr lang="fr-FR" sz="2800" dirty="0" smtClean="0"/>
              <a:t/>
            </a:r>
            <a:br>
              <a:rPr lang="fr-FR" sz="2800" dirty="0" smtClean="0"/>
            </a:br>
            <a:endParaRPr lang="fr-FR" sz="2800" dirty="0" smtClean="0"/>
          </a:p>
        </p:txBody>
      </p:sp>
      <p:sp>
        <p:nvSpPr>
          <p:cNvPr id="13315" name="Espace réservé du contenu 2"/>
          <p:cNvSpPr>
            <a:spLocks noGrp="1"/>
          </p:cNvSpPr>
          <p:nvPr>
            <p:ph idx="1"/>
          </p:nvPr>
        </p:nvSpPr>
        <p:spPr>
          <a:xfrm>
            <a:off x="595313" y="1404938"/>
            <a:ext cx="9410700" cy="4919662"/>
          </a:xfrm>
        </p:spPr>
        <p:txBody>
          <a:bodyPr/>
          <a:lstStyle/>
          <a:p>
            <a:pPr>
              <a:buFont typeface="Wingdings" pitchFamily="2" charset="2"/>
              <a:buChar char="ü"/>
            </a:pPr>
            <a:r>
              <a:rPr lang="en-GB" sz="1800" dirty="0" smtClean="0">
                <a:solidFill>
                  <a:schemeClr val="bg1"/>
                </a:solidFill>
              </a:rPr>
              <a:t>MACC proposes a service providing on a daily basis an updated picture of the active forest fires from SEVIRI (EUMETSAT) and MODIS (NASA)  instruments (</a:t>
            </a:r>
            <a:r>
              <a:rPr lang="en-GB" sz="1800" u="sng" dirty="0" smtClean="0">
                <a:solidFill>
                  <a:srgbClr val="FF0000"/>
                </a:solidFill>
              </a:rPr>
              <a:t>http://www.gmes-atmosphere.eu/about/project_structure/input_data/d_fire/</a:t>
            </a:r>
            <a:r>
              <a:rPr lang="en-GB" sz="1800" dirty="0" smtClean="0">
                <a:solidFill>
                  <a:srgbClr val="FF0000"/>
                </a:solidFill>
              </a:rPr>
              <a:t>)</a:t>
            </a:r>
            <a:r>
              <a:rPr lang="en-GB" sz="1800" dirty="0" smtClean="0">
                <a:solidFill>
                  <a:schemeClr val="bg1"/>
                </a:solidFill>
              </a:rPr>
              <a:t>. </a:t>
            </a:r>
            <a:endParaRPr lang="fr-FR" sz="1800" dirty="0" smtClean="0">
              <a:solidFill>
                <a:schemeClr val="bg1"/>
              </a:solidFill>
            </a:endParaRPr>
          </a:p>
        </p:txBody>
      </p:sp>
      <p:pic>
        <p:nvPicPr>
          <p:cNvPr id="13316" name="Picture 2" descr="Fire32Radiative32Power"/>
          <p:cNvPicPr>
            <a:picLocks noChangeAspect="1" noChangeArrowheads="1"/>
          </p:cNvPicPr>
          <p:nvPr/>
        </p:nvPicPr>
        <p:blipFill>
          <a:blip r:embed="rId2"/>
          <a:srcRect/>
          <a:stretch>
            <a:fillRect/>
          </a:stretch>
        </p:blipFill>
        <p:spPr bwMode="auto">
          <a:xfrm>
            <a:off x="1023938" y="2333625"/>
            <a:ext cx="8139112" cy="4191000"/>
          </a:xfrm>
          <a:prstGeom prst="rect">
            <a:avLst/>
          </a:prstGeom>
          <a:noFill/>
          <a:ln w="9525">
            <a:noFill/>
            <a:miter lim="800000"/>
            <a:headEnd/>
            <a:tailEnd/>
          </a:ln>
        </p:spPr>
      </p:pic>
      <p:pic>
        <p:nvPicPr>
          <p:cNvPr id="13317" name="Picture 3" descr="Logo_EEA_with_ETCACM_textright_large"/>
          <p:cNvPicPr>
            <a:picLocks noChangeAspect="1" noChangeArrowheads="1"/>
          </p:cNvPicPr>
          <p:nvPr/>
        </p:nvPicPr>
        <p:blipFill>
          <a:blip r:embed="rId3"/>
          <a:srcRect/>
          <a:stretch>
            <a:fillRect/>
          </a:stretch>
        </p:blipFill>
        <p:spPr bwMode="auto">
          <a:xfrm>
            <a:off x="238125" y="6503988"/>
            <a:ext cx="1857375" cy="477837"/>
          </a:xfrm>
          <a:prstGeom prst="rect">
            <a:avLst/>
          </a:prstGeom>
          <a:noFill/>
          <a:ln w="9525">
            <a:noFill/>
            <a:miter lim="800000"/>
            <a:headEnd/>
            <a:tailEnd/>
          </a:ln>
        </p:spPr>
      </p:pic>
      <p:pic>
        <p:nvPicPr>
          <p:cNvPr id="13318" name="Picture 4" descr="GMES-logo-transparent"/>
          <p:cNvPicPr>
            <a:picLocks noChangeAspect="1" noChangeArrowheads="1"/>
          </p:cNvPicPr>
          <p:nvPr/>
        </p:nvPicPr>
        <p:blipFill>
          <a:blip r:embed="rId4"/>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r>
              <a:rPr lang="fr-FR" smtClean="0"/>
              <a:t>… and </a:t>
            </a:r>
            <a:r>
              <a:rPr lang="en-GB" smtClean="0"/>
              <a:t>unusual air pollution sources.....</a:t>
            </a:r>
            <a:r>
              <a:rPr lang="fr-FR" smtClean="0"/>
              <a:t/>
            </a:r>
            <a:br>
              <a:rPr lang="fr-FR" smtClean="0"/>
            </a:br>
            <a:endParaRPr lang="fr-FR" smtClean="0"/>
          </a:p>
        </p:txBody>
      </p:sp>
      <p:pic>
        <p:nvPicPr>
          <p:cNvPr id="14339" name="Picture 2" descr="chart_anim_2010"/>
          <p:cNvPicPr>
            <a:picLocks noChangeAspect="1" noChangeArrowheads="1" noCrop="1"/>
          </p:cNvPicPr>
          <p:nvPr/>
        </p:nvPicPr>
        <p:blipFill>
          <a:blip r:embed="rId2"/>
          <a:srcRect/>
          <a:stretch>
            <a:fillRect/>
          </a:stretch>
        </p:blipFill>
        <p:spPr bwMode="auto">
          <a:xfrm>
            <a:off x="738188" y="1833563"/>
            <a:ext cx="8632825" cy="4476750"/>
          </a:xfrm>
          <a:prstGeom prst="rect">
            <a:avLst/>
          </a:prstGeom>
          <a:noFill/>
          <a:ln w="9525">
            <a:noFill/>
            <a:miter lim="800000"/>
            <a:headEnd/>
            <a:tailEnd/>
          </a:ln>
        </p:spPr>
      </p:pic>
      <p:pic>
        <p:nvPicPr>
          <p:cNvPr id="14340" name="Picture 3" descr="Logo_EEA_with_ETCACM_textright_large"/>
          <p:cNvPicPr>
            <a:picLocks noChangeAspect="1" noChangeArrowheads="1"/>
          </p:cNvPicPr>
          <p:nvPr/>
        </p:nvPicPr>
        <p:blipFill>
          <a:blip r:embed="rId3"/>
          <a:srcRect/>
          <a:stretch>
            <a:fillRect/>
          </a:stretch>
        </p:blipFill>
        <p:spPr bwMode="auto">
          <a:xfrm>
            <a:off x="238125" y="6503988"/>
            <a:ext cx="1857375" cy="477837"/>
          </a:xfrm>
          <a:prstGeom prst="rect">
            <a:avLst/>
          </a:prstGeom>
          <a:noFill/>
          <a:ln w="9525">
            <a:noFill/>
            <a:miter lim="800000"/>
            <a:headEnd/>
            <a:tailEnd/>
          </a:ln>
        </p:spPr>
      </p:pic>
      <p:pic>
        <p:nvPicPr>
          <p:cNvPr id="14341" name="Picture 4" descr="GMES-logo-transparent"/>
          <p:cNvPicPr>
            <a:picLocks noChangeAspect="1" noChangeArrowheads="1"/>
          </p:cNvPicPr>
          <p:nvPr/>
        </p:nvPicPr>
        <p:blipFill>
          <a:blip r:embed="rId4"/>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452438" y="762000"/>
            <a:ext cx="9525000" cy="561975"/>
          </a:xfrm>
        </p:spPr>
        <p:txBody>
          <a:bodyPr/>
          <a:lstStyle/>
          <a:p>
            <a:r>
              <a:rPr lang="en-US" sz="2400" smtClean="0"/>
              <a:t>Reporting on action plans in pollution episode situation and on a long term perspective</a:t>
            </a:r>
            <a:r>
              <a:rPr lang="fr-FR" b="1" smtClean="0"/>
              <a:t/>
            </a:r>
            <a:br>
              <a:rPr lang="fr-FR" b="1" smtClean="0"/>
            </a:br>
            <a:endParaRPr lang="fr-FR" smtClean="0"/>
          </a:p>
        </p:txBody>
      </p:sp>
      <p:sp>
        <p:nvSpPr>
          <p:cNvPr id="3" name="Espace réservé du contenu 2"/>
          <p:cNvSpPr>
            <a:spLocks noGrp="1"/>
          </p:cNvSpPr>
          <p:nvPr>
            <p:ph idx="1"/>
          </p:nvPr>
        </p:nvSpPr>
        <p:spPr>
          <a:xfrm>
            <a:off x="309563" y="1190625"/>
            <a:ext cx="9696450" cy="5133975"/>
          </a:xfrm>
        </p:spPr>
        <p:txBody>
          <a:bodyPr/>
          <a:lstStyle/>
          <a:p>
            <a:pPr>
              <a:buFont typeface="Arial" pitchFamily="34" charset="0"/>
              <a:buChar char="•"/>
              <a:defRPr/>
            </a:pPr>
            <a:r>
              <a:rPr lang="en-US" sz="1800" dirty="0" smtClean="0">
                <a:solidFill>
                  <a:schemeClr val="accent3"/>
                </a:solidFill>
              </a:rPr>
              <a:t>Ozone episode in Italy in June 2008 : qualification of the episode: on the left main characteristics of the ozone concentration levels in Italy. On the right, amount of ozone due to local production versus contribution of neighboring countries</a:t>
            </a:r>
            <a:endParaRPr lang="fr-FR" sz="1800" dirty="0">
              <a:solidFill>
                <a:schemeClr val="accent3"/>
              </a:solidFill>
            </a:endParaRPr>
          </a:p>
        </p:txBody>
      </p:sp>
      <p:pic>
        <p:nvPicPr>
          <p:cNvPr id="15364" name="Image 2" descr="C:\Users\lta.NILU\AppData\Local\Microsoft\Windows\Temporary Internet Files\Content.Outlook\CXX0LVE6\CWF-SR_20080621.png"/>
          <p:cNvPicPr>
            <a:picLocks noChangeAspect="1" noChangeArrowheads="1"/>
          </p:cNvPicPr>
          <p:nvPr/>
        </p:nvPicPr>
        <p:blipFill>
          <a:blip r:embed="rId2"/>
          <a:srcRect t="48682"/>
          <a:stretch>
            <a:fillRect/>
          </a:stretch>
        </p:blipFill>
        <p:spPr bwMode="auto">
          <a:xfrm>
            <a:off x="1524000" y="2190750"/>
            <a:ext cx="8089900" cy="4154488"/>
          </a:xfrm>
          <a:prstGeom prst="rect">
            <a:avLst/>
          </a:prstGeom>
          <a:noFill/>
          <a:ln w="9525">
            <a:noFill/>
            <a:miter lim="800000"/>
            <a:headEnd/>
            <a:tailEnd/>
          </a:ln>
        </p:spPr>
      </p:pic>
      <p:pic>
        <p:nvPicPr>
          <p:cNvPr id="15365" name="Picture 3" descr="Logo_EEA_with_ETCACM_textright_large"/>
          <p:cNvPicPr>
            <a:picLocks noChangeAspect="1" noChangeArrowheads="1"/>
          </p:cNvPicPr>
          <p:nvPr/>
        </p:nvPicPr>
        <p:blipFill>
          <a:blip r:embed="rId3"/>
          <a:srcRect/>
          <a:stretch>
            <a:fillRect/>
          </a:stretch>
        </p:blipFill>
        <p:spPr bwMode="auto">
          <a:xfrm>
            <a:off x="238125" y="6503988"/>
            <a:ext cx="1857375" cy="477837"/>
          </a:xfrm>
          <a:prstGeom prst="rect">
            <a:avLst/>
          </a:prstGeom>
          <a:noFill/>
          <a:ln w="9525">
            <a:noFill/>
            <a:miter lim="800000"/>
            <a:headEnd/>
            <a:tailEnd/>
          </a:ln>
        </p:spPr>
      </p:pic>
      <p:pic>
        <p:nvPicPr>
          <p:cNvPr id="15366" name="Picture 4" descr="GMES-logo-transparent"/>
          <p:cNvPicPr>
            <a:picLocks noChangeAspect="1" noChangeArrowheads="1"/>
          </p:cNvPicPr>
          <p:nvPr/>
        </p:nvPicPr>
        <p:blipFill>
          <a:blip r:embed="rId4"/>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309563" y="476250"/>
            <a:ext cx="9525000" cy="685800"/>
          </a:xfrm>
        </p:spPr>
        <p:txBody>
          <a:bodyPr/>
          <a:lstStyle/>
          <a:p>
            <a:r>
              <a:rPr lang="fr-FR" dirty="0" smtClean="0"/>
              <a:t>Impact of emergency or short </a:t>
            </a:r>
            <a:r>
              <a:rPr lang="fr-FR" dirty="0" err="1" smtClean="0"/>
              <a:t>term</a:t>
            </a:r>
            <a:r>
              <a:rPr lang="fr-FR" dirty="0" smtClean="0"/>
              <a:t> </a:t>
            </a:r>
            <a:r>
              <a:rPr lang="fr-FR" dirty="0" err="1" smtClean="0"/>
              <a:t>emission</a:t>
            </a:r>
            <a:r>
              <a:rPr lang="fr-FR" dirty="0" smtClean="0"/>
              <a:t> control scenarios </a:t>
            </a:r>
          </a:p>
        </p:txBody>
      </p:sp>
      <p:sp>
        <p:nvSpPr>
          <p:cNvPr id="3" name="Espace réservé du contenu 2"/>
          <p:cNvSpPr>
            <a:spLocks noGrp="1"/>
          </p:cNvSpPr>
          <p:nvPr>
            <p:ph idx="1"/>
          </p:nvPr>
        </p:nvSpPr>
        <p:spPr>
          <a:xfrm>
            <a:off x="309563" y="1476375"/>
            <a:ext cx="9696450" cy="4848225"/>
          </a:xfrm>
        </p:spPr>
        <p:txBody>
          <a:bodyPr/>
          <a:lstStyle/>
          <a:p>
            <a:pPr>
              <a:buFont typeface="Wingdings" pitchFamily="2" charset="2"/>
              <a:buChar char="ü"/>
              <a:defRPr/>
            </a:pPr>
            <a:r>
              <a:rPr lang="en-GB" sz="1800" dirty="0" smtClean="0">
                <a:solidFill>
                  <a:schemeClr val="accent3"/>
                </a:solidFill>
              </a:rPr>
              <a:t>Development  of a scenario</a:t>
            </a:r>
            <a:br>
              <a:rPr lang="en-GB" sz="1800" dirty="0" smtClean="0">
                <a:solidFill>
                  <a:schemeClr val="accent3"/>
                </a:solidFill>
              </a:rPr>
            </a:br>
            <a:r>
              <a:rPr lang="en-GB" sz="1800" dirty="0" smtClean="0">
                <a:solidFill>
                  <a:schemeClr val="accent3"/>
                </a:solidFill>
              </a:rPr>
              <a:t>toolbox based on the MACC forecasting</a:t>
            </a:r>
            <a:br>
              <a:rPr lang="en-GB" sz="1800" dirty="0" smtClean="0">
                <a:solidFill>
                  <a:schemeClr val="accent3"/>
                </a:solidFill>
              </a:rPr>
            </a:br>
            <a:r>
              <a:rPr lang="en-GB" sz="1800" dirty="0" smtClean="0">
                <a:solidFill>
                  <a:schemeClr val="accent3"/>
                </a:solidFill>
              </a:rPr>
              <a:t>capacities with a priori defined</a:t>
            </a:r>
            <a:br>
              <a:rPr lang="en-GB" sz="1800" dirty="0" smtClean="0">
                <a:solidFill>
                  <a:schemeClr val="accent3"/>
                </a:solidFill>
              </a:rPr>
            </a:br>
            <a:r>
              <a:rPr lang="en-GB" sz="1800" dirty="0" smtClean="0">
                <a:solidFill>
                  <a:schemeClr val="accent3"/>
                </a:solidFill>
              </a:rPr>
              <a:t>scenarios</a:t>
            </a:r>
            <a:r>
              <a:rPr lang="fr-FR" sz="1800" dirty="0" smtClean="0">
                <a:solidFill>
                  <a:schemeClr val="accent3"/>
                </a:solidFill>
              </a:rPr>
              <a:t/>
            </a:r>
            <a:br>
              <a:rPr lang="fr-FR" sz="1800" dirty="0" smtClean="0">
                <a:solidFill>
                  <a:schemeClr val="accent3"/>
                </a:solidFill>
              </a:rPr>
            </a:br>
            <a:endParaRPr lang="fr-FR" sz="1800" dirty="0">
              <a:solidFill>
                <a:schemeClr val="accent3"/>
              </a:solidFill>
            </a:endParaRPr>
          </a:p>
        </p:txBody>
      </p:sp>
      <p:pic>
        <p:nvPicPr>
          <p:cNvPr id="16388" name="Objet 3"/>
          <p:cNvPicPr>
            <a:picLocks noChangeArrowheads="1"/>
          </p:cNvPicPr>
          <p:nvPr/>
        </p:nvPicPr>
        <p:blipFill>
          <a:blip r:embed="rId2"/>
          <a:srcRect l="-201" b="-201"/>
          <a:stretch>
            <a:fillRect/>
          </a:stretch>
        </p:blipFill>
        <p:spPr bwMode="auto">
          <a:xfrm>
            <a:off x="4024313" y="1404938"/>
            <a:ext cx="6096000" cy="4905375"/>
          </a:xfrm>
          <a:prstGeom prst="rect">
            <a:avLst/>
          </a:prstGeom>
          <a:noFill/>
          <a:ln w="9525">
            <a:noFill/>
            <a:miter lim="800000"/>
            <a:headEnd/>
            <a:tailEnd/>
          </a:ln>
        </p:spPr>
      </p:pic>
      <p:pic>
        <p:nvPicPr>
          <p:cNvPr id="16389" name="Picture 3" descr="Logo_EEA_with_ETCACM_textright_large"/>
          <p:cNvPicPr>
            <a:picLocks noChangeAspect="1" noChangeArrowheads="1"/>
          </p:cNvPicPr>
          <p:nvPr/>
        </p:nvPicPr>
        <p:blipFill>
          <a:blip r:embed="rId3"/>
          <a:srcRect/>
          <a:stretch>
            <a:fillRect/>
          </a:stretch>
        </p:blipFill>
        <p:spPr bwMode="auto">
          <a:xfrm>
            <a:off x="238125" y="6503988"/>
            <a:ext cx="1857375" cy="477837"/>
          </a:xfrm>
          <a:prstGeom prst="rect">
            <a:avLst/>
          </a:prstGeom>
          <a:noFill/>
          <a:ln w="9525">
            <a:noFill/>
            <a:miter lim="800000"/>
            <a:headEnd/>
            <a:tailEnd/>
          </a:ln>
        </p:spPr>
      </p:pic>
      <p:pic>
        <p:nvPicPr>
          <p:cNvPr id="16390" name="Picture 4" descr="GMES-logo-transparent"/>
          <p:cNvPicPr>
            <a:picLocks noChangeAspect="1" noChangeArrowheads="1"/>
          </p:cNvPicPr>
          <p:nvPr/>
        </p:nvPicPr>
        <p:blipFill>
          <a:blip r:embed="rId4"/>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452438" y="619125"/>
            <a:ext cx="9525000" cy="561975"/>
          </a:xfrm>
        </p:spPr>
        <p:txBody>
          <a:bodyPr/>
          <a:lstStyle/>
          <a:p>
            <a:r>
              <a:rPr lang="fr-FR" smtClean="0"/>
              <a:t>Public information</a:t>
            </a:r>
          </a:p>
        </p:txBody>
      </p:sp>
      <p:sp>
        <p:nvSpPr>
          <p:cNvPr id="3" name="Espace réservé du contenu 2"/>
          <p:cNvSpPr>
            <a:spLocks noGrp="1"/>
          </p:cNvSpPr>
          <p:nvPr>
            <p:ph idx="1"/>
          </p:nvPr>
        </p:nvSpPr>
        <p:spPr>
          <a:xfrm>
            <a:off x="452438" y="1333500"/>
            <a:ext cx="9553575" cy="4991100"/>
          </a:xfrm>
        </p:spPr>
        <p:txBody>
          <a:bodyPr/>
          <a:lstStyle/>
          <a:p>
            <a:pPr>
              <a:buFont typeface="Arial" pitchFamily="34" charset="0"/>
              <a:buChar char="•"/>
              <a:defRPr/>
            </a:pPr>
            <a:r>
              <a:rPr lang="en-US" sz="1800" dirty="0" smtClean="0">
                <a:solidFill>
                  <a:schemeClr val="accent3"/>
                </a:solidFill>
              </a:rPr>
              <a:t>The MACC forecasting and analysis are available on a daily basis for ozone, nitrogen dioxide and PMs </a:t>
            </a:r>
            <a:r>
              <a:rPr lang="en-US" sz="1800" dirty="0" smtClean="0">
                <a:solidFill>
                  <a:srgbClr val="FF0000"/>
                </a:solidFill>
              </a:rPr>
              <a:t>(</a:t>
            </a:r>
            <a:r>
              <a:rPr lang="en-US" sz="1800" u="sng" dirty="0" smtClean="0">
                <a:solidFill>
                  <a:srgbClr val="FF0000"/>
                </a:solidFill>
              </a:rPr>
              <a:t>http://macc-raq.gmes-atmosphere.eu/index.php?op=get</a:t>
            </a:r>
            <a:r>
              <a:rPr lang="en-US" sz="1800" dirty="0" smtClean="0">
                <a:solidFill>
                  <a:schemeClr val="accent3"/>
                </a:solidFill>
              </a:rPr>
              <a:t>) . Both individual model results contributing to the MACC system (seven models are involved) and ensemble results are available.</a:t>
            </a:r>
            <a:endParaRPr lang="fr-FR" sz="1800" dirty="0">
              <a:solidFill>
                <a:schemeClr val="accent3"/>
              </a:solidFill>
            </a:endParaRPr>
          </a:p>
        </p:txBody>
      </p:sp>
      <p:pic>
        <p:nvPicPr>
          <p:cNvPr id="17412" name="Picture 2" descr="ENS_o3_2011052300_SFC-024"/>
          <p:cNvPicPr>
            <a:picLocks noChangeAspect="1" noChangeArrowheads="1"/>
          </p:cNvPicPr>
          <p:nvPr/>
        </p:nvPicPr>
        <p:blipFill>
          <a:blip r:embed="rId2"/>
          <a:srcRect/>
          <a:stretch>
            <a:fillRect/>
          </a:stretch>
        </p:blipFill>
        <p:spPr bwMode="auto">
          <a:xfrm>
            <a:off x="2595563" y="2762250"/>
            <a:ext cx="4905375" cy="3486150"/>
          </a:xfrm>
          <a:prstGeom prst="rect">
            <a:avLst/>
          </a:prstGeom>
          <a:noFill/>
          <a:ln w="9525">
            <a:noFill/>
            <a:miter lim="800000"/>
            <a:headEnd/>
            <a:tailEnd/>
          </a:ln>
        </p:spPr>
      </p:pic>
      <p:pic>
        <p:nvPicPr>
          <p:cNvPr id="48131" name="Picture 3" descr="Mean_2011052600_o3_ALL_D+0"/>
          <p:cNvPicPr>
            <a:picLocks noChangeAspect="1" noChangeArrowheads="1"/>
          </p:cNvPicPr>
          <p:nvPr/>
        </p:nvPicPr>
        <p:blipFill>
          <a:blip r:embed="rId3"/>
          <a:srcRect/>
          <a:stretch>
            <a:fillRect/>
          </a:stretch>
        </p:blipFill>
        <p:spPr bwMode="auto">
          <a:xfrm>
            <a:off x="2238375" y="2547938"/>
            <a:ext cx="5753100" cy="3762375"/>
          </a:xfrm>
          <a:prstGeom prst="rect">
            <a:avLst/>
          </a:prstGeom>
          <a:noFill/>
          <a:ln w="9525">
            <a:noFill/>
            <a:miter lim="800000"/>
            <a:headEnd/>
            <a:tailEnd/>
          </a:ln>
        </p:spPr>
      </p:pic>
      <p:pic>
        <p:nvPicPr>
          <p:cNvPr id="17414" name="Picture 3" descr="Logo_EEA_with_ETCACM_textright_large"/>
          <p:cNvPicPr>
            <a:picLocks noChangeAspect="1" noChangeArrowheads="1"/>
          </p:cNvPicPr>
          <p:nvPr/>
        </p:nvPicPr>
        <p:blipFill>
          <a:blip r:embed="rId4"/>
          <a:srcRect/>
          <a:stretch>
            <a:fillRect/>
          </a:stretch>
        </p:blipFill>
        <p:spPr bwMode="auto">
          <a:xfrm>
            <a:off x="238125" y="6503988"/>
            <a:ext cx="1857375" cy="477837"/>
          </a:xfrm>
          <a:prstGeom prst="rect">
            <a:avLst/>
          </a:prstGeom>
          <a:noFill/>
          <a:ln w="9525">
            <a:noFill/>
            <a:miter lim="800000"/>
            <a:headEnd/>
            <a:tailEnd/>
          </a:ln>
        </p:spPr>
      </p:pic>
      <p:pic>
        <p:nvPicPr>
          <p:cNvPr id="17415" name="Picture 4" descr="GMES-logo-transparent"/>
          <p:cNvPicPr>
            <a:picLocks noChangeAspect="1" noChangeArrowheads="1"/>
          </p:cNvPicPr>
          <p:nvPr/>
        </p:nvPicPr>
        <p:blipFill>
          <a:blip r:embed="rId5"/>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fade">
                                      <p:cBhvr>
                                        <p:cTn id="7" dur="20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p:txBody>
          <a:bodyPr/>
          <a:lstStyle/>
          <a:p>
            <a:r>
              <a:rPr lang="fr-FR" smtClean="0"/>
              <a:t>Conclusions</a:t>
            </a:r>
          </a:p>
        </p:txBody>
      </p:sp>
      <p:sp>
        <p:nvSpPr>
          <p:cNvPr id="18435" name="Espace réservé du contenu 2"/>
          <p:cNvSpPr>
            <a:spLocks noGrp="1"/>
          </p:cNvSpPr>
          <p:nvPr>
            <p:ph idx="1"/>
          </p:nvPr>
        </p:nvSpPr>
        <p:spPr/>
        <p:txBody>
          <a:bodyPr/>
          <a:lstStyle/>
          <a:p>
            <a:pPr>
              <a:buFontTx/>
              <a:buChar char="•"/>
            </a:pPr>
            <a:r>
              <a:rPr lang="en-US" smtClean="0">
                <a:solidFill>
                  <a:schemeClr val="bg1"/>
                </a:solidFill>
              </a:rPr>
              <a:t>Pre-operational services are open for use and feedback from users is highly expected for an overall improvement of the system. </a:t>
            </a:r>
          </a:p>
          <a:p>
            <a:pPr>
              <a:buFontTx/>
              <a:buChar char="•"/>
            </a:pPr>
            <a:r>
              <a:rPr lang="en-US" smtClean="0">
                <a:solidFill>
                  <a:schemeClr val="bg1"/>
                </a:solidFill>
              </a:rPr>
              <a:t>Core services are usually focused on global, European-wide and national issues. Therefore background pollution levels are targeted while the situation of the “man in the street” falls rather in downstream services areas. </a:t>
            </a:r>
          </a:p>
          <a:p>
            <a:pPr>
              <a:buFontTx/>
              <a:buChar char="•"/>
            </a:pPr>
            <a:r>
              <a:rPr lang="en-US" smtClean="0">
                <a:solidFill>
                  <a:schemeClr val="bg1"/>
                </a:solidFill>
              </a:rPr>
              <a:t>However, a large range of questions the national authorities and the EIONET community have to deal with, for compliance with the air quality directives can find some answers in the data products likely to be proposed in the GMES AS.</a:t>
            </a:r>
          </a:p>
          <a:p>
            <a:pPr>
              <a:buFontTx/>
              <a:buChar char="•"/>
            </a:pPr>
            <a:r>
              <a:rPr lang="en-US" smtClean="0">
                <a:solidFill>
                  <a:schemeClr val="bg1"/>
                </a:solidFill>
              </a:rPr>
              <a:t>Archive data sorted by type available by request : </a:t>
            </a:r>
            <a:r>
              <a:rPr lang="en-US" u="sng" smtClean="0">
                <a:solidFill>
                  <a:srgbClr val="FF0000"/>
                </a:solidFill>
              </a:rPr>
              <a:t>http://www.gmes-atmosphere.eu/data/</a:t>
            </a:r>
            <a:endParaRPr lang="fr-FR" smtClean="0">
              <a:solidFill>
                <a:srgbClr val="FF0000"/>
              </a:solidFill>
            </a:endParaRPr>
          </a:p>
        </p:txBody>
      </p:sp>
      <p:pic>
        <p:nvPicPr>
          <p:cNvPr id="18436" name="Picture 3" descr="Logo_EEA_with_ETCACM_textright_large"/>
          <p:cNvPicPr>
            <a:picLocks noChangeAspect="1" noChangeArrowheads="1"/>
          </p:cNvPicPr>
          <p:nvPr/>
        </p:nvPicPr>
        <p:blipFill>
          <a:blip r:embed="rId2"/>
          <a:srcRect/>
          <a:stretch>
            <a:fillRect/>
          </a:stretch>
        </p:blipFill>
        <p:spPr bwMode="auto">
          <a:xfrm>
            <a:off x="238125" y="6503988"/>
            <a:ext cx="1857375" cy="477837"/>
          </a:xfrm>
          <a:prstGeom prst="rect">
            <a:avLst/>
          </a:prstGeom>
          <a:noFill/>
          <a:ln w="9525">
            <a:noFill/>
            <a:miter lim="800000"/>
            <a:headEnd/>
            <a:tailEnd/>
          </a:ln>
        </p:spPr>
      </p:pic>
      <p:pic>
        <p:nvPicPr>
          <p:cNvPr id="18437" name="Picture 4" descr="GMES-logo-transparent"/>
          <p:cNvPicPr>
            <a:picLocks noChangeAspect="1" noChangeArrowheads="1"/>
          </p:cNvPicPr>
          <p:nvPr/>
        </p:nvPicPr>
        <p:blipFill>
          <a:blip r:embed="rId3"/>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452438" y="547688"/>
            <a:ext cx="9525000" cy="561975"/>
          </a:xfrm>
        </p:spPr>
        <p:txBody>
          <a:bodyPr/>
          <a:lstStyle/>
          <a:p>
            <a:r>
              <a:rPr lang="fr-FR" smtClean="0"/>
              <a:t>The future GMES Atmosphere Service (GMES AS) - </a:t>
            </a:r>
            <a:r>
              <a:rPr lang="en-US" u="sng" smtClean="0">
                <a:hlinkClick r:id="rId3"/>
              </a:rPr>
              <a:t>http://www.gmes-atmosphere.eu/</a:t>
            </a:r>
            <a:r>
              <a:rPr lang="en-US" u="sng" smtClean="0"/>
              <a:t>  </a:t>
            </a:r>
            <a:endParaRPr lang="fr-FR" smtClean="0"/>
          </a:p>
        </p:txBody>
      </p:sp>
      <p:sp>
        <p:nvSpPr>
          <p:cNvPr id="3" name="Espace réservé du contenu 2"/>
          <p:cNvSpPr>
            <a:spLocks noGrp="1"/>
          </p:cNvSpPr>
          <p:nvPr>
            <p:ph idx="1"/>
          </p:nvPr>
        </p:nvSpPr>
        <p:spPr>
          <a:xfrm>
            <a:off x="309563" y="1476375"/>
            <a:ext cx="9696450" cy="4724400"/>
          </a:xfrm>
        </p:spPr>
        <p:txBody>
          <a:bodyPr/>
          <a:lstStyle/>
          <a:p>
            <a:pPr>
              <a:buFont typeface="Wingdings" pitchFamily="2" charset="2"/>
              <a:buChar char="ü"/>
              <a:defRPr/>
            </a:pPr>
            <a:r>
              <a:rPr lang="en-GB" sz="2000" dirty="0" smtClean="0">
                <a:solidFill>
                  <a:schemeClr val="accent3"/>
                </a:solidFill>
              </a:rPr>
              <a:t>MACC  (monitoring Atmospheric Composition and Climate) and MACC2 are FP7 projects that aim at building up the pre-operational infrastructure that will host the GMES AS in 2014.</a:t>
            </a:r>
          </a:p>
          <a:p>
            <a:pPr>
              <a:buFont typeface="Wingdings" pitchFamily="2" charset="2"/>
              <a:buChar char="ü"/>
              <a:defRPr/>
            </a:pPr>
            <a:endParaRPr lang="fr-FR" dirty="0" smtClean="0">
              <a:solidFill>
                <a:schemeClr val="accent3"/>
              </a:solidFill>
            </a:endParaRPr>
          </a:p>
          <a:p>
            <a:pPr>
              <a:buFont typeface="Wingdings" pitchFamily="2" charset="2"/>
              <a:buChar char="ü"/>
              <a:defRPr/>
            </a:pPr>
            <a:endParaRPr lang="fr-FR" dirty="0" smtClean="0">
              <a:solidFill>
                <a:schemeClr val="accent3"/>
              </a:solidFill>
            </a:endParaRPr>
          </a:p>
          <a:p>
            <a:pPr>
              <a:buFont typeface="Wingdings" pitchFamily="2" charset="2"/>
              <a:buChar char="ü"/>
              <a:defRPr/>
            </a:pPr>
            <a:r>
              <a:rPr lang="en-GB" sz="2000" dirty="0" smtClean="0">
                <a:solidFill>
                  <a:schemeClr val="accent3"/>
                </a:solidFill>
              </a:rPr>
              <a:t>Provision of global and regional</a:t>
            </a:r>
            <a:br>
              <a:rPr lang="en-GB" sz="2000" dirty="0" smtClean="0">
                <a:solidFill>
                  <a:schemeClr val="accent3"/>
                </a:solidFill>
              </a:rPr>
            </a:br>
            <a:r>
              <a:rPr lang="en-GB" sz="2000" dirty="0" smtClean="0">
                <a:solidFill>
                  <a:schemeClr val="accent3"/>
                </a:solidFill>
              </a:rPr>
              <a:t>atmospheric composition forecasts ,</a:t>
            </a:r>
            <a:br>
              <a:rPr lang="en-GB" sz="2000" dirty="0" smtClean="0">
                <a:solidFill>
                  <a:schemeClr val="accent3"/>
                </a:solidFill>
              </a:rPr>
            </a:br>
            <a:r>
              <a:rPr lang="en-GB" sz="2000" dirty="0" smtClean="0">
                <a:solidFill>
                  <a:schemeClr val="accent3"/>
                </a:solidFill>
              </a:rPr>
              <a:t>analyses (NRT) and a </a:t>
            </a:r>
            <a:r>
              <a:rPr lang="en-GB" sz="2000" dirty="0" err="1" smtClean="0">
                <a:solidFill>
                  <a:schemeClr val="accent3"/>
                </a:solidFill>
              </a:rPr>
              <a:t>posteriori</a:t>
            </a:r>
            <a:r>
              <a:rPr lang="en-GB" sz="2000" dirty="0" smtClean="0">
                <a:solidFill>
                  <a:schemeClr val="accent3"/>
                </a:solidFill>
              </a:rPr>
              <a:t/>
            </a:r>
            <a:br>
              <a:rPr lang="en-GB" sz="2000" dirty="0" smtClean="0">
                <a:solidFill>
                  <a:schemeClr val="accent3"/>
                </a:solidFill>
              </a:rPr>
            </a:br>
            <a:r>
              <a:rPr lang="en-GB" sz="2000" dirty="0" smtClean="0">
                <a:solidFill>
                  <a:schemeClr val="accent3"/>
                </a:solidFill>
              </a:rPr>
              <a:t>re-analyses.</a:t>
            </a:r>
          </a:p>
          <a:p>
            <a:pPr>
              <a:buFont typeface="Wingdings" pitchFamily="2" charset="2"/>
              <a:buChar char="ü"/>
              <a:defRPr/>
            </a:pPr>
            <a:r>
              <a:rPr lang="en-GB" sz="2000" dirty="0" smtClean="0">
                <a:solidFill>
                  <a:schemeClr val="accent3"/>
                </a:solidFill>
              </a:rPr>
              <a:t>Information based on in-situ and satellite</a:t>
            </a:r>
            <a:br>
              <a:rPr lang="en-GB" sz="2000" dirty="0" smtClean="0">
                <a:solidFill>
                  <a:schemeClr val="accent3"/>
                </a:solidFill>
              </a:rPr>
            </a:br>
            <a:r>
              <a:rPr lang="en-GB" sz="2000" dirty="0" smtClean="0">
                <a:solidFill>
                  <a:schemeClr val="accent3"/>
                </a:solidFill>
              </a:rPr>
              <a:t>data assimilated in state-of-the-art  and </a:t>
            </a:r>
            <a:br>
              <a:rPr lang="en-GB" sz="2000" dirty="0" smtClean="0">
                <a:solidFill>
                  <a:schemeClr val="accent3"/>
                </a:solidFill>
              </a:rPr>
            </a:br>
            <a:r>
              <a:rPr lang="en-GB" sz="2000" dirty="0" smtClean="0">
                <a:solidFill>
                  <a:schemeClr val="accent3"/>
                </a:solidFill>
              </a:rPr>
              <a:t>routinely evaluated models</a:t>
            </a:r>
          </a:p>
          <a:p>
            <a:pPr>
              <a:buFont typeface="Wingdings" pitchFamily="2" charset="2"/>
              <a:buChar char="ü"/>
              <a:defRPr/>
            </a:pPr>
            <a:r>
              <a:rPr lang="en-GB" sz="2000" dirty="0" smtClean="0">
                <a:solidFill>
                  <a:schemeClr val="accent3"/>
                </a:solidFill>
              </a:rPr>
              <a:t>User-oriented and operational issues:</a:t>
            </a:r>
            <a:br>
              <a:rPr lang="en-GB" sz="2000" dirty="0" smtClean="0">
                <a:solidFill>
                  <a:schemeClr val="accent3"/>
                </a:solidFill>
              </a:rPr>
            </a:br>
            <a:r>
              <a:rPr lang="en-GB" sz="2000" dirty="0" smtClean="0">
                <a:solidFill>
                  <a:schemeClr val="accent3"/>
                </a:solidFill>
              </a:rPr>
              <a:t>delivery of NRT and archive data « by</a:t>
            </a:r>
            <a:br>
              <a:rPr lang="en-GB" sz="2000" dirty="0" smtClean="0">
                <a:solidFill>
                  <a:schemeClr val="accent3"/>
                </a:solidFill>
              </a:rPr>
            </a:br>
            <a:r>
              <a:rPr lang="en-GB" sz="2000" dirty="0" smtClean="0">
                <a:solidFill>
                  <a:schemeClr val="accent3"/>
                </a:solidFill>
              </a:rPr>
              <a:t>request</a:t>
            </a:r>
            <a:r>
              <a:rPr lang="fr-FR" sz="2000" dirty="0" smtClean="0">
                <a:solidFill>
                  <a:schemeClr val="accent3"/>
                </a:solidFill>
              </a:rPr>
              <a:t> »</a:t>
            </a:r>
          </a:p>
          <a:p>
            <a:pPr>
              <a:buFont typeface="Wingdings" pitchFamily="2" charset="2"/>
              <a:buChar char="ü"/>
              <a:defRPr/>
            </a:pPr>
            <a:endParaRPr lang="fr-FR" dirty="0">
              <a:solidFill>
                <a:schemeClr val="accent3"/>
              </a:solidFill>
            </a:endParaRPr>
          </a:p>
        </p:txBody>
      </p:sp>
      <p:pic>
        <p:nvPicPr>
          <p:cNvPr id="4100" name="Objet 3"/>
          <p:cNvPicPr>
            <a:picLocks noChangeArrowheads="1"/>
          </p:cNvPicPr>
          <p:nvPr/>
        </p:nvPicPr>
        <p:blipFill>
          <a:blip r:embed="rId4"/>
          <a:srcRect t="-656" b="-224"/>
          <a:stretch>
            <a:fillRect/>
          </a:stretch>
        </p:blipFill>
        <p:spPr bwMode="auto">
          <a:xfrm>
            <a:off x="5381626" y="2762244"/>
            <a:ext cx="4743450" cy="2943225"/>
          </a:xfrm>
          <a:prstGeom prst="rect">
            <a:avLst/>
          </a:prstGeom>
          <a:noFill/>
          <a:ln w="9525">
            <a:noFill/>
            <a:miter lim="800000"/>
            <a:headEnd/>
            <a:tailEnd/>
          </a:ln>
        </p:spPr>
      </p:pic>
      <p:pic>
        <p:nvPicPr>
          <p:cNvPr id="4101" name="Picture 3" descr="Logo_EEA_with_ETCACM_textright_large"/>
          <p:cNvPicPr>
            <a:picLocks noChangeAspect="1" noChangeArrowheads="1"/>
          </p:cNvPicPr>
          <p:nvPr/>
        </p:nvPicPr>
        <p:blipFill>
          <a:blip r:embed="rId5"/>
          <a:srcRect/>
          <a:stretch>
            <a:fillRect/>
          </a:stretch>
        </p:blipFill>
        <p:spPr bwMode="auto">
          <a:xfrm>
            <a:off x="238125" y="6503988"/>
            <a:ext cx="1857375" cy="477837"/>
          </a:xfrm>
          <a:prstGeom prst="rect">
            <a:avLst/>
          </a:prstGeom>
          <a:noFill/>
          <a:ln w="9525">
            <a:noFill/>
            <a:miter lim="800000"/>
            <a:headEnd/>
            <a:tailEnd/>
          </a:ln>
        </p:spPr>
      </p:pic>
      <p:pic>
        <p:nvPicPr>
          <p:cNvPr id="4102" name="Picture 4" descr="GMES-logo-transparent"/>
          <p:cNvPicPr>
            <a:picLocks noChangeAspect="1" noChangeArrowheads="1"/>
          </p:cNvPicPr>
          <p:nvPr/>
        </p:nvPicPr>
        <p:blipFill>
          <a:blip r:embed="rId6"/>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52438" y="690563"/>
            <a:ext cx="9525000" cy="561975"/>
          </a:xfrm>
        </p:spPr>
        <p:txBody>
          <a:bodyPr/>
          <a:lstStyle/>
          <a:p>
            <a:r>
              <a:rPr lang="fr-FR" smtClean="0"/>
              <a:t>Detailed set-up of the MACC-MACC2 projects</a:t>
            </a:r>
          </a:p>
        </p:txBody>
      </p:sp>
      <p:pic>
        <p:nvPicPr>
          <p:cNvPr id="5123" name="Image 5" descr="architecture_for_web_dark_long"/>
          <p:cNvPicPr>
            <a:picLocks noChangeAspect="1" noChangeArrowheads="1"/>
          </p:cNvPicPr>
          <p:nvPr/>
        </p:nvPicPr>
        <p:blipFill>
          <a:blip r:embed="rId3"/>
          <a:srcRect/>
          <a:stretch>
            <a:fillRect/>
          </a:stretch>
        </p:blipFill>
        <p:spPr bwMode="auto">
          <a:xfrm>
            <a:off x="1238250" y="1619250"/>
            <a:ext cx="8143875" cy="4905375"/>
          </a:xfrm>
          <a:prstGeom prst="rect">
            <a:avLst/>
          </a:prstGeom>
          <a:noFill/>
          <a:ln w="9525">
            <a:noFill/>
            <a:miter lim="800000"/>
            <a:headEnd/>
            <a:tailEnd/>
          </a:ln>
        </p:spPr>
      </p:pic>
      <p:pic>
        <p:nvPicPr>
          <p:cNvPr id="5124" name="Picture 3" descr="Logo_EEA_with_ETCACM_textright_large"/>
          <p:cNvPicPr>
            <a:picLocks noChangeAspect="1" noChangeArrowheads="1"/>
          </p:cNvPicPr>
          <p:nvPr/>
        </p:nvPicPr>
        <p:blipFill>
          <a:blip r:embed="rId4"/>
          <a:srcRect/>
          <a:stretch>
            <a:fillRect/>
          </a:stretch>
        </p:blipFill>
        <p:spPr bwMode="auto">
          <a:xfrm>
            <a:off x="238125" y="6503988"/>
            <a:ext cx="1857375" cy="477837"/>
          </a:xfrm>
          <a:prstGeom prst="rect">
            <a:avLst/>
          </a:prstGeom>
          <a:noFill/>
          <a:ln w="9525">
            <a:noFill/>
            <a:miter lim="800000"/>
            <a:headEnd/>
            <a:tailEnd/>
          </a:ln>
        </p:spPr>
      </p:pic>
      <p:pic>
        <p:nvPicPr>
          <p:cNvPr id="5125" name="Picture 4" descr="GMES-logo-transparent"/>
          <p:cNvPicPr>
            <a:picLocks noChangeAspect="1" noChangeArrowheads="1"/>
          </p:cNvPicPr>
          <p:nvPr/>
        </p:nvPicPr>
        <p:blipFill>
          <a:blip r:embed="rId5"/>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52438" y="619125"/>
            <a:ext cx="9525000" cy="561975"/>
          </a:xfrm>
        </p:spPr>
        <p:txBody>
          <a:bodyPr/>
          <a:lstStyle/>
          <a:p>
            <a:r>
              <a:rPr lang="fr-FR" sz="2400" smtClean="0"/>
              <a:t>EIONET and EEA’s needs and how can MACC/MACC2 fullfil them </a:t>
            </a:r>
          </a:p>
        </p:txBody>
      </p:sp>
      <p:graphicFrame>
        <p:nvGraphicFramePr>
          <p:cNvPr id="4" name="Espace réservé du contenu 3"/>
          <p:cNvGraphicFramePr>
            <a:graphicFrameLocks noGrp="1"/>
          </p:cNvGraphicFramePr>
          <p:nvPr>
            <p:ph idx="1"/>
          </p:nvPr>
        </p:nvGraphicFramePr>
        <p:xfrm>
          <a:off x="452438" y="2262188"/>
          <a:ext cx="9501255" cy="4181798"/>
        </p:xfrm>
        <a:graphic>
          <a:graphicData uri="http://schemas.openxmlformats.org/drawingml/2006/table">
            <a:tbl>
              <a:tblPr firstRow="1" bandRow="1">
                <a:tableStyleId>{5C22544A-7EE6-4342-B048-85BDC9FD1C3A}</a:tableStyleId>
              </a:tblPr>
              <a:tblGrid>
                <a:gridCol w="3167085"/>
                <a:gridCol w="4548219"/>
                <a:gridCol w="1785951"/>
              </a:tblGrid>
              <a:tr h="370840">
                <a:tc>
                  <a:txBody>
                    <a:bodyPr/>
                    <a:lstStyle/>
                    <a:p>
                      <a:pPr algn="just">
                        <a:spcAft>
                          <a:spcPts val="0"/>
                        </a:spcAft>
                      </a:pPr>
                      <a:r>
                        <a:rPr lang="en-US" sz="1100" b="1" dirty="0">
                          <a:solidFill>
                            <a:schemeClr val="tx1"/>
                          </a:solidFill>
                          <a:latin typeface="Arial"/>
                          <a:ea typeface="Times New Roman"/>
                          <a:cs typeface="Times New Roman"/>
                        </a:rPr>
                        <a:t>Actions</a:t>
                      </a:r>
                      <a:endParaRPr lang="fr-FR" sz="1100" dirty="0">
                        <a:solidFill>
                          <a:schemeClr val="tx1"/>
                        </a:solidFill>
                        <a:latin typeface="Arial"/>
                        <a:ea typeface="Times New Roman"/>
                        <a:cs typeface="Times New Roman"/>
                      </a:endParaRPr>
                    </a:p>
                  </a:txBody>
                  <a:tcPr marL="68580" marR="68580" marT="0" marB="0"/>
                </a:tc>
                <a:tc>
                  <a:txBody>
                    <a:bodyPr/>
                    <a:lstStyle/>
                    <a:p>
                      <a:pPr algn="just">
                        <a:spcAft>
                          <a:spcPts val="0"/>
                        </a:spcAft>
                      </a:pPr>
                      <a:r>
                        <a:rPr lang="en-US" sz="1100" b="1">
                          <a:solidFill>
                            <a:schemeClr val="tx1"/>
                          </a:solidFill>
                          <a:latin typeface="Arial"/>
                          <a:ea typeface="Times New Roman"/>
                          <a:cs typeface="Times New Roman"/>
                        </a:rPr>
                        <a:t>Related questions</a:t>
                      </a:r>
                      <a:endParaRPr lang="fr-FR" sz="1100">
                        <a:solidFill>
                          <a:schemeClr val="tx1"/>
                        </a:solidFill>
                        <a:latin typeface="Arial"/>
                        <a:ea typeface="Times New Roman"/>
                        <a:cs typeface="Times New Roman"/>
                      </a:endParaRPr>
                    </a:p>
                  </a:txBody>
                  <a:tcPr marL="68580" marR="68580" marT="0" marB="0"/>
                </a:tc>
                <a:tc>
                  <a:txBody>
                    <a:bodyPr/>
                    <a:lstStyle/>
                    <a:p>
                      <a:pPr algn="just">
                        <a:spcAft>
                          <a:spcPts val="0"/>
                        </a:spcAft>
                      </a:pPr>
                      <a:r>
                        <a:rPr lang="fr-FR" sz="1100" b="1" dirty="0" err="1">
                          <a:solidFill>
                            <a:schemeClr val="tx1"/>
                          </a:solidFill>
                          <a:latin typeface="Arial"/>
                          <a:ea typeface="Times New Roman"/>
                          <a:cs typeface="Times New Roman"/>
                        </a:rPr>
                        <a:t>Potential</a:t>
                      </a:r>
                      <a:r>
                        <a:rPr lang="fr-FR" sz="1100" b="1" dirty="0">
                          <a:solidFill>
                            <a:schemeClr val="tx1"/>
                          </a:solidFill>
                          <a:latin typeface="Arial"/>
                          <a:ea typeface="Times New Roman"/>
                          <a:cs typeface="Times New Roman"/>
                        </a:rPr>
                        <a:t> GMES AS contribution (Y/N)</a:t>
                      </a:r>
                      <a:endParaRPr lang="fr-FR" sz="1100" dirty="0">
                        <a:solidFill>
                          <a:schemeClr val="tx1"/>
                        </a:solidFill>
                        <a:latin typeface="Arial"/>
                        <a:ea typeface="Times New Roman"/>
                        <a:cs typeface="Times New Roman"/>
                      </a:endParaRPr>
                    </a:p>
                  </a:txBody>
                  <a:tcPr marL="68580" marR="68580" marT="0" marB="0"/>
                </a:tc>
              </a:tr>
              <a:tr h="370840">
                <a:tc>
                  <a:txBody>
                    <a:bodyPr/>
                    <a:lstStyle/>
                    <a:p>
                      <a:pPr algn="l">
                        <a:spcAft>
                          <a:spcPts val="0"/>
                        </a:spcAft>
                      </a:pPr>
                      <a:r>
                        <a:rPr lang="en-US" sz="1100" b="1" dirty="0">
                          <a:latin typeface="Arial"/>
                          <a:ea typeface="Times New Roman"/>
                          <a:cs typeface="Times New Roman"/>
                        </a:rPr>
                        <a:t>Reporting observations from the regulatory network</a:t>
                      </a:r>
                      <a:endParaRPr lang="fr-FR" sz="1100" dirty="0">
                        <a:latin typeface="Arial"/>
                        <a:ea typeface="Times New Roman"/>
                        <a:cs typeface="Times New Roman"/>
                      </a:endParaRPr>
                    </a:p>
                  </a:txBody>
                  <a:tcPr marL="68580" marR="68580" marT="0" marB="0"/>
                </a:tc>
                <a:tc>
                  <a:txBody>
                    <a:bodyPr/>
                    <a:lstStyle/>
                    <a:p>
                      <a:pPr marL="342900" lvl="0" indent="-342900" algn="just">
                        <a:spcAft>
                          <a:spcPts val="0"/>
                        </a:spcAft>
                        <a:buFont typeface="Symbol"/>
                        <a:buChar char=""/>
                      </a:pPr>
                      <a:r>
                        <a:rPr lang="en-US" sz="1100" dirty="0">
                          <a:latin typeface="Arial"/>
                          <a:ea typeface="Times New Roman"/>
                          <a:cs typeface="Times New Roman"/>
                        </a:rPr>
                        <a:t>QA/QC</a:t>
                      </a:r>
                      <a:endParaRPr lang="fr-FR" sz="1100" dirty="0">
                        <a:latin typeface="Arial"/>
                        <a:ea typeface="Times New Roman"/>
                        <a:cs typeface="Times New Roman"/>
                      </a:endParaRPr>
                    </a:p>
                    <a:p>
                      <a:pPr marL="342900" lvl="0" indent="-342900" algn="just">
                        <a:spcAft>
                          <a:spcPts val="0"/>
                        </a:spcAft>
                        <a:buFont typeface="Symbol"/>
                        <a:buChar char=""/>
                      </a:pPr>
                      <a:r>
                        <a:rPr lang="en-US" sz="1100" dirty="0">
                          <a:latin typeface="Arial"/>
                          <a:ea typeface="Times New Roman"/>
                          <a:cs typeface="Times New Roman"/>
                        </a:rPr>
                        <a:t>Integrated indicators calculation (on various temporal scale)</a:t>
                      </a:r>
                      <a:endParaRPr lang="fr-FR" sz="1100" dirty="0">
                        <a:latin typeface="Arial"/>
                        <a:ea typeface="Times New Roman"/>
                        <a:cs typeface="Times New Roman"/>
                      </a:endParaRPr>
                    </a:p>
                  </a:txBody>
                  <a:tcPr marL="68580" marR="68580" marT="0" marB="0"/>
                </a:tc>
                <a:tc>
                  <a:txBody>
                    <a:bodyPr/>
                    <a:lstStyle/>
                    <a:p>
                      <a:pPr algn="ctr">
                        <a:spcAft>
                          <a:spcPts val="0"/>
                        </a:spcAft>
                      </a:pPr>
                      <a:r>
                        <a:rPr lang="en-US" sz="1100" dirty="0">
                          <a:latin typeface="Arial"/>
                          <a:ea typeface="Times New Roman"/>
                          <a:cs typeface="Times New Roman"/>
                        </a:rPr>
                        <a:t>N</a:t>
                      </a:r>
                      <a:endParaRPr lang="fr-FR" sz="1100" dirty="0">
                        <a:latin typeface="Arial"/>
                        <a:ea typeface="Times New Roman"/>
                        <a:cs typeface="Times New Roman"/>
                      </a:endParaRPr>
                    </a:p>
                    <a:p>
                      <a:pPr algn="ctr">
                        <a:spcAft>
                          <a:spcPts val="0"/>
                        </a:spcAft>
                      </a:pPr>
                      <a:r>
                        <a:rPr lang="en-US" sz="1100" dirty="0">
                          <a:latin typeface="Arial"/>
                          <a:ea typeface="Times New Roman"/>
                          <a:cs typeface="Times New Roman"/>
                        </a:rPr>
                        <a:t>N</a:t>
                      </a:r>
                      <a:endParaRPr lang="fr-FR" sz="1100" dirty="0">
                        <a:latin typeface="Arial"/>
                        <a:ea typeface="Times New Roman"/>
                        <a:cs typeface="Times New Roman"/>
                      </a:endParaRPr>
                    </a:p>
                  </a:txBody>
                  <a:tcPr marL="68580" marR="68580" marT="0" marB="0"/>
                </a:tc>
              </a:tr>
              <a:tr h="370840">
                <a:tc>
                  <a:txBody>
                    <a:bodyPr/>
                    <a:lstStyle/>
                    <a:p>
                      <a:pPr algn="l">
                        <a:spcAft>
                          <a:spcPts val="0"/>
                        </a:spcAft>
                      </a:pPr>
                      <a:r>
                        <a:rPr lang="en-US" sz="1100" b="1">
                          <a:latin typeface="Arial"/>
                          <a:ea typeface="Times New Roman"/>
                          <a:cs typeface="Times New Roman"/>
                        </a:rPr>
                        <a:t>Reporting on regulatory air pollutant concentrations and exposure to PM2.5</a:t>
                      </a:r>
                      <a:endParaRPr lang="fr-FR" sz="1100">
                        <a:latin typeface="Arial"/>
                        <a:ea typeface="Times New Roman"/>
                        <a:cs typeface="Times New Roman"/>
                      </a:endParaRPr>
                    </a:p>
                  </a:txBody>
                  <a:tcPr marL="68580" marR="68580" marT="0" marB="0"/>
                </a:tc>
                <a:tc>
                  <a:txBody>
                    <a:bodyPr/>
                    <a:lstStyle/>
                    <a:p>
                      <a:pPr marL="342900" lvl="0" indent="-342900" algn="just">
                        <a:spcAft>
                          <a:spcPts val="0"/>
                        </a:spcAft>
                        <a:buFont typeface="Symbol"/>
                        <a:buChar char=""/>
                      </a:pPr>
                      <a:r>
                        <a:rPr lang="en-US" sz="1100">
                          <a:latin typeface="Arial"/>
                          <a:ea typeface="Times New Roman"/>
                          <a:cs typeface="Times New Roman"/>
                        </a:rPr>
                        <a:t>Mapping </a:t>
                      </a:r>
                      <a:endParaRPr lang="fr-FR" sz="1100">
                        <a:latin typeface="Arial"/>
                        <a:ea typeface="Times New Roman"/>
                        <a:cs typeface="Times New Roman"/>
                      </a:endParaRPr>
                    </a:p>
                    <a:p>
                      <a:pPr marL="342900" lvl="0" indent="-342900" algn="just">
                        <a:spcAft>
                          <a:spcPts val="0"/>
                        </a:spcAft>
                        <a:buFont typeface="Symbol"/>
                        <a:buChar char=""/>
                      </a:pPr>
                      <a:r>
                        <a:rPr lang="en-US" sz="1100">
                          <a:latin typeface="Arial"/>
                          <a:ea typeface="Times New Roman"/>
                          <a:cs typeface="Times New Roman"/>
                        </a:rPr>
                        <a:t>Trends analysis to assess exposure reduction</a:t>
                      </a:r>
                      <a:endParaRPr lang="fr-FR" sz="1100">
                        <a:latin typeface="Arial"/>
                        <a:ea typeface="Times New Roman"/>
                        <a:cs typeface="Times New Roman"/>
                      </a:endParaRPr>
                    </a:p>
                  </a:txBody>
                  <a:tcPr marL="68580" marR="68580" marT="0" marB="0"/>
                </a:tc>
                <a:tc>
                  <a:txBody>
                    <a:bodyPr/>
                    <a:lstStyle/>
                    <a:p>
                      <a:pPr algn="ctr">
                        <a:spcAft>
                          <a:spcPts val="0"/>
                        </a:spcAft>
                      </a:pPr>
                      <a:r>
                        <a:rPr lang="en-US" sz="1100" dirty="0">
                          <a:latin typeface="Arial"/>
                          <a:ea typeface="Times New Roman"/>
                          <a:cs typeface="Times New Roman"/>
                        </a:rPr>
                        <a:t>Y</a:t>
                      </a:r>
                      <a:endParaRPr lang="fr-FR" sz="1100" dirty="0">
                        <a:latin typeface="Arial"/>
                        <a:ea typeface="Times New Roman"/>
                        <a:cs typeface="Times New Roman"/>
                      </a:endParaRPr>
                    </a:p>
                    <a:p>
                      <a:pPr algn="ctr">
                        <a:spcAft>
                          <a:spcPts val="0"/>
                        </a:spcAft>
                      </a:pPr>
                      <a:r>
                        <a:rPr lang="en-US" sz="1100" dirty="0">
                          <a:latin typeface="Arial"/>
                          <a:ea typeface="Times New Roman"/>
                          <a:cs typeface="Times New Roman"/>
                        </a:rPr>
                        <a:t>Y</a:t>
                      </a:r>
                      <a:br>
                        <a:rPr lang="en-US" sz="1100" dirty="0">
                          <a:latin typeface="Arial"/>
                          <a:ea typeface="Times New Roman"/>
                          <a:cs typeface="Times New Roman"/>
                        </a:rPr>
                      </a:br>
                      <a:endParaRPr lang="fr-FR" sz="1100" dirty="0">
                        <a:latin typeface="Arial"/>
                        <a:ea typeface="Times New Roman"/>
                        <a:cs typeface="Times New Roman"/>
                      </a:endParaRPr>
                    </a:p>
                  </a:txBody>
                  <a:tcPr marL="68580" marR="68580" marT="0" marB="0"/>
                </a:tc>
              </a:tr>
              <a:tr h="1428438">
                <a:tc>
                  <a:txBody>
                    <a:bodyPr/>
                    <a:lstStyle/>
                    <a:p>
                      <a:pPr algn="l">
                        <a:spcAft>
                          <a:spcPts val="0"/>
                        </a:spcAft>
                      </a:pPr>
                      <a:r>
                        <a:rPr lang="en-US" sz="1100" b="1">
                          <a:latin typeface="Arial"/>
                          <a:ea typeface="Times New Roman"/>
                          <a:cs typeface="Times New Roman"/>
                        </a:rPr>
                        <a:t>Reporting on the exceedances of regulatory threshold</a:t>
                      </a:r>
                      <a:endParaRPr lang="fr-FR" sz="1100">
                        <a:latin typeface="Arial"/>
                        <a:ea typeface="Times New Roman"/>
                        <a:cs typeface="Times New Roman"/>
                      </a:endParaRPr>
                    </a:p>
                  </a:txBody>
                  <a:tcPr marL="68580" marR="68580" marT="0" marB="0"/>
                </a:tc>
                <a:tc>
                  <a:txBody>
                    <a:bodyPr/>
                    <a:lstStyle/>
                    <a:p>
                      <a:pPr marL="342900" lvl="0" indent="-342900" algn="just">
                        <a:spcAft>
                          <a:spcPts val="0"/>
                        </a:spcAft>
                        <a:buFont typeface="Symbol"/>
                        <a:buChar char=""/>
                      </a:pPr>
                      <a:r>
                        <a:rPr lang="en-US" sz="1100" dirty="0">
                          <a:latin typeface="Arial"/>
                          <a:ea typeface="Times New Roman"/>
                          <a:cs typeface="Times New Roman"/>
                        </a:rPr>
                        <a:t>Integrated indicators related to the exposed population and the territories</a:t>
                      </a:r>
                      <a:endParaRPr lang="fr-FR" sz="1100" dirty="0">
                        <a:latin typeface="Arial"/>
                        <a:ea typeface="Times New Roman"/>
                        <a:cs typeface="Times New Roman"/>
                      </a:endParaRPr>
                    </a:p>
                    <a:p>
                      <a:pPr marL="342900" lvl="0" indent="-342900" algn="just">
                        <a:spcAft>
                          <a:spcPts val="0"/>
                        </a:spcAft>
                        <a:buFont typeface="Symbol"/>
                        <a:buChar char=""/>
                      </a:pPr>
                      <a:r>
                        <a:rPr lang="en-US" sz="1100" dirty="0">
                          <a:latin typeface="Arial"/>
                          <a:ea typeface="Times New Roman"/>
                          <a:cs typeface="Times New Roman"/>
                        </a:rPr>
                        <a:t>Mapping</a:t>
                      </a:r>
                      <a:endParaRPr lang="fr-FR" sz="1100" dirty="0">
                        <a:latin typeface="Arial"/>
                        <a:ea typeface="Times New Roman"/>
                        <a:cs typeface="Times New Roman"/>
                      </a:endParaRPr>
                    </a:p>
                    <a:p>
                      <a:pPr marL="342900" lvl="0" indent="-342900" algn="just">
                        <a:spcAft>
                          <a:spcPts val="0"/>
                        </a:spcAft>
                        <a:buFont typeface="Symbol"/>
                        <a:buChar char=""/>
                      </a:pPr>
                      <a:r>
                        <a:rPr lang="en-US" sz="1100" dirty="0">
                          <a:latin typeface="Arial"/>
                          <a:ea typeface="Times New Roman"/>
                          <a:cs typeface="Times New Roman"/>
                        </a:rPr>
                        <a:t>Contribution of the </a:t>
                      </a:r>
                      <a:r>
                        <a:rPr lang="en-US" sz="1100" dirty="0" err="1">
                          <a:latin typeface="Arial"/>
                          <a:ea typeface="Times New Roman"/>
                          <a:cs typeface="Times New Roman"/>
                        </a:rPr>
                        <a:t>transboundary</a:t>
                      </a:r>
                      <a:r>
                        <a:rPr lang="en-US" sz="1100" dirty="0">
                          <a:latin typeface="Arial"/>
                          <a:ea typeface="Times New Roman"/>
                          <a:cs typeface="Times New Roman"/>
                        </a:rPr>
                        <a:t> contribution and communication with other Member states</a:t>
                      </a:r>
                      <a:endParaRPr lang="fr-FR" sz="1100" dirty="0">
                        <a:latin typeface="Arial"/>
                        <a:ea typeface="Times New Roman"/>
                        <a:cs typeface="Times New Roman"/>
                      </a:endParaRPr>
                    </a:p>
                    <a:p>
                      <a:pPr marL="342900" lvl="0" indent="-342900" algn="just">
                        <a:spcAft>
                          <a:spcPts val="0"/>
                        </a:spcAft>
                        <a:buFont typeface="Symbol"/>
                        <a:buChar char=""/>
                      </a:pPr>
                      <a:r>
                        <a:rPr lang="en-US" sz="1100" dirty="0">
                          <a:latin typeface="Arial"/>
                          <a:ea typeface="Times New Roman"/>
                          <a:cs typeface="Times New Roman"/>
                        </a:rPr>
                        <a:t>Identification of local sources responsible for the event</a:t>
                      </a:r>
                      <a:endParaRPr lang="fr-FR" sz="1100" dirty="0">
                        <a:latin typeface="Arial"/>
                        <a:ea typeface="Times New Roman"/>
                        <a:cs typeface="Times New Roman"/>
                      </a:endParaRPr>
                    </a:p>
                    <a:p>
                      <a:pPr marL="342900" lvl="0" indent="-342900" algn="just">
                        <a:spcAft>
                          <a:spcPts val="0"/>
                        </a:spcAft>
                        <a:buFont typeface="Symbol"/>
                        <a:buChar char=""/>
                      </a:pPr>
                      <a:r>
                        <a:rPr lang="en-US" sz="1100" dirty="0">
                          <a:latin typeface="Arial"/>
                          <a:ea typeface="Times New Roman"/>
                          <a:cs typeface="Times New Roman"/>
                        </a:rPr>
                        <a:t>Contribution of natural sources (dust, sea salts, volcano ash)</a:t>
                      </a:r>
                      <a:endParaRPr lang="fr-FR" sz="1100" dirty="0">
                        <a:latin typeface="Arial"/>
                        <a:ea typeface="Times New Roman"/>
                        <a:cs typeface="Times New Roman"/>
                      </a:endParaRPr>
                    </a:p>
                  </a:txBody>
                  <a:tcPr marL="68580" marR="68580" marT="0" marB="0"/>
                </a:tc>
                <a:tc>
                  <a:txBody>
                    <a:bodyPr/>
                    <a:lstStyle/>
                    <a:p>
                      <a:pPr algn="ctr">
                        <a:spcAft>
                          <a:spcPts val="0"/>
                        </a:spcAft>
                      </a:pPr>
                      <a:r>
                        <a:rPr lang="en-US" sz="1100" dirty="0">
                          <a:latin typeface="Arial"/>
                          <a:ea typeface="Times New Roman"/>
                          <a:cs typeface="Times New Roman"/>
                        </a:rPr>
                        <a:t>Y</a:t>
                      </a:r>
                      <a:br>
                        <a:rPr lang="en-US" sz="1100" dirty="0">
                          <a:latin typeface="Arial"/>
                          <a:ea typeface="Times New Roman"/>
                          <a:cs typeface="Times New Roman"/>
                        </a:rPr>
                      </a:br>
                      <a:endParaRPr lang="fr-FR" sz="1100" dirty="0">
                        <a:latin typeface="Arial"/>
                        <a:ea typeface="Times New Roman"/>
                        <a:cs typeface="Times New Roman"/>
                      </a:endParaRPr>
                    </a:p>
                    <a:p>
                      <a:pPr algn="ctr">
                        <a:spcAft>
                          <a:spcPts val="0"/>
                        </a:spcAft>
                      </a:pPr>
                      <a:r>
                        <a:rPr lang="en-US" sz="1100" dirty="0">
                          <a:latin typeface="Arial"/>
                          <a:ea typeface="Times New Roman"/>
                          <a:cs typeface="Times New Roman"/>
                        </a:rPr>
                        <a:t>Y</a:t>
                      </a:r>
                      <a:endParaRPr lang="fr-FR" sz="1100" dirty="0">
                        <a:latin typeface="Arial"/>
                        <a:ea typeface="Times New Roman"/>
                        <a:cs typeface="Times New Roman"/>
                      </a:endParaRPr>
                    </a:p>
                    <a:p>
                      <a:pPr algn="ctr">
                        <a:spcAft>
                          <a:spcPts val="0"/>
                        </a:spcAft>
                      </a:pPr>
                      <a:r>
                        <a:rPr lang="en-US" sz="1100" dirty="0">
                          <a:latin typeface="Arial"/>
                          <a:ea typeface="Times New Roman"/>
                          <a:cs typeface="Times New Roman"/>
                        </a:rPr>
                        <a:t>Y</a:t>
                      </a:r>
                      <a:br>
                        <a:rPr lang="en-US" sz="1100" dirty="0">
                          <a:latin typeface="Arial"/>
                          <a:ea typeface="Times New Roman"/>
                          <a:cs typeface="Times New Roman"/>
                        </a:rPr>
                      </a:br>
                      <a:endParaRPr lang="fr-FR" sz="1100" dirty="0">
                        <a:latin typeface="Arial"/>
                        <a:ea typeface="Times New Roman"/>
                        <a:cs typeface="Times New Roman"/>
                      </a:endParaRPr>
                    </a:p>
                    <a:p>
                      <a:pPr algn="ctr">
                        <a:spcAft>
                          <a:spcPts val="0"/>
                        </a:spcAft>
                      </a:pPr>
                      <a:r>
                        <a:rPr lang="en-US" sz="1100" dirty="0">
                          <a:latin typeface="Arial"/>
                          <a:ea typeface="Times New Roman"/>
                          <a:cs typeface="Times New Roman"/>
                        </a:rPr>
                        <a:t>Y</a:t>
                      </a:r>
                      <a:br>
                        <a:rPr lang="en-US" sz="1100" dirty="0">
                          <a:latin typeface="Arial"/>
                          <a:ea typeface="Times New Roman"/>
                          <a:cs typeface="Times New Roman"/>
                        </a:rPr>
                      </a:br>
                      <a:r>
                        <a:rPr lang="en-US" sz="1100" dirty="0" smtClean="0">
                          <a:latin typeface="Arial"/>
                          <a:ea typeface="Times New Roman"/>
                          <a:cs typeface="Times New Roman"/>
                        </a:rPr>
                        <a:t>Y</a:t>
                      </a:r>
                      <a:endParaRPr lang="fr-FR" sz="1100" dirty="0">
                        <a:latin typeface="Arial"/>
                        <a:ea typeface="Times New Roman"/>
                        <a:cs typeface="Times New Roman"/>
                      </a:endParaRPr>
                    </a:p>
                  </a:txBody>
                  <a:tcPr marL="68580" marR="68580" marT="0" marB="0"/>
                </a:tc>
              </a:tr>
              <a:tr h="370840">
                <a:tc>
                  <a:txBody>
                    <a:bodyPr/>
                    <a:lstStyle/>
                    <a:p>
                      <a:pPr algn="just">
                        <a:spcAft>
                          <a:spcPts val="0"/>
                        </a:spcAft>
                      </a:pPr>
                      <a:r>
                        <a:rPr lang="en-US" sz="1100" b="1">
                          <a:latin typeface="Arial"/>
                          <a:ea typeface="Times New Roman"/>
                          <a:cs typeface="Times New Roman"/>
                        </a:rPr>
                        <a:t>Reporting on action plans in pollution episode situation and on a long term perspective</a:t>
                      </a:r>
                      <a:endParaRPr lang="fr-FR" sz="1100">
                        <a:latin typeface="Arial"/>
                        <a:ea typeface="Times New Roman"/>
                        <a:cs typeface="Times New Roman"/>
                      </a:endParaRPr>
                    </a:p>
                  </a:txBody>
                  <a:tcPr marL="68580" marR="68580" marT="0" marB="0"/>
                </a:tc>
                <a:tc>
                  <a:txBody>
                    <a:bodyPr/>
                    <a:lstStyle/>
                    <a:p>
                      <a:pPr marL="342900" lvl="0" indent="-342900" algn="just">
                        <a:spcAft>
                          <a:spcPts val="0"/>
                        </a:spcAft>
                        <a:buFont typeface="Symbol"/>
                        <a:buChar char=""/>
                      </a:pPr>
                      <a:r>
                        <a:rPr lang="en-US" sz="1100">
                          <a:latin typeface="Arial"/>
                          <a:ea typeface="Times New Roman"/>
                          <a:cs typeface="Times New Roman"/>
                        </a:rPr>
                        <a:t>Evaluation of the impact of short term actions</a:t>
                      </a:r>
                      <a:endParaRPr lang="fr-FR" sz="1100">
                        <a:latin typeface="Arial"/>
                        <a:ea typeface="Times New Roman"/>
                        <a:cs typeface="Times New Roman"/>
                      </a:endParaRPr>
                    </a:p>
                    <a:p>
                      <a:pPr marL="342900" lvl="0" indent="-342900" algn="just">
                        <a:spcAft>
                          <a:spcPts val="0"/>
                        </a:spcAft>
                        <a:buFont typeface="Symbol"/>
                        <a:buChar char=""/>
                      </a:pPr>
                      <a:r>
                        <a:rPr lang="en-US" sz="1100">
                          <a:latin typeface="Arial"/>
                          <a:ea typeface="Times New Roman"/>
                          <a:cs typeface="Times New Roman"/>
                        </a:rPr>
                        <a:t>Evaluation of the impact of long term action plans</a:t>
                      </a:r>
                      <a:endParaRPr lang="fr-FR" sz="1100">
                        <a:latin typeface="Arial"/>
                        <a:ea typeface="Times New Roman"/>
                        <a:cs typeface="Times New Roman"/>
                      </a:endParaRPr>
                    </a:p>
                    <a:p>
                      <a:pPr marL="342900" lvl="0" indent="-342900" algn="just">
                        <a:spcAft>
                          <a:spcPts val="0"/>
                        </a:spcAft>
                        <a:buFont typeface="Symbol"/>
                        <a:buChar char=""/>
                      </a:pPr>
                      <a:r>
                        <a:rPr lang="en-US" sz="1100">
                          <a:latin typeface="Arial"/>
                          <a:ea typeface="Times New Roman"/>
                          <a:cs typeface="Times New Roman"/>
                        </a:rPr>
                        <a:t>Trends analysis to assess the impact of emission reductions on ambient concentration</a:t>
                      </a:r>
                      <a:endParaRPr lang="fr-FR" sz="1100">
                        <a:latin typeface="Arial"/>
                        <a:ea typeface="Times New Roman"/>
                        <a:cs typeface="Times New Roman"/>
                      </a:endParaRPr>
                    </a:p>
                  </a:txBody>
                  <a:tcPr marL="68580" marR="68580" marT="0" marB="0"/>
                </a:tc>
                <a:tc>
                  <a:txBody>
                    <a:bodyPr/>
                    <a:lstStyle/>
                    <a:p>
                      <a:pPr algn="ctr">
                        <a:spcAft>
                          <a:spcPts val="0"/>
                        </a:spcAft>
                      </a:pPr>
                      <a:r>
                        <a:rPr lang="en-US" sz="1100" dirty="0">
                          <a:latin typeface="Arial"/>
                          <a:ea typeface="Times New Roman"/>
                          <a:cs typeface="Times New Roman"/>
                        </a:rPr>
                        <a:t>Y</a:t>
                      </a:r>
                      <a:endParaRPr lang="fr-FR" sz="1100" dirty="0">
                        <a:latin typeface="Arial"/>
                        <a:ea typeface="Times New Roman"/>
                        <a:cs typeface="Times New Roman"/>
                      </a:endParaRPr>
                    </a:p>
                    <a:p>
                      <a:pPr algn="ctr">
                        <a:spcAft>
                          <a:spcPts val="0"/>
                        </a:spcAft>
                      </a:pPr>
                      <a:r>
                        <a:rPr lang="en-US" sz="1100" dirty="0">
                          <a:latin typeface="Arial"/>
                          <a:ea typeface="Times New Roman"/>
                          <a:cs typeface="Times New Roman"/>
                        </a:rPr>
                        <a:t>Y</a:t>
                      </a:r>
                      <a:br>
                        <a:rPr lang="en-US" sz="1100" dirty="0">
                          <a:latin typeface="Arial"/>
                          <a:ea typeface="Times New Roman"/>
                          <a:cs typeface="Times New Roman"/>
                        </a:rPr>
                      </a:br>
                      <a:r>
                        <a:rPr lang="en-US" sz="1100" dirty="0" smtClean="0">
                          <a:latin typeface="Arial"/>
                          <a:ea typeface="Times New Roman"/>
                          <a:cs typeface="Times New Roman"/>
                        </a:rPr>
                        <a:t>Y</a:t>
                      </a:r>
                      <a:endParaRPr lang="fr-FR" sz="1100" dirty="0">
                        <a:latin typeface="Arial"/>
                        <a:ea typeface="Times New Roman"/>
                        <a:cs typeface="Times New Roman"/>
                      </a:endParaRPr>
                    </a:p>
                  </a:txBody>
                  <a:tcPr marL="68580" marR="68580" marT="0" marB="0"/>
                </a:tc>
              </a:tr>
              <a:tr h="370840">
                <a:tc>
                  <a:txBody>
                    <a:bodyPr/>
                    <a:lstStyle/>
                    <a:p>
                      <a:pPr algn="just">
                        <a:spcAft>
                          <a:spcPts val="0"/>
                        </a:spcAft>
                      </a:pPr>
                      <a:r>
                        <a:rPr lang="en-US" sz="1100" b="1">
                          <a:latin typeface="Arial"/>
                          <a:ea typeface="Times New Roman"/>
                          <a:cs typeface="Times New Roman"/>
                        </a:rPr>
                        <a:t>Public information</a:t>
                      </a:r>
                      <a:endParaRPr lang="fr-FR" sz="1100">
                        <a:latin typeface="Arial"/>
                        <a:ea typeface="Times New Roman"/>
                        <a:cs typeface="Times New Roman"/>
                      </a:endParaRPr>
                    </a:p>
                  </a:txBody>
                  <a:tcPr marL="68580" marR="68580" marT="0" marB="0"/>
                </a:tc>
                <a:tc>
                  <a:txBody>
                    <a:bodyPr/>
                    <a:lstStyle/>
                    <a:p>
                      <a:pPr marL="342900" lvl="0" indent="-342900" algn="just">
                        <a:spcAft>
                          <a:spcPts val="0"/>
                        </a:spcAft>
                        <a:buFont typeface="Symbol"/>
                        <a:buChar char=""/>
                      </a:pPr>
                      <a:r>
                        <a:rPr lang="en-US" sz="1100">
                          <a:latin typeface="Arial"/>
                          <a:ea typeface="Times New Roman"/>
                          <a:cs typeface="Times New Roman"/>
                        </a:rPr>
                        <a:t>General information on pollution events</a:t>
                      </a:r>
                      <a:endParaRPr lang="fr-FR" sz="1100">
                        <a:latin typeface="Arial"/>
                        <a:ea typeface="Times New Roman"/>
                        <a:cs typeface="Times New Roman"/>
                      </a:endParaRPr>
                    </a:p>
                    <a:p>
                      <a:pPr marL="342900" lvl="0" indent="-342900" algn="just">
                        <a:spcAft>
                          <a:spcPts val="0"/>
                        </a:spcAft>
                        <a:buFont typeface="Symbol"/>
                        <a:buChar char=""/>
                      </a:pPr>
                      <a:r>
                        <a:rPr lang="en-US" sz="1100">
                          <a:latin typeface="Arial"/>
                          <a:ea typeface="Times New Roman"/>
                          <a:cs typeface="Times New Roman"/>
                        </a:rPr>
                        <a:t>Indices calculation </a:t>
                      </a:r>
                      <a:endParaRPr lang="fr-FR" sz="1100">
                        <a:latin typeface="Arial"/>
                        <a:ea typeface="Times New Roman"/>
                        <a:cs typeface="Times New Roman"/>
                      </a:endParaRPr>
                    </a:p>
                    <a:p>
                      <a:pPr marL="342900" lvl="0" indent="-342900" algn="just">
                        <a:spcAft>
                          <a:spcPts val="0"/>
                        </a:spcAft>
                        <a:buFont typeface="Symbol"/>
                        <a:buChar char=""/>
                      </a:pPr>
                      <a:r>
                        <a:rPr lang="en-US" sz="1100">
                          <a:latin typeface="Arial"/>
                          <a:ea typeface="Times New Roman"/>
                          <a:cs typeface="Times New Roman"/>
                        </a:rPr>
                        <a:t>Warning message for sensitive population</a:t>
                      </a:r>
                      <a:endParaRPr lang="fr-FR" sz="1100">
                        <a:latin typeface="Arial"/>
                        <a:ea typeface="Times New Roman"/>
                        <a:cs typeface="Times New Roman"/>
                      </a:endParaRPr>
                    </a:p>
                    <a:p>
                      <a:pPr marL="342900" lvl="0" indent="-342900" algn="just">
                        <a:spcAft>
                          <a:spcPts val="0"/>
                        </a:spcAft>
                        <a:buFont typeface="Symbol"/>
                        <a:buChar char=""/>
                      </a:pPr>
                      <a:r>
                        <a:rPr lang="en-US" sz="1100">
                          <a:latin typeface="Arial"/>
                          <a:ea typeface="Times New Roman"/>
                          <a:cs typeface="Times New Roman"/>
                        </a:rPr>
                        <a:t>Forecasting</a:t>
                      </a:r>
                      <a:endParaRPr lang="fr-FR" sz="1100">
                        <a:latin typeface="Arial"/>
                        <a:ea typeface="Times New Roman"/>
                        <a:cs typeface="Times New Roman"/>
                      </a:endParaRPr>
                    </a:p>
                    <a:p>
                      <a:pPr marL="342900" lvl="0" indent="-342900" algn="just">
                        <a:spcAft>
                          <a:spcPts val="0"/>
                        </a:spcAft>
                        <a:buFont typeface="Symbol"/>
                        <a:buChar char=""/>
                      </a:pPr>
                      <a:r>
                        <a:rPr lang="en-US" sz="1100">
                          <a:latin typeface="Arial"/>
                          <a:ea typeface="Times New Roman"/>
                          <a:cs typeface="Times New Roman"/>
                        </a:rPr>
                        <a:t>Near real time analysis of pollution events</a:t>
                      </a:r>
                      <a:endParaRPr lang="fr-FR" sz="1100">
                        <a:latin typeface="Arial"/>
                        <a:ea typeface="Times New Roman"/>
                        <a:cs typeface="Times New Roman"/>
                      </a:endParaRPr>
                    </a:p>
                  </a:txBody>
                  <a:tcPr marL="68580" marR="68580" marT="0" marB="0"/>
                </a:tc>
                <a:tc>
                  <a:txBody>
                    <a:bodyPr/>
                    <a:lstStyle/>
                    <a:p>
                      <a:pPr algn="ctr">
                        <a:spcAft>
                          <a:spcPts val="0"/>
                        </a:spcAft>
                      </a:pPr>
                      <a:r>
                        <a:rPr lang="en-US" sz="1100" dirty="0">
                          <a:latin typeface="Arial"/>
                          <a:ea typeface="Times New Roman"/>
                          <a:cs typeface="Times New Roman"/>
                        </a:rPr>
                        <a:t>Y</a:t>
                      </a:r>
                      <a:br>
                        <a:rPr lang="en-US" sz="1100" dirty="0">
                          <a:latin typeface="Arial"/>
                          <a:ea typeface="Times New Roman"/>
                          <a:cs typeface="Times New Roman"/>
                        </a:rPr>
                      </a:br>
                      <a:r>
                        <a:rPr lang="en-US" sz="1100" dirty="0" smtClean="0">
                          <a:latin typeface="Arial"/>
                          <a:ea typeface="Times New Roman"/>
                          <a:cs typeface="Times New Roman"/>
                        </a:rPr>
                        <a:t>N</a:t>
                      </a:r>
                      <a:endParaRPr lang="fr-FR" sz="1100" dirty="0">
                        <a:latin typeface="Arial"/>
                        <a:ea typeface="Times New Roman"/>
                        <a:cs typeface="Times New Roman"/>
                      </a:endParaRPr>
                    </a:p>
                    <a:p>
                      <a:pPr algn="ctr">
                        <a:spcAft>
                          <a:spcPts val="0"/>
                        </a:spcAft>
                      </a:pPr>
                      <a:r>
                        <a:rPr lang="en-US" sz="1100" dirty="0">
                          <a:latin typeface="Arial"/>
                          <a:ea typeface="Times New Roman"/>
                          <a:cs typeface="Times New Roman"/>
                        </a:rPr>
                        <a:t>Y</a:t>
                      </a:r>
                      <a:br>
                        <a:rPr lang="en-US" sz="1100" dirty="0">
                          <a:latin typeface="Arial"/>
                          <a:ea typeface="Times New Roman"/>
                          <a:cs typeface="Times New Roman"/>
                        </a:rPr>
                      </a:br>
                      <a:r>
                        <a:rPr lang="en-US" sz="1100" dirty="0" smtClean="0">
                          <a:latin typeface="Arial"/>
                          <a:ea typeface="Times New Roman"/>
                          <a:cs typeface="Times New Roman"/>
                        </a:rPr>
                        <a:t>Y</a:t>
                      </a:r>
                      <a:endParaRPr lang="fr-FR" sz="1100" dirty="0">
                        <a:latin typeface="Arial"/>
                        <a:ea typeface="Times New Roman"/>
                        <a:cs typeface="Times New Roman"/>
                      </a:endParaRPr>
                    </a:p>
                    <a:p>
                      <a:pPr algn="ctr">
                        <a:spcAft>
                          <a:spcPts val="0"/>
                        </a:spcAft>
                      </a:pPr>
                      <a:r>
                        <a:rPr lang="en-US" sz="1100" dirty="0">
                          <a:latin typeface="Arial"/>
                          <a:ea typeface="Times New Roman"/>
                          <a:cs typeface="Times New Roman"/>
                        </a:rPr>
                        <a:t>Y</a:t>
                      </a:r>
                      <a:endParaRPr lang="fr-FR" sz="1100" dirty="0">
                        <a:latin typeface="Arial"/>
                        <a:ea typeface="Times New Roman"/>
                        <a:cs typeface="Times New Roman"/>
                      </a:endParaRPr>
                    </a:p>
                  </a:txBody>
                  <a:tcPr marL="68580" marR="68580" marT="0" marB="0"/>
                </a:tc>
              </a:tr>
            </a:tbl>
          </a:graphicData>
        </a:graphic>
      </p:graphicFrame>
      <p:sp>
        <p:nvSpPr>
          <p:cNvPr id="5" name="ZoneTexte 4"/>
          <p:cNvSpPr txBox="1"/>
          <p:nvPr/>
        </p:nvSpPr>
        <p:spPr>
          <a:xfrm>
            <a:off x="452438" y="1262063"/>
            <a:ext cx="8702675" cy="646112"/>
          </a:xfrm>
          <a:prstGeom prst="rect">
            <a:avLst/>
          </a:prstGeom>
          <a:noFill/>
        </p:spPr>
        <p:txBody>
          <a:bodyPr wrap="none">
            <a:spAutoFit/>
          </a:bodyPr>
          <a:lstStyle/>
          <a:p>
            <a:pPr>
              <a:defRPr/>
            </a:pPr>
            <a:r>
              <a:rPr lang="fr-FR" sz="1800" dirty="0" err="1">
                <a:solidFill>
                  <a:schemeClr val="accent3"/>
                </a:solidFill>
              </a:rPr>
              <a:t>According</a:t>
            </a:r>
            <a:r>
              <a:rPr lang="fr-FR" sz="1800" dirty="0">
                <a:solidFill>
                  <a:schemeClr val="accent3"/>
                </a:solidFill>
              </a:rPr>
              <a:t> to the </a:t>
            </a:r>
            <a:r>
              <a:rPr lang="en-US" sz="1800" i="1" dirty="0">
                <a:solidFill>
                  <a:schemeClr val="accent3"/>
                </a:solidFill>
              </a:rPr>
              <a:t>Directive on ambient air quality and cleaner air for Europe</a:t>
            </a:r>
            <a:r>
              <a:rPr lang="en-US" sz="1800" dirty="0">
                <a:solidFill>
                  <a:schemeClr val="accent3"/>
                </a:solidFill>
              </a:rPr>
              <a:t> </a:t>
            </a:r>
            <a:br>
              <a:rPr lang="en-US" sz="1800" dirty="0">
                <a:solidFill>
                  <a:schemeClr val="accent3"/>
                </a:solidFill>
              </a:rPr>
            </a:br>
            <a:r>
              <a:rPr lang="en-US" sz="1800" dirty="0">
                <a:solidFill>
                  <a:schemeClr val="accent3"/>
                </a:solidFill>
              </a:rPr>
              <a:t>(2008/50/EC)</a:t>
            </a:r>
            <a:r>
              <a:rPr lang="fr-FR" sz="1800" dirty="0">
                <a:solidFill>
                  <a:schemeClr val="accent3"/>
                </a:solidFill>
              </a:rPr>
              <a:t>  focus on NO2, O3, PM10 and PM2.5</a:t>
            </a:r>
          </a:p>
        </p:txBody>
      </p:sp>
      <p:pic>
        <p:nvPicPr>
          <p:cNvPr id="6178" name="Picture 3" descr="Logo_EEA_with_ETCACM_textright_large"/>
          <p:cNvPicPr>
            <a:picLocks noChangeAspect="1" noChangeArrowheads="1"/>
          </p:cNvPicPr>
          <p:nvPr/>
        </p:nvPicPr>
        <p:blipFill>
          <a:blip r:embed="rId3"/>
          <a:srcRect/>
          <a:stretch>
            <a:fillRect/>
          </a:stretch>
        </p:blipFill>
        <p:spPr bwMode="auto">
          <a:xfrm>
            <a:off x="238125" y="6503988"/>
            <a:ext cx="1857375" cy="477837"/>
          </a:xfrm>
          <a:prstGeom prst="rect">
            <a:avLst/>
          </a:prstGeom>
          <a:noFill/>
          <a:ln w="9525">
            <a:noFill/>
            <a:miter lim="800000"/>
            <a:headEnd/>
            <a:tailEnd/>
          </a:ln>
        </p:spPr>
      </p:pic>
      <p:pic>
        <p:nvPicPr>
          <p:cNvPr id="6179" name="Picture 4" descr="GMES-logo-transparent"/>
          <p:cNvPicPr>
            <a:picLocks noChangeAspect="1" noChangeArrowheads="1"/>
          </p:cNvPicPr>
          <p:nvPr/>
        </p:nvPicPr>
        <p:blipFill>
          <a:blip r:embed="rId4"/>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452438" y="690563"/>
            <a:ext cx="9525000" cy="561975"/>
          </a:xfrm>
        </p:spPr>
        <p:txBody>
          <a:bodyPr/>
          <a:lstStyle/>
          <a:p>
            <a:r>
              <a:rPr lang="en-US" sz="2800" smtClean="0"/>
              <a:t>Added-value of the GMES AS for the EIONET community</a:t>
            </a:r>
            <a:endParaRPr lang="fr-FR" sz="2800" smtClean="0"/>
          </a:p>
        </p:txBody>
      </p:sp>
      <p:sp>
        <p:nvSpPr>
          <p:cNvPr id="7171" name="Espace réservé du contenu 2"/>
          <p:cNvSpPr>
            <a:spLocks noGrp="1"/>
          </p:cNvSpPr>
          <p:nvPr>
            <p:ph idx="1"/>
          </p:nvPr>
        </p:nvSpPr>
        <p:spPr>
          <a:xfrm>
            <a:off x="523875" y="1404938"/>
            <a:ext cx="9482138" cy="4919662"/>
          </a:xfrm>
        </p:spPr>
        <p:txBody>
          <a:bodyPr/>
          <a:lstStyle/>
          <a:p>
            <a:pPr>
              <a:buFont typeface="Wingdings" pitchFamily="2" charset="2"/>
              <a:buChar char="ü"/>
            </a:pPr>
            <a:r>
              <a:rPr lang="en-US" dirty="0" smtClean="0">
                <a:solidFill>
                  <a:schemeClr val="bg1"/>
                </a:solidFill>
              </a:rPr>
              <a:t>A set of new and extended data gathered and interpreted for providing in </a:t>
            </a:r>
            <a:r>
              <a:rPr lang="en-US" u="sng" dirty="0" smtClean="0">
                <a:solidFill>
                  <a:schemeClr val="bg1"/>
                </a:solidFill>
              </a:rPr>
              <a:t>near-real time consistent information on atmospheric composition</a:t>
            </a:r>
            <a:r>
              <a:rPr lang="en-US" dirty="0" smtClean="0">
                <a:solidFill>
                  <a:schemeClr val="bg1"/>
                </a:solidFill>
              </a:rPr>
              <a:t> and its impact at the global and regional scales. </a:t>
            </a:r>
          </a:p>
          <a:p>
            <a:pPr>
              <a:buFont typeface="Wingdings" pitchFamily="2" charset="2"/>
              <a:buChar char="ü"/>
            </a:pPr>
            <a:r>
              <a:rPr lang="en-US" dirty="0" smtClean="0">
                <a:solidFill>
                  <a:schemeClr val="bg1"/>
                </a:solidFill>
              </a:rPr>
              <a:t>Availability of data being inaccessible so far, but very useful to understand some </a:t>
            </a:r>
            <a:r>
              <a:rPr lang="en-US" u="sng" dirty="0" smtClean="0">
                <a:solidFill>
                  <a:schemeClr val="bg1"/>
                </a:solidFill>
              </a:rPr>
              <a:t>pollution events </a:t>
            </a:r>
            <a:r>
              <a:rPr lang="en-US" dirty="0" smtClean="0">
                <a:solidFill>
                  <a:schemeClr val="bg1"/>
                </a:solidFill>
              </a:rPr>
              <a:t>(forest fires, dust events … )</a:t>
            </a:r>
          </a:p>
          <a:p>
            <a:pPr>
              <a:buFont typeface="Wingdings" pitchFamily="2" charset="2"/>
              <a:buChar char="ü"/>
            </a:pPr>
            <a:r>
              <a:rPr lang="en-US" dirty="0" smtClean="0">
                <a:solidFill>
                  <a:schemeClr val="bg1"/>
                </a:solidFill>
              </a:rPr>
              <a:t>Operational services set to be directly re-used by the environment agencies, national authorities : operational delivery and quality control</a:t>
            </a:r>
          </a:p>
          <a:p>
            <a:pPr>
              <a:buFont typeface="Wingdings" pitchFamily="2" charset="2"/>
              <a:buChar char="ü"/>
            </a:pPr>
            <a:r>
              <a:rPr lang="en-US" u="sng" dirty="0" smtClean="0">
                <a:solidFill>
                  <a:schemeClr val="bg1"/>
                </a:solidFill>
              </a:rPr>
              <a:t>High quality maps of indicators based</a:t>
            </a:r>
            <a:r>
              <a:rPr lang="en-US" dirty="0" smtClean="0">
                <a:solidFill>
                  <a:schemeClr val="bg1"/>
                </a:solidFill>
              </a:rPr>
              <a:t> on the combination of observation and modeling data (data assimilation)  and on the ensemble approach</a:t>
            </a:r>
          </a:p>
          <a:p>
            <a:pPr>
              <a:buFont typeface="Wingdings" pitchFamily="2" charset="2"/>
              <a:buChar char="ü"/>
            </a:pPr>
            <a:r>
              <a:rPr lang="en-US" u="sng" dirty="0" smtClean="0">
                <a:solidFill>
                  <a:schemeClr val="bg1"/>
                </a:solidFill>
              </a:rPr>
              <a:t>Uncertainty evaluation of the delivered results </a:t>
            </a:r>
            <a:r>
              <a:rPr lang="en-US" dirty="0" smtClean="0">
                <a:solidFill>
                  <a:schemeClr val="bg1"/>
                </a:solidFill>
              </a:rPr>
              <a:t>established through the routine validation process</a:t>
            </a:r>
          </a:p>
          <a:p>
            <a:pPr>
              <a:buFont typeface="Wingdings" pitchFamily="2" charset="2"/>
              <a:buChar char="ü"/>
            </a:pPr>
            <a:r>
              <a:rPr lang="en-US" dirty="0" smtClean="0">
                <a:solidFill>
                  <a:schemeClr val="bg1"/>
                </a:solidFill>
              </a:rPr>
              <a:t>Access to </a:t>
            </a:r>
            <a:r>
              <a:rPr lang="en-US" u="sng" dirty="0" smtClean="0">
                <a:solidFill>
                  <a:schemeClr val="bg1"/>
                </a:solidFill>
              </a:rPr>
              <a:t>research networks and expertise </a:t>
            </a:r>
            <a:r>
              <a:rPr lang="en-US" dirty="0" smtClean="0">
                <a:solidFill>
                  <a:schemeClr val="bg1"/>
                </a:solidFill>
              </a:rPr>
              <a:t>which are sometimes difficult to catch for end-users. </a:t>
            </a:r>
            <a:endParaRPr lang="fr-FR" dirty="0" smtClean="0">
              <a:solidFill>
                <a:schemeClr val="bg1"/>
              </a:solidFill>
            </a:endParaRPr>
          </a:p>
        </p:txBody>
      </p:sp>
      <p:pic>
        <p:nvPicPr>
          <p:cNvPr id="7172" name="Picture 3" descr="Logo_EEA_with_ETCACM_textright_large"/>
          <p:cNvPicPr>
            <a:picLocks noChangeAspect="1" noChangeArrowheads="1"/>
          </p:cNvPicPr>
          <p:nvPr/>
        </p:nvPicPr>
        <p:blipFill>
          <a:blip r:embed="rId2"/>
          <a:srcRect/>
          <a:stretch>
            <a:fillRect/>
          </a:stretch>
        </p:blipFill>
        <p:spPr bwMode="auto">
          <a:xfrm>
            <a:off x="238125" y="6503988"/>
            <a:ext cx="1857375" cy="477837"/>
          </a:xfrm>
          <a:prstGeom prst="rect">
            <a:avLst/>
          </a:prstGeom>
          <a:noFill/>
          <a:ln w="9525">
            <a:noFill/>
            <a:miter lim="800000"/>
            <a:headEnd/>
            <a:tailEnd/>
          </a:ln>
        </p:spPr>
      </p:pic>
      <p:pic>
        <p:nvPicPr>
          <p:cNvPr id="7173" name="Picture 4" descr="GMES-logo-transparent"/>
          <p:cNvPicPr>
            <a:picLocks noChangeAspect="1" noChangeArrowheads="1"/>
          </p:cNvPicPr>
          <p:nvPr/>
        </p:nvPicPr>
        <p:blipFill>
          <a:blip r:embed="rId3"/>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en-US" sz="2800" b="1" smtClean="0"/>
              <a:t>Reporting on regulatory air pollutant concentrations and exposure to PM2.5</a:t>
            </a:r>
            <a:r>
              <a:rPr lang="fr-FR" sz="2800" b="1" smtClean="0"/>
              <a:t/>
            </a:r>
            <a:br>
              <a:rPr lang="fr-FR" sz="2800" b="1" smtClean="0"/>
            </a:br>
            <a:endParaRPr lang="fr-FR" sz="2800" smtClean="0"/>
          </a:p>
        </p:txBody>
      </p:sp>
      <p:sp>
        <p:nvSpPr>
          <p:cNvPr id="8195" name="Espace réservé du contenu 2"/>
          <p:cNvSpPr>
            <a:spLocks noGrp="1"/>
          </p:cNvSpPr>
          <p:nvPr>
            <p:ph idx="1"/>
          </p:nvPr>
        </p:nvSpPr>
        <p:spPr>
          <a:xfrm>
            <a:off x="523875" y="1600200"/>
            <a:ext cx="9482138" cy="4724400"/>
          </a:xfrm>
        </p:spPr>
        <p:txBody>
          <a:bodyPr/>
          <a:lstStyle/>
          <a:p>
            <a:pPr>
              <a:buFont typeface="Wingdings" pitchFamily="2" charset="2"/>
              <a:buChar char="ü"/>
            </a:pPr>
            <a:r>
              <a:rPr lang="en-GB" sz="1800" smtClean="0">
                <a:solidFill>
                  <a:schemeClr val="bg1"/>
                </a:solidFill>
              </a:rPr>
              <a:t>MACC/R-EVA service ( </a:t>
            </a:r>
            <a:r>
              <a:rPr lang="en-GB" sz="1800" u="sng" smtClean="0">
                <a:solidFill>
                  <a:srgbClr val="FF0000"/>
                </a:solidFill>
              </a:rPr>
              <a:t>http://www.gmes-atmosphere.eu/services/raq/raq_reanalysis</a:t>
            </a:r>
            <a:r>
              <a:rPr lang="en-GB" sz="1800" u="sng" smtClean="0">
                <a:solidFill>
                  <a:schemeClr val="bg1"/>
                </a:solidFill>
              </a:rPr>
              <a:t>/</a:t>
            </a:r>
            <a:r>
              <a:rPr lang="en-GB" sz="1800" smtClean="0">
                <a:solidFill>
                  <a:schemeClr val="bg1"/>
                </a:solidFill>
              </a:rPr>
              <a:t>)  providing a posteriori validated air quality assessments for Europe, based on re-analysed air pollutant concentration fields. </a:t>
            </a:r>
            <a:endParaRPr lang="fr-FR" sz="1800" smtClean="0">
              <a:solidFill>
                <a:schemeClr val="bg1"/>
              </a:solidFill>
            </a:endParaRPr>
          </a:p>
        </p:txBody>
      </p:sp>
      <p:pic>
        <p:nvPicPr>
          <p:cNvPr id="8196" name="Picture 2" descr="CHI"/>
          <p:cNvPicPr>
            <a:picLocks noChangeAspect="1" noChangeArrowheads="1"/>
          </p:cNvPicPr>
          <p:nvPr/>
        </p:nvPicPr>
        <p:blipFill>
          <a:blip r:embed="rId2"/>
          <a:srcRect/>
          <a:stretch>
            <a:fillRect/>
          </a:stretch>
        </p:blipFill>
        <p:spPr bwMode="auto">
          <a:xfrm>
            <a:off x="1166813" y="3190875"/>
            <a:ext cx="3324225" cy="3209925"/>
          </a:xfrm>
          <a:prstGeom prst="rect">
            <a:avLst/>
          </a:prstGeom>
          <a:noFill/>
          <a:ln w="9525">
            <a:noFill/>
            <a:miter lim="800000"/>
            <a:headEnd/>
            <a:tailEnd/>
          </a:ln>
        </p:spPr>
      </p:pic>
      <p:pic>
        <p:nvPicPr>
          <p:cNvPr id="8197" name="Picture 3" descr="O3_2007_aot40_V2"/>
          <p:cNvPicPr>
            <a:picLocks noChangeAspect="1" noChangeArrowheads="1"/>
          </p:cNvPicPr>
          <p:nvPr/>
        </p:nvPicPr>
        <p:blipFill>
          <a:blip r:embed="rId3"/>
          <a:srcRect/>
          <a:stretch>
            <a:fillRect/>
          </a:stretch>
        </p:blipFill>
        <p:spPr bwMode="auto">
          <a:xfrm>
            <a:off x="5310188" y="3190875"/>
            <a:ext cx="3438525" cy="3228975"/>
          </a:xfrm>
          <a:prstGeom prst="rect">
            <a:avLst/>
          </a:prstGeom>
          <a:noFill/>
          <a:ln w="9525">
            <a:noFill/>
            <a:miter lim="800000"/>
            <a:headEnd/>
            <a:tailEnd/>
          </a:ln>
        </p:spPr>
      </p:pic>
      <p:sp>
        <p:nvSpPr>
          <p:cNvPr id="8198" name="ZoneTexte 5"/>
          <p:cNvSpPr txBox="1">
            <a:spLocks noChangeArrowheads="1"/>
          </p:cNvSpPr>
          <p:nvPr/>
        </p:nvSpPr>
        <p:spPr bwMode="auto">
          <a:xfrm>
            <a:off x="6238875" y="3262313"/>
            <a:ext cx="2428875" cy="276225"/>
          </a:xfrm>
          <a:prstGeom prst="rect">
            <a:avLst/>
          </a:prstGeom>
          <a:noFill/>
          <a:ln w="9525">
            <a:noFill/>
            <a:miter lim="800000"/>
            <a:headEnd/>
            <a:tailEnd/>
          </a:ln>
        </p:spPr>
        <p:txBody>
          <a:bodyPr wrap="none">
            <a:spAutoFit/>
          </a:bodyPr>
          <a:lstStyle/>
          <a:p>
            <a:r>
              <a:rPr lang="fr-FR" b="1"/>
              <a:t>SOMO35 in 2007  (ensemble) </a:t>
            </a:r>
          </a:p>
        </p:txBody>
      </p:sp>
      <p:pic>
        <p:nvPicPr>
          <p:cNvPr id="8199" name="Picture 3" descr="Logo_EEA_with_ETCACM_textright_large"/>
          <p:cNvPicPr>
            <a:picLocks noChangeAspect="1" noChangeArrowheads="1"/>
          </p:cNvPicPr>
          <p:nvPr/>
        </p:nvPicPr>
        <p:blipFill>
          <a:blip r:embed="rId4"/>
          <a:srcRect/>
          <a:stretch>
            <a:fillRect/>
          </a:stretch>
        </p:blipFill>
        <p:spPr bwMode="auto">
          <a:xfrm>
            <a:off x="238125" y="6503988"/>
            <a:ext cx="1857375" cy="477837"/>
          </a:xfrm>
          <a:prstGeom prst="rect">
            <a:avLst/>
          </a:prstGeom>
          <a:noFill/>
          <a:ln w="9525">
            <a:noFill/>
            <a:miter lim="800000"/>
            <a:headEnd/>
            <a:tailEnd/>
          </a:ln>
        </p:spPr>
      </p:pic>
      <p:pic>
        <p:nvPicPr>
          <p:cNvPr id="8200" name="Picture 4" descr="GMES-logo-transparent"/>
          <p:cNvPicPr>
            <a:picLocks noChangeAspect="1" noChangeArrowheads="1"/>
          </p:cNvPicPr>
          <p:nvPr/>
        </p:nvPicPr>
        <p:blipFill>
          <a:blip r:embed="rId5"/>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a:xfrm>
            <a:off x="381000" y="333375"/>
            <a:ext cx="9525000" cy="561975"/>
          </a:xfrm>
        </p:spPr>
        <p:txBody>
          <a:bodyPr/>
          <a:lstStyle/>
          <a:p>
            <a:r>
              <a:rPr lang="fr-FR" sz="2800" smtClean="0"/>
              <a:t>Access to the « ENSEMBLE » information</a:t>
            </a:r>
          </a:p>
        </p:txBody>
      </p:sp>
      <p:pic>
        <p:nvPicPr>
          <p:cNvPr id="9219" name="Picture 4" descr="O3_2007_std"/>
          <p:cNvPicPr>
            <a:picLocks noChangeAspect="1" noChangeArrowheads="1"/>
          </p:cNvPicPr>
          <p:nvPr/>
        </p:nvPicPr>
        <p:blipFill>
          <a:blip r:embed="rId2"/>
          <a:srcRect/>
          <a:stretch>
            <a:fillRect/>
          </a:stretch>
        </p:blipFill>
        <p:spPr bwMode="auto">
          <a:xfrm>
            <a:off x="452438" y="2333625"/>
            <a:ext cx="4149725" cy="3857625"/>
          </a:xfrm>
          <a:prstGeom prst="rect">
            <a:avLst/>
          </a:prstGeom>
          <a:noFill/>
          <a:ln w="9525">
            <a:noFill/>
            <a:miter lim="800000"/>
            <a:headEnd/>
            <a:tailEnd/>
          </a:ln>
        </p:spPr>
      </p:pic>
      <p:pic>
        <p:nvPicPr>
          <p:cNvPr id="9220" name="Espace réservé du contenu 10" descr="All_model_O3_mean_taylor.gif"/>
          <p:cNvPicPr>
            <a:picLocks noGrp="1" noChangeAspect="1"/>
          </p:cNvPicPr>
          <p:nvPr>
            <p:ph idx="1"/>
          </p:nvPr>
        </p:nvPicPr>
        <p:blipFill>
          <a:blip r:embed="rId3"/>
          <a:srcRect/>
          <a:stretch>
            <a:fillRect/>
          </a:stretch>
        </p:blipFill>
        <p:spPr>
          <a:xfrm>
            <a:off x="4953000" y="2333625"/>
            <a:ext cx="4827588" cy="3730625"/>
          </a:xfrm>
        </p:spPr>
      </p:pic>
      <p:sp>
        <p:nvSpPr>
          <p:cNvPr id="12" name="ZoneTexte 11"/>
          <p:cNvSpPr txBox="1"/>
          <p:nvPr/>
        </p:nvSpPr>
        <p:spPr>
          <a:xfrm>
            <a:off x="381000" y="976313"/>
            <a:ext cx="9101138" cy="830262"/>
          </a:xfrm>
          <a:prstGeom prst="rect">
            <a:avLst/>
          </a:prstGeom>
          <a:noFill/>
        </p:spPr>
        <p:txBody>
          <a:bodyPr wrap="none">
            <a:spAutoFit/>
          </a:bodyPr>
          <a:lstStyle/>
          <a:p>
            <a:pPr>
              <a:defRPr/>
            </a:pPr>
            <a:r>
              <a:rPr lang="fr-FR" sz="1600" b="1" dirty="0" err="1">
                <a:solidFill>
                  <a:schemeClr val="bg1"/>
                </a:solidFill>
                <a:latin typeface="+mn-lt"/>
              </a:rPr>
              <a:t>Median</a:t>
            </a:r>
            <a:r>
              <a:rPr lang="fr-FR" sz="1600" b="1" dirty="0">
                <a:solidFill>
                  <a:schemeClr val="bg1"/>
                </a:solidFill>
                <a:latin typeface="+mn-lt"/>
              </a:rPr>
              <a:t>  of  </a:t>
            </a:r>
            <a:r>
              <a:rPr lang="fr-FR" sz="1600" b="1" dirty="0" err="1">
                <a:solidFill>
                  <a:schemeClr val="bg1"/>
                </a:solidFill>
                <a:latin typeface="+mn-lt"/>
              </a:rPr>
              <a:t>seven</a:t>
            </a:r>
            <a:r>
              <a:rPr lang="fr-FR" sz="1600" b="1" dirty="0">
                <a:solidFill>
                  <a:schemeClr val="bg1"/>
                </a:solidFill>
                <a:latin typeface="+mn-lt"/>
              </a:rPr>
              <a:t> </a:t>
            </a:r>
            <a:r>
              <a:rPr lang="fr-FR" sz="1600" b="1" dirty="0" err="1">
                <a:solidFill>
                  <a:schemeClr val="bg1"/>
                </a:solidFill>
                <a:latin typeface="+mn-lt"/>
              </a:rPr>
              <a:t>individual</a:t>
            </a:r>
            <a:r>
              <a:rPr lang="fr-FR" sz="1600" b="1" dirty="0">
                <a:solidFill>
                  <a:schemeClr val="bg1"/>
                </a:solidFill>
                <a:latin typeface="+mn-lt"/>
              </a:rPr>
              <a:t> </a:t>
            </a:r>
            <a:r>
              <a:rPr lang="fr-FR" sz="1600" b="1" dirty="0" err="1">
                <a:solidFill>
                  <a:schemeClr val="bg1"/>
                </a:solidFill>
                <a:latin typeface="+mn-lt"/>
              </a:rPr>
              <a:t>chemistry</a:t>
            </a:r>
            <a:r>
              <a:rPr lang="fr-FR" sz="1600" b="1" dirty="0">
                <a:solidFill>
                  <a:schemeClr val="bg1"/>
                </a:solidFill>
                <a:latin typeface="+mn-lt"/>
              </a:rPr>
              <a:t> transport </a:t>
            </a:r>
            <a:r>
              <a:rPr lang="fr-FR" sz="1600" b="1" dirty="0" err="1">
                <a:solidFill>
                  <a:schemeClr val="bg1"/>
                </a:solidFill>
                <a:latin typeface="+mn-lt"/>
              </a:rPr>
              <a:t>models</a:t>
            </a:r>
            <a:r>
              <a:rPr lang="fr-FR" sz="1600" b="1" dirty="0">
                <a:solidFill>
                  <a:schemeClr val="bg1"/>
                </a:solidFill>
                <a:latin typeface="+mn-lt"/>
              </a:rPr>
              <a:t> :</a:t>
            </a:r>
          </a:p>
          <a:p>
            <a:pPr>
              <a:buFontTx/>
              <a:buChar char="-"/>
              <a:defRPr/>
            </a:pPr>
            <a:r>
              <a:rPr lang="fr-FR" sz="1600" b="1" dirty="0">
                <a:solidFill>
                  <a:schemeClr val="bg1"/>
                </a:solidFill>
                <a:latin typeface="+mn-lt"/>
              </a:rPr>
              <a:t> More </a:t>
            </a:r>
            <a:r>
              <a:rPr lang="fr-FR" sz="1600" b="1" dirty="0" err="1">
                <a:solidFill>
                  <a:schemeClr val="bg1"/>
                </a:solidFill>
                <a:latin typeface="+mn-lt"/>
              </a:rPr>
              <a:t>accurate</a:t>
            </a:r>
            <a:r>
              <a:rPr lang="fr-FR" sz="1600" b="1" dirty="0">
                <a:solidFill>
                  <a:schemeClr val="bg1"/>
                </a:solidFill>
                <a:latin typeface="+mn-lt"/>
              </a:rPr>
              <a:t> </a:t>
            </a:r>
          </a:p>
          <a:p>
            <a:pPr>
              <a:buFontTx/>
              <a:buChar char="-"/>
              <a:defRPr/>
            </a:pPr>
            <a:r>
              <a:rPr lang="fr-FR" sz="1600" b="1" dirty="0">
                <a:solidFill>
                  <a:schemeClr val="bg1"/>
                </a:solidFill>
                <a:latin typeface="+mn-lt"/>
              </a:rPr>
              <a:t> Model </a:t>
            </a:r>
            <a:r>
              <a:rPr lang="fr-FR" sz="1600" b="1" dirty="0" err="1">
                <a:solidFill>
                  <a:schemeClr val="bg1"/>
                </a:solidFill>
                <a:latin typeface="+mn-lt"/>
              </a:rPr>
              <a:t>variability</a:t>
            </a:r>
            <a:r>
              <a:rPr lang="fr-FR" sz="1600" b="1" dirty="0">
                <a:solidFill>
                  <a:schemeClr val="bg1"/>
                </a:solidFill>
                <a:latin typeface="+mn-lt"/>
              </a:rPr>
              <a:t> </a:t>
            </a:r>
            <a:r>
              <a:rPr lang="fr-FR" sz="1600" b="1" dirty="0" err="1">
                <a:solidFill>
                  <a:schemeClr val="bg1"/>
                </a:solidFill>
                <a:latin typeface="+mn-lt"/>
              </a:rPr>
              <a:t>can</a:t>
            </a:r>
            <a:r>
              <a:rPr lang="fr-FR" sz="1600" b="1" dirty="0">
                <a:solidFill>
                  <a:schemeClr val="bg1"/>
                </a:solidFill>
                <a:latin typeface="+mn-lt"/>
              </a:rPr>
              <a:t> </a:t>
            </a:r>
            <a:r>
              <a:rPr lang="fr-FR" sz="1600" b="1" dirty="0" err="1">
                <a:solidFill>
                  <a:schemeClr val="bg1"/>
                </a:solidFill>
                <a:latin typeface="+mn-lt"/>
              </a:rPr>
              <a:t>be</a:t>
            </a:r>
            <a:r>
              <a:rPr lang="fr-FR" sz="1600" b="1" dirty="0">
                <a:solidFill>
                  <a:schemeClr val="bg1"/>
                </a:solidFill>
                <a:latin typeface="+mn-lt"/>
              </a:rPr>
              <a:t> </a:t>
            </a:r>
            <a:r>
              <a:rPr lang="fr-FR" sz="1600" b="1" dirty="0" err="1">
                <a:solidFill>
                  <a:schemeClr val="bg1"/>
                </a:solidFill>
                <a:latin typeface="+mn-lt"/>
              </a:rPr>
              <a:t>seen</a:t>
            </a:r>
            <a:r>
              <a:rPr lang="fr-FR" sz="1600" b="1" dirty="0">
                <a:solidFill>
                  <a:schemeClr val="bg1"/>
                </a:solidFill>
                <a:latin typeface="+mn-lt"/>
              </a:rPr>
              <a:t> as an information about the </a:t>
            </a:r>
            <a:r>
              <a:rPr lang="fr-FR" sz="1600" b="1" dirty="0" err="1">
                <a:solidFill>
                  <a:schemeClr val="bg1"/>
                </a:solidFill>
                <a:latin typeface="+mn-lt"/>
              </a:rPr>
              <a:t>inherent</a:t>
            </a:r>
            <a:r>
              <a:rPr lang="fr-FR" sz="1600" b="1" dirty="0">
                <a:solidFill>
                  <a:schemeClr val="bg1"/>
                </a:solidFill>
                <a:latin typeface="+mn-lt"/>
              </a:rPr>
              <a:t> </a:t>
            </a:r>
            <a:r>
              <a:rPr lang="fr-FR" sz="1600" b="1" dirty="0" err="1">
                <a:solidFill>
                  <a:schemeClr val="bg1"/>
                </a:solidFill>
                <a:latin typeface="+mn-lt"/>
              </a:rPr>
              <a:t>modelling</a:t>
            </a:r>
            <a:r>
              <a:rPr lang="fr-FR" sz="1600" b="1" dirty="0">
                <a:solidFill>
                  <a:schemeClr val="bg1"/>
                </a:solidFill>
                <a:latin typeface="+mn-lt"/>
              </a:rPr>
              <a:t> </a:t>
            </a:r>
            <a:r>
              <a:rPr lang="fr-FR" sz="1600" b="1" dirty="0" err="1">
                <a:solidFill>
                  <a:schemeClr val="bg1"/>
                </a:solidFill>
                <a:latin typeface="+mn-lt"/>
              </a:rPr>
              <a:t>uncertainty</a:t>
            </a:r>
            <a:r>
              <a:rPr lang="fr-FR" sz="1600" b="1" dirty="0">
                <a:solidFill>
                  <a:schemeClr val="bg1"/>
                </a:solidFill>
                <a:latin typeface="+mn-lt"/>
              </a:rPr>
              <a:t> </a:t>
            </a:r>
          </a:p>
        </p:txBody>
      </p:sp>
      <p:sp>
        <p:nvSpPr>
          <p:cNvPr id="9222" name="Rectangle 12"/>
          <p:cNvSpPr>
            <a:spLocks noChangeArrowheads="1"/>
          </p:cNvSpPr>
          <p:nvPr/>
        </p:nvSpPr>
        <p:spPr bwMode="auto">
          <a:xfrm>
            <a:off x="1666875" y="2333625"/>
            <a:ext cx="2611438" cy="461963"/>
          </a:xfrm>
          <a:prstGeom prst="rect">
            <a:avLst/>
          </a:prstGeom>
          <a:noFill/>
          <a:ln w="9525">
            <a:noFill/>
            <a:miter lim="800000"/>
            <a:headEnd/>
            <a:tailEnd/>
          </a:ln>
        </p:spPr>
        <p:txBody>
          <a:bodyPr wrap="none">
            <a:spAutoFit/>
          </a:bodyPr>
          <a:lstStyle/>
          <a:p>
            <a:r>
              <a:rPr lang="en-GB" b="1"/>
              <a:t>Standard deviation of the MACC </a:t>
            </a:r>
            <a:br>
              <a:rPr lang="en-GB" b="1"/>
            </a:br>
            <a:r>
              <a:rPr lang="en-GB" b="1"/>
              <a:t>models results to the ensemble</a:t>
            </a:r>
            <a:endParaRPr lang="fr-FR" b="1"/>
          </a:p>
        </p:txBody>
      </p:sp>
      <p:sp>
        <p:nvSpPr>
          <p:cNvPr id="9223" name="Ellipse 13"/>
          <p:cNvSpPr>
            <a:spLocks noChangeArrowheads="1"/>
          </p:cNvSpPr>
          <p:nvPr/>
        </p:nvSpPr>
        <p:spPr bwMode="auto">
          <a:xfrm>
            <a:off x="6310313" y="4476750"/>
            <a:ext cx="571500" cy="571500"/>
          </a:xfrm>
          <a:prstGeom prst="ellipse">
            <a:avLst/>
          </a:prstGeom>
          <a:noFill/>
          <a:ln w="38100" algn="ctr">
            <a:solidFill>
              <a:schemeClr val="tx1"/>
            </a:solidFill>
            <a:round/>
            <a:headEnd/>
            <a:tailEnd/>
          </a:ln>
        </p:spPr>
        <p:txBody>
          <a:bodyPr/>
          <a:lstStyle/>
          <a:p>
            <a:pPr eaLnBrk="0" hangingPunct="0"/>
            <a:endParaRPr lang="fr-FR"/>
          </a:p>
        </p:txBody>
      </p:sp>
      <p:pic>
        <p:nvPicPr>
          <p:cNvPr id="9224" name="Picture 3" descr="Logo_EEA_with_ETCACM_textright_large"/>
          <p:cNvPicPr>
            <a:picLocks noChangeAspect="1" noChangeArrowheads="1"/>
          </p:cNvPicPr>
          <p:nvPr/>
        </p:nvPicPr>
        <p:blipFill>
          <a:blip r:embed="rId4"/>
          <a:srcRect/>
          <a:stretch>
            <a:fillRect/>
          </a:stretch>
        </p:blipFill>
        <p:spPr bwMode="auto">
          <a:xfrm>
            <a:off x="238125" y="6503988"/>
            <a:ext cx="1857375" cy="477837"/>
          </a:xfrm>
          <a:prstGeom prst="rect">
            <a:avLst/>
          </a:prstGeom>
          <a:noFill/>
          <a:ln w="9525">
            <a:noFill/>
            <a:miter lim="800000"/>
            <a:headEnd/>
            <a:tailEnd/>
          </a:ln>
        </p:spPr>
      </p:pic>
      <p:pic>
        <p:nvPicPr>
          <p:cNvPr id="9225" name="Picture 4" descr="GMES-logo-transparent"/>
          <p:cNvPicPr>
            <a:picLocks noChangeAspect="1" noChangeArrowheads="1"/>
          </p:cNvPicPr>
          <p:nvPr/>
        </p:nvPicPr>
        <p:blipFill>
          <a:blip r:embed="rId5"/>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309563" y="690563"/>
            <a:ext cx="9858375" cy="561975"/>
          </a:xfrm>
        </p:spPr>
        <p:txBody>
          <a:bodyPr/>
          <a:lstStyle/>
          <a:p>
            <a:r>
              <a:rPr lang="en-US" sz="2800" smtClean="0"/>
              <a:t>Reporting on the exceedances of regulatory threshold values</a:t>
            </a:r>
            <a:r>
              <a:rPr lang="fr-FR" sz="2800" smtClean="0"/>
              <a:t/>
            </a:r>
            <a:br>
              <a:rPr lang="fr-FR" sz="2800" smtClean="0"/>
            </a:br>
            <a:endParaRPr lang="fr-FR" sz="2800" smtClean="0"/>
          </a:p>
        </p:txBody>
      </p:sp>
      <p:sp>
        <p:nvSpPr>
          <p:cNvPr id="10243" name="Espace réservé du contenu 2"/>
          <p:cNvSpPr>
            <a:spLocks noGrp="1"/>
          </p:cNvSpPr>
          <p:nvPr>
            <p:ph idx="1"/>
          </p:nvPr>
        </p:nvSpPr>
        <p:spPr>
          <a:xfrm>
            <a:off x="452438" y="1333500"/>
            <a:ext cx="9553575" cy="4991100"/>
          </a:xfrm>
        </p:spPr>
        <p:txBody>
          <a:bodyPr/>
          <a:lstStyle/>
          <a:p>
            <a:pPr>
              <a:buFont typeface="Wingdings" pitchFamily="2" charset="2"/>
              <a:buChar char="ü"/>
            </a:pPr>
            <a:r>
              <a:rPr lang="en-GB" sz="1800" dirty="0" smtClean="0">
                <a:solidFill>
                  <a:schemeClr val="bg1"/>
                </a:solidFill>
              </a:rPr>
              <a:t>Ensemble re-analyses of the number of days when 8-hours average exceeds </a:t>
            </a:r>
            <a:br>
              <a:rPr lang="en-GB" sz="1800" dirty="0" smtClean="0">
                <a:solidFill>
                  <a:schemeClr val="bg1"/>
                </a:solidFill>
              </a:rPr>
            </a:br>
            <a:r>
              <a:rPr lang="en-GB" sz="1800" dirty="0" smtClean="0">
                <a:solidFill>
                  <a:schemeClr val="bg1"/>
                </a:solidFill>
              </a:rPr>
              <a:t>120 µg/m</a:t>
            </a:r>
            <a:r>
              <a:rPr lang="en-GB" sz="1800" baseline="30000" dirty="0" smtClean="0">
                <a:solidFill>
                  <a:schemeClr val="bg1"/>
                </a:solidFill>
              </a:rPr>
              <a:t>3</a:t>
            </a:r>
            <a:r>
              <a:rPr lang="en-GB" sz="1800" dirty="0" smtClean="0">
                <a:solidFill>
                  <a:schemeClr val="bg1"/>
                </a:solidFill>
              </a:rPr>
              <a:t> and of the number of hours when hourly average exceeds 180 µg/m</a:t>
            </a:r>
            <a:r>
              <a:rPr lang="en-GB" sz="1800" baseline="30000" dirty="0" smtClean="0">
                <a:solidFill>
                  <a:schemeClr val="bg1"/>
                </a:solidFill>
              </a:rPr>
              <a:t>3</a:t>
            </a:r>
            <a:r>
              <a:rPr lang="en-GB" sz="1800" dirty="0" smtClean="0">
                <a:solidFill>
                  <a:schemeClr val="bg1"/>
                </a:solidFill>
              </a:rPr>
              <a:t>·in 2007</a:t>
            </a:r>
            <a:endParaRPr lang="fr-FR" sz="1800" dirty="0" smtClean="0">
              <a:solidFill>
                <a:schemeClr val="bg1"/>
              </a:solidFill>
            </a:endParaRPr>
          </a:p>
          <a:p>
            <a:endParaRPr lang="fr-FR" dirty="0" smtClean="0"/>
          </a:p>
        </p:txBody>
      </p:sp>
      <p:pic>
        <p:nvPicPr>
          <p:cNvPr id="10244" name="Picture 2" descr="O3_2007_nd"/>
          <p:cNvPicPr>
            <a:picLocks noChangeAspect="1" noChangeArrowheads="1"/>
          </p:cNvPicPr>
          <p:nvPr/>
        </p:nvPicPr>
        <p:blipFill>
          <a:blip r:embed="rId2"/>
          <a:srcRect/>
          <a:stretch>
            <a:fillRect/>
          </a:stretch>
        </p:blipFill>
        <p:spPr bwMode="auto">
          <a:xfrm>
            <a:off x="1238250" y="2262188"/>
            <a:ext cx="4029075" cy="3786187"/>
          </a:xfrm>
          <a:prstGeom prst="rect">
            <a:avLst/>
          </a:prstGeom>
          <a:noFill/>
          <a:ln w="9525">
            <a:noFill/>
            <a:miter lim="800000"/>
            <a:headEnd/>
            <a:tailEnd/>
          </a:ln>
        </p:spPr>
      </p:pic>
      <p:pic>
        <p:nvPicPr>
          <p:cNvPr id="10245" name="Picture 3" descr="O3_2007_nh"/>
          <p:cNvPicPr>
            <a:picLocks noChangeAspect="1" noChangeArrowheads="1"/>
          </p:cNvPicPr>
          <p:nvPr/>
        </p:nvPicPr>
        <p:blipFill>
          <a:blip r:embed="rId3"/>
          <a:srcRect/>
          <a:stretch>
            <a:fillRect/>
          </a:stretch>
        </p:blipFill>
        <p:spPr bwMode="auto">
          <a:xfrm>
            <a:off x="5738813" y="2262188"/>
            <a:ext cx="4068762" cy="3786187"/>
          </a:xfrm>
          <a:prstGeom prst="rect">
            <a:avLst/>
          </a:prstGeom>
          <a:noFill/>
          <a:ln w="9525">
            <a:noFill/>
            <a:miter lim="800000"/>
            <a:headEnd/>
            <a:tailEnd/>
          </a:ln>
        </p:spPr>
      </p:pic>
      <p:pic>
        <p:nvPicPr>
          <p:cNvPr id="10246" name="Picture 3" descr="Logo_EEA_with_ETCACM_textright_large"/>
          <p:cNvPicPr>
            <a:picLocks noChangeAspect="1" noChangeArrowheads="1"/>
          </p:cNvPicPr>
          <p:nvPr/>
        </p:nvPicPr>
        <p:blipFill>
          <a:blip r:embed="rId4"/>
          <a:srcRect/>
          <a:stretch>
            <a:fillRect/>
          </a:stretch>
        </p:blipFill>
        <p:spPr bwMode="auto">
          <a:xfrm>
            <a:off x="238125" y="6503988"/>
            <a:ext cx="1857375" cy="477837"/>
          </a:xfrm>
          <a:prstGeom prst="rect">
            <a:avLst/>
          </a:prstGeom>
          <a:noFill/>
          <a:ln w="9525">
            <a:noFill/>
            <a:miter lim="800000"/>
            <a:headEnd/>
            <a:tailEnd/>
          </a:ln>
        </p:spPr>
      </p:pic>
      <p:pic>
        <p:nvPicPr>
          <p:cNvPr id="10247" name="Picture 4" descr="GMES-logo-transparent"/>
          <p:cNvPicPr>
            <a:picLocks noChangeAspect="1" noChangeArrowheads="1"/>
          </p:cNvPicPr>
          <p:nvPr/>
        </p:nvPicPr>
        <p:blipFill>
          <a:blip r:embed="rId5"/>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309563" y="333375"/>
            <a:ext cx="9858375" cy="561975"/>
          </a:xfrm>
        </p:spPr>
        <p:txBody>
          <a:bodyPr/>
          <a:lstStyle/>
          <a:p>
            <a:r>
              <a:rPr lang="en-GB" sz="2800" smtClean="0"/>
              <a:t>Interpretation of pollution events and transboundary contribution</a:t>
            </a:r>
            <a:endParaRPr lang="fr-FR" sz="2800" smtClean="0"/>
          </a:p>
        </p:txBody>
      </p:sp>
      <p:sp>
        <p:nvSpPr>
          <p:cNvPr id="11267" name="Espace réservé du contenu 2"/>
          <p:cNvSpPr>
            <a:spLocks noGrp="1"/>
          </p:cNvSpPr>
          <p:nvPr>
            <p:ph idx="1"/>
          </p:nvPr>
        </p:nvSpPr>
        <p:spPr>
          <a:xfrm>
            <a:off x="452438" y="1119188"/>
            <a:ext cx="9553575" cy="5205412"/>
          </a:xfrm>
        </p:spPr>
        <p:txBody>
          <a:bodyPr/>
          <a:lstStyle/>
          <a:p>
            <a:pPr>
              <a:buFont typeface="Wingdings" pitchFamily="2" charset="2"/>
              <a:buChar char="ü"/>
            </a:pPr>
            <a:r>
              <a:rPr lang="en-GB" sz="1800" dirty="0" smtClean="0">
                <a:solidFill>
                  <a:schemeClr val="bg1"/>
                </a:solidFill>
              </a:rPr>
              <a:t>Analysis of a specific PM10 pollution event in spring 2007. On the left number of stations exceeding the 50 µg/m</a:t>
            </a:r>
            <a:r>
              <a:rPr lang="en-GB" sz="1800" baseline="30000" dirty="0" smtClean="0">
                <a:solidFill>
                  <a:schemeClr val="bg1"/>
                </a:solidFill>
              </a:rPr>
              <a:t>3</a:t>
            </a:r>
            <a:r>
              <a:rPr lang="en-GB" sz="1800" dirty="0" smtClean="0">
                <a:solidFill>
                  <a:schemeClr val="bg1"/>
                </a:solidFill>
              </a:rPr>
              <a:t> threshold (daily average) between the 22</a:t>
            </a:r>
            <a:r>
              <a:rPr lang="en-GB" sz="1800" baseline="30000" dirty="0" smtClean="0">
                <a:solidFill>
                  <a:schemeClr val="bg1"/>
                </a:solidFill>
              </a:rPr>
              <a:t>nd</a:t>
            </a:r>
            <a:r>
              <a:rPr lang="en-GB" sz="1800" dirty="0" smtClean="0">
                <a:solidFill>
                  <a:schemeClr val="bg1"/>
                </a:solidFill>
              </a:rPr>
              <a:t> March and the 12</a:t>
            </a:r>
            <a:r>
              <a:rPr lang="en-GB" sz="1800" baseline="30000" dirty="0" smtClean="0">
                <a:solidFill>
                  <a:schemeClr val="bg1"/>
                </a:solidFill>
              </a:rPr>
              <a:t>th</a:t>
            </a:r>
            <a:r>
              <a:rPr lang="en-GB" sz="1800" dirty="0" smtClean="0">
                <a:solidFill>
                  <a:schemeClr val="bg1"/>
                </a:solidFill>
              </a:rPr>
              <a:t> April. On the right, MACC simulation of the PM10 concentration on the 24</a:t>
            </a:r>
            <a:r>
              <a:rPr lang="en-GB" sz="1800" baseline="30000" dirty="0" smtClean="0">
                <a:solidFill>
                  <a:schemeClr val="bg1"/>
                </a:solidFill>
              </a:rPr>
              <a:t>th</a:t>
            </a:r>
            <a:r>
              <a:rPr lang="en-GB" sz="1800" dirty="0" smtClean="0">
                <a:solidFill>
                  <a:schemeClr val="bg1"/>
                </a:solidFill>
              </a:rPr>
              <a:t> March. </a:t>
            </a: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endParaRPr lang="en-GB" sz="1800" dirty="0" smtClean="0">
              <a:solidFill>
                <a:schemeClr val="bg1"/>
              </a:solidFill>
            </a:endParaRPr>
          </a:p>
          <a:p>
            <a:pPr>
              <a:buFont typeface="Wingdings" pitchFamily="2" charset="2"/>
              <a:buChar char="ü"/>
            </a:pPr>
            <a:r>
              <a:rPr lang="en-GB" sz="1800" dirty="0" smtClean="0">
                <a:solidFill>
                  <a:schemeClr val="bg1"/>
                </a:solidFill>
              </a:rPr>
              <a:t>On a day per day basis, the GMES/MACC regional air quality ensemble forecasting system (</a:t>
            </a:r>
            <a:r>
              <a:rPr lang="en-GB" sz="1800" u="sng" dirty="0" smtClean="0">
                <a:solidFill>
                  <a:srgbClr val="FF0000"/>
                </a:solidFill>
              </a:rPr>
              <a:t>http://www.gmes-atmosphere.eu/services/raq/raq_nrt</a:t>
            </a:r>
            <a:r>
              <a:rPr lang="en-GB" sz="1800" u="sng" dirty="0" smtClean="0">
                <a:solidFill>
                  <a:schemeClr val="bg1"/>
                </a:solidFill>
              </a:rPr>
              <a:t>/</a:t>
            </a:r>
            <a:r>
              <a:rPr lang="en-GB" sz="1800" dirty="0" smtClean="0">
                <a:solidFill>
                  <a:schemeClr val="bg1"/>
                </a:solidFill>
              </a:rPr>
              <a:t>) can provide useful inputs for the analysis of the air pollution episode at the country level</a:t>
            </a:r>
            <a:endParaRPr lang="fr-FR" sz="1800" dirty="0" smtClean="0">
              <a:solidFill>
                <a:schemeClr val="bg1"/>
              </a:solidFill>
            </a:endParaRPr>
          </a:p>
          <a:p>
            <a:pPr>
              <a:buFont typeface="Wingdings" pitchFamily="2" charset="2"/>
              <a:buChar char="ü"/>
            </a:pPr>
            <a:endParaRPr lang="fr-FR" sz="1800" dirty="0" smtClean="0">
              <a:solidFill>
                <a:schemeClr val="bg1"/>
              </a:solidFill>
            </a:endParaRPr>
          </a:p>
        </p:txBody>
      </p:sp>
      <p:pic>
        <p:nvPicPr>
          <p:cNvPr id="11268" name="Image 7" descr="20070324_mean_CHI_PM10_analysis"/>
          <p:cNvPicPr>
            <a:picLocks noChangeAspect="1" noChangeArrowheads="1"/>
          </p:cNvPicPr>
          <p:nvPr/>
        </p:nvPicPr>
        <p:blipFill>
          <a:blip r:embed="rId2"/>
          <a:srcRect/>
          <a:stretch>
            <a:fillRect/>
          </a:stretch>
        </p:blipFill>
        <p:spPr bwMode="auto">
          <a:xfrm>
            <a:off x="5881688" y="2119313"/>
            <a:ext cx="3214687" cy="3090862"/>
          </a:xfrm>
          <a:prstGeom prst="rect">
            <a:avLst/>
          </a:prstGeom>
          <a:noFill/>
          <a:ln w="9525">
            <a:noFill/>
            <a:miter lim="800000"/>
            <a:headEnd/>
            <a:tailEnd/>
          </a:ln>
        </p:spPr>
      </p:pic>
      <p:grpSp>
        <p:nvGrpSpPr>
          <p:cNvPr id="11269" name="Groupe 8"/>
          <p:cNvGrpSpPr>
            <a:grpSpLocks/>
          </p:cNvGrpSpPr>
          <p:nvPr/>
        </p:nvGrpSpPr>
        <p:grpSpPr bwMode="auto">
          <a:xfrm>
            <a:off x="1023938" y="2047875"/>
            <a:ext cx="5286375" cy="3429000"/>
            <a:chOff x="809594" y="2690806"/>
            <a:chExt cx="5286412" cy="3571900"/>
          </a:xfrm>
        </p:grpSpPr>
        <p:pic>
          <p:nvPicPr>
            <p:cNvPr id="11272" name="Image 6" descr="CHIMa_50_AASQA_OBS"/>
            <p:cNvPicPr>
              <a:picLocks noChangeAspect="1" noChangeArrowheads="1"/>
            </p:cNvPicPr>
            <p:nvPr/>
          </p:nvPicPr>
          <p:blipFill>
            <a:blip r:embed="rId3"/>
            <a:srcRect/>
            <a:stretch>
              <a:fillRect/>
            </a:stretch>
          </p:blipFill>
          <p:spPr bwMode="auto">
            <a:xfrm>
              <a:off x="809594" y="2690806"/>
              <a:ext cx="4604084" cy="3571900"/>
            </a:xfrm>
            <a:prstGeom prst="rect">
              <a:avLst/>
            </a:prstGeom>
            <a:noFill/>
            <a:ln w="9525">
              <a:noFill/>
              <a:miter lim="800000"/>
              <a:headEnd/>
              <a:tailEnd/>
            </a:ln>
          </p:spPr>
        </p:pic>
        <p:sp>
          <p:nvSpPr>
            <p:cNvPr id="11273" name="Ellipse 5"/>
            <p:cNvSpPr>
              <a:spLocks noChangeArrowheads="1"/>
            </p:cNvSpPr>
            <p:nvPr/>
          </p:nvSpPr>
          <p:spPr bwMode="auto">
            <a:xfrm>
              <a:off x="2452668" y="4262442"/>
              <a:ext cx="285752" cy="1571636"/>
            </a:xfrm>
            <a:prstGeom prst="ellipse">
              <a:avLst/>
            </a:prstGeom>
            <a:noFill/>
            <a:ln w="38100" algn="ctr">
              <a:solidFill>
                <a:schemeClr val="tx1"/>
              </a:solidFill>
              <a:round/>
              <a:headEnd/>
              <a:tailEnd/>
            </a:ln>
          </p:spPr>
          <p:txBody>
            <a:bodyPr/>
            <a:lstStyle/>
            <a:p>
              <a:pPr eaLnBrk="0" hangingPunct="0"/>
              <a:endParaRPr lang="fr-FR"/>
            </a:p>
          </p:txBody>
        </p:sp>
        <p:cxnSp>
          <p:nvCxnSpPr>
            <p:cNvPr id="11274" name="Connecteur en arc 7"/>
            <p:cNvCxnSpPr>
              <a:cxnSpLocks noChangeShapeType="1"/>
            </p:cNvCxnSpPr>
            <p:nvPr/>
          </p:nvCxnSpPr>
          <p:spPr bwMode="auto">
            <a:xfrm flipV="1">
              <a:off x="2595544" y="3619500"/>
              <a:ext cx="3500462" cy="642942"/>
            </a:xfrm>
            <a:prstGeom prst="curvedConnector3">
              <a:avLst>
                <a:gd name="adj1" fmla="val 50000"/>
              </a:avLst>
            </a:prstGeom>
            <a:noFill/>
            <a:ln w="38100" algn="ctr">
              <a:solidFill>
                <a:schemeClr val="tx1"/>
              </a:solidFill>
              <a:round/>
              <a:headEnd/>
              <a:tailEnd type="arrow" w="med" len="med"/>
            </a:ln>
          </p:spPr>
        </p:cxnSp>
      </p:grpSp>
      <p:pic>
        <p:nvPicPr>
          <p:cNvPr id="11270" name="Picture 3" descr="Logo_EEA_with_ETCACM_textright_large"/>
          <p:cNvPicPr>
            <a:picLocks noChangeAspect="1" noChangeArrowheads="1"/>
          </p:cNvPicPr>
          <p:nvPr/>
        </p:nvPicPr>
        <p:blipFill>
          <a:blip r:embed="rId4"/>
          <a:srcRect/>
          <a:stretch>
            <a:fillRect/>
          </a:stretch>
        </p:blipFill>
        <p:spPr bwMode="auto">
          <a:xfrm>
            <a:off x="238125" y="6503988"/>
            <a:ext cx="1857375" cy="477837"/>
          </a:xfrm>
          <a:prstGeom prst="rect">
            <a:avLst/>
          </a:prstGeom>
          <a:noFill/>
          <a:ln w="9525">
            <a:noFill/>
            <a:miter lim="800000"/>
            <a:headEnd/>
            <a:tailEnd/>
          </a:ln>
        </p:spPr>
      </p:pic>
      <p:pic>
        <p:nvPicPr>
          <p:cNvPr id="11271" name="Picture 4" descr="GMES-logo-transparent"/>
          <p:cNvPicPr>
            <a:picLocks noChangeAspect="1" noChangeArrowheads="1"/>
          </p:cNvPicPr>
          <p:nvPr/>
        </p:nvPicPr>
        <p:blipFill>
          <a:blip r:embed="rId5"/>
          <a:srcRect/>
          <a:stretch>
            <a:fillRect/>
          </a:stretch>
        </p:blipFill>
        <p:spPr bwMode="auto">
          <a:xfrm>
            <a:off x="4524375" y="6262688"/>
            <a:ext cx="1571625" cy="785812"/>
          </a:xfrm>
          <a:prstGeom prst="rect">
            <a:avLst/>
          </a:prstGeom>
          <a:noFill/>
          <a:ln w="9525">
            <a:noFill/>
            <a:miter lim="800000"/>
            <a:headEnd/>
            <a:tailEnd/>
          </a:ln>
        </p:spPr>
      </p:pic>
    </p:spTree>
  </p:cSld>
  <p:clrMapOvr>
    <a:masterClrMapping/>
  </p:clrMapOvr>
  <p:transition>
    <p:dissolve/>
  </p:transition>
</p:sld>
</file>

<file path=ppt/theme/theme1.xml><?xml version="1.0" encoding="utf-8"?>
<a:theme xmlns:a="http://schemas.openxmlformats.org/drawingml/2006/main" name="Masque transparent">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que transparent">
      <a:majorFont>
        <a:latin typeface="Arial"/>
        <a:ea typeface=""/>
        <a:cs typeface=""/>
      </a:majorFont>
      <a:minorFont>
        <a:latin typeface="Arial"/>
        <a:ea typeface=""/>
        <a:cs typeface=""/>
      </a:minorFont>
    </a:fontScheme>
    <a:fmtScheme name="Rotond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200" b="0" i="0" u="none" strike="noStrike" cap="none" normalizeH="0" baseline="0" smtClean="0">
            <a:ln>
              <a:noFill/>
            </a:ln>
            <a:solidFill>
              <a:schemeClr val="tx1"/>
            </a:solidFill>
            <a:effectLst/>
            <a:latin typeface="Lucida Sans Unicode"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200" b="0" i="0" u="none" strike="noStrike" cap="none" normalizeH="0" baseline="0" smtClean="0">
            <a:ln>
              <a:noFill/>
            </a:ln>
            <a:solidFill>
              <a:schemeClr val="tx1"/>
            </a:solidFill>
            <a:effectLst/>
            <a:latin typeface="Lucida Sans Unicode" pitchFamily="34" charset="0"/>
          </a:defRPr>
        </a:defPPr>
      </a:lstStyle>
    </a:lnDef>
  </a:objectDefaults>
  <a:extraClrSchemeLst>
    <a:extraClrScheme>
      <a:clrScheme name="Masque transpare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sque transpare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sque transpare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sque transpare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sque transpare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sque transpare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sque transpare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Office\Modèles\Présentations\Masque transparent.pot</Template>
  <TotalTime>5590</TotalTime>
  <Words>965</Words>
  <Application>Microsoft Office PowerPoint</Application>
  <PresentationFormat>Personnalisé</PresentationFormat>
  <Paragraphs>101</Paragraphs>
  <Slides>16</Slides>
  <Notes>4</Notes>
  <HiddenSlides>0</HiddenSlides>
  <MMClips>0</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Masque transparent</vt:lpstr>
      <vt:lpstr>Laurence Rouïl </vt:lpstr>
      <vt:lpstr>The future GMES Atmosphere Service (GMES AS) - http://www.gmes-atmosphere.eu/  </vt:lpstr>
      <vt:lpstr>Detailed set-up of the MACC-MACC2 projects</vt:lpstr>
      <vt:lpstr>EIONET and EEA’s needs and how can MACC/MACC2 fullfil them </vt:lpstr>
      <vt:lpstr>Added-value of the GMES AS for the EIONET community</vt:lpstr>
      <vt:lpstr>Reporting on regulatory air pollutant concentrations and exposure to PM2.5 </vt:lpstr>
      <vt:lpstr>Access to the « ENSEMBLE » information</vt:lpstr>
      <vt:lpstr>Reporting on the exceedances of regulatory threshold values </vt:lpstr>
      <vt:lpstr>Interpretation of pollution events and transboundary contribution</vt:lpstr>
      <vt:lpstr>Contribution of natural sources </vt:lpstr>
      <vt:lpstr>Forest fires monitoring  </vt:lpstr>
      <vt:lpstr>… and unusual air pollution sources..... </vt:lpstr>
      <vt:lpstr>Reporting on action plans in pollution episode situation and on a long term perspective </vt:lpstr>
      <vt:lpstr>Impact of emergency or short term emission control scenarios </vt:lpstr>
      <vt:lpstr>Public information</vt:lpstr>
      <vt:lpstr>Conclusions</vt:lpstr>
    </vt:vector>
  </TitlesOfParts>
  <Company>INERIS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drc-BESSAGNET</dc:creator>
  <cp:lastModifiedBy>bessagnet</cp:lastModifiedBy>
  <cp:revision>450</cp:revision>
  <cp:lastPrinted>2003-08-19T11:33:37Z</cp:lastPrinted>
  <dcterms:created xsi:type="dcterms:W3CDTF">2006-01-10T16:16:39Z</dcterms:created>
  <dcterms:modified xsi:type="dcterms:W3CDTF">2011-06-15T06:39:04Z</dcterms:modified>
</cp:coreProperties>
</file>