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nn-NO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Geneva"/>
        <a:cs typeface="Gene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9" d="100"/>
          <a:sy n="59" d="100"/>
        </p:scale>
        <p:origin x="-4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001000" cy="1676399"/>
          </a:xfrm>
        </p:spPr>
        <p:txBody>
          <a:bodyPr anchor="t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001000" cy="25908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332D2B30-23BD-49A1-A2B8-253933B697B0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A6537A45-72DA-40B0-94CB-5971C1DDBE4C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D880A9B6-471D-4D12-B423-D6C41CF7E143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D0A1391A-FE20-442E-A2E9-CE74036F4530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8423774F-0689-4F78-A549-6D4F63273698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F3FF599E-817F-4AD7-838D-EB81FD9CBDDE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1E0889E4-6E18-4CE0-B510-98F654E899FB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6812CD6F-4EC1-4B23-95D3-E33CD0776BB6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C070630A-D539-47F6-9C61-838E52AF04DB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4B40EAE9-88AB-45EB-8CBE-86DF86BC7F49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931461E5-EABB-4DE9-BFD0-5095999545B1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57AA4C95-B3FD-41FB-99FD-8AEA84E9C78C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43CADAC6-D4BA-4962-8E4A-20CFF82AEEEA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F127654F-CD0B-40C6-AEDE-4ADA184B7932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196D7FAB-3180-41FC-B0CD-FDB5E4D35381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E84AE243-4FA6-476F-AAD6-CEF5BCD9FDD0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950467C8-68F9-41B6-B351-215936B3A4B8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64C218CA-24C8-496F-B64D-A3DC2816FC31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n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54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16AE6AE9-E9BD-4AAE-8C25-93587ECCB33C}" type="datetime1">
              <a:rPr lang="nn-NO"/>
              <a:pPr>
                <a:defRPr/>
              </a:pPr>
              <a:t>16.06.2011</a:t>
            </a:fld>
            <a:endParaRPr lang="nn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 pitchFamily="-109" charset="0"/>
                <a:ea typeface="Geneva" pitchFamily="-109" charset="0"/>
                <a:cs typeface="Geneva" pitchFamily="-109" charset="0"/>
              </a:defRPr>
            </a:lvl1pPr>
          </a:lstStyle>
          <a:p>
            <a:pPr>
              <a:defRPr/>
            </a:pPr>
            <a:fld id="{7307C277-7C6A-4F82-8328-E8B3BF88433D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  <a:endParaRPr lang="nn-NO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  <a:endParaRPr lang="nn-NO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99FF"/>
          </a:solidFill>
          <a:latin typeface="+mj-lt"/>
          <a:ea typeface="Geneva" pitchFamily="-65" charset="-128"/>
          <a:cs typeface="Geneva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chemeClr val="tx1"/>
          </a:solidFill>
          <a:latin typeface="+mn-lt"/>
          <a:ea typeface="Geneva" pitchFamily="-65" charset="-128"/>
          <a:cs typeface="Geneva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-65" charset="-128"/>
          <a:cs typeface="Geneva" pitchFamily="-109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Genev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Genev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Genev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algn="ctr" eaLnBrk="1" hangingPunct="1"/>
            <a:r>
              <a:rPr lang="nb-NO" sz="2800" smtClean="0">
                <a:ea typeface="Geneva"/>
                <a:cs typeface="Geneva"/>
              </a:rPr>
              <a:t/>
            </a:r>
            <a:br>
              <a:rPr lang="nb-NO" sz="2800" smtClean="0">
                <a:ea typeface="Geneva"/>
                <a:cs typeface="Geneva"/>
              </a:rPr>
            </a:br>
            <a:r>
              <a:rPr lang="nb-NO" sz="2800" smtClean="0">
                <a:ea typeface="Geneva"/>
                <a:cs typeface="Geneva"/>
              </a:rPr>
              <a:t>I. Overview status on use of modelling in</a:t>
            </a:r>
            <a:br>
              <a:rPr lang="nb-NO" sz="2800" smtClean="0">
                <a:ea typeface="Geneva"/>
                <a:cs typeface="Geneva"/>
              </a:rPr>
            </a:br>
            <a:r>
              <a:rPr lang="nb-NO" sz="2800" smtClean="0">
                <a:ea typeface="Geneva"/>
                <a:cs typeface="Geneva"/>
              </a:rPr>
              <a:t>the implementation of the CAFE Directive</a:t>
            </a:r>
            <a:r>
              <a:rPr lang="nb-NO" smtClean="0">
                <a:ea typeface="Geneva"/>
                <a:cs typeface="Geneva"/>
              </a:rPr>
              <a:t/>
            </a:r>
            <a:br>
              <a:rPr lang="nb-NO" smtClean="0">
                <a:ea typeface="Geneva"/>
                <a:cs typeface="Geneva"/>
              </a:rPr>
            </a:br>
            <a:endParaRPr lang="en-US" smtClean="0">
              <a:ea typeface="Geneva"/>
              <a:cs typeface="Geneva"/>
            </a:endParaRPr>
          </a:p>
        </p:txBody>
      </p:sp>
      <p:sp>
        <p:nvSpPr>
          <p:cNvPr id="13315" name="Plassholder for innhold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eaLnBrk="1" hangingPunct="1"/>
            <a:r>
              <a:rPr lang="nb-NO" sz="2400" b="1" smtClean="0">
                <a:ea typeface="Geneva"/>
                <a:cs typeface="Geneva"/>
              </a:rPr>
              <a:t>Fairmode WG1 agreed to compile an updated overview of the use modelling by MS for each of these themes:</a:t>
            </a:r>
          </a:p>
          <a:p>
            <a:pPr eaLnBrk="1" hangingPunct="1"/>
            <a:endParaRPr lang="nb-NO" sz="2400" smtClean="0">
              <a:ea typeface="Geneva"/>
              <a:cs typeface="Geneva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nb-NO" sz="2000" b="1" smtClean="0">
                <a:solidFill>
                  <a:srgbClr val="0070C0"/>
                </a:solidFill>
                <a:ea typeface="Geneva"/>
                <a:cs typeface="Geneva"/>
              </a:rPr>
              <a:t>Theme 1:</a:t>
            </a:r>
            <a:br>
              <a:rPr lang="nb-NO" sz="2000" b="1" smtClean="0">
                <a:solidFill>
                  <a:srgbClr val="0070C0"/>
                </a:solidFill>
                <a:ea typeface="Geneva"/>
                <a:cs typeface="Geneva"/>
              </a:rPr>
            </a:br>
            <a:r>
              <a:rPr lang="nb-NO" sz="2000" b="1" smtClean="0">
                <a:ea typeface="Geneva"/>
                <a:cs typeface="Geneva"/>
              </a:rPr>
              <a:t>Assess air quality levels: establish the extent of exceedances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nb-NO" sz="2000" b="1" smtClean="0">
                <a:solidFill>
                  <a:srgbClr val="0070C0"/>
                </a:solidFill>
                <a:ea typeface="Geneva"/>
                <a:cs typeface="Geneva"/>
              </a:rPr>
              <a:t>Theme 2:</a:t>
            </a:r>
            <a:r>
              <a:rPr lang="nb-NO" sz="2000" b="1" smtClean="0">
                <a:ea typeface="Geneva"/>
                <a:cs typeface="Geneva"/>
              </a:rPr>
              <a:t/>
            </a:r>
            <a:br>
              <a:rPr lang="nb-NO" sz="2000" b="1" smtClean="0">
                <a:ea typeface="Geneva"/>
                <a:cs typeface="Geneva"/>
              </a:rPr>
            </a:br>
            <a:r>
              <a:rPr lang="nb-NO" sz="2000" b="1" smtClean="0">
                <a:ea typeface="Geneva"/>
                <a:cs typeface="Geneva"/>
              </a:rPr>
              <a:t>Forecast air quality levels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nb-NO" sz="2000" b="1" smtClean="0">
                <a:solidFill>
                  <a:srgbClr val="0070C0"/>
                </a:solidFill>
                <a:ea typeface="Geneva"/>
                <a:cs typeface="Geneva"/>
              </a:rPr>
              <a:t>Theme 3:</a:t>
            </a:r>
            <a:r>
              <a:rPr lang="nb-NO" sz="2000" b="1" smtClean="0">
                <a:ea typeface="Geneva"/>
                <a:cs typeface="Geneva"/>
              </a:rPr>
              <a:t/>
            </a:r>
            <a:br>
              <a:rPr lang="nb-NO" sz="2000" b="1" smtClean="0">
                <a:ea typeface="Geneva"/>
                <a:cs typeface="Geneva"/>
              </a:rPr>
            </a:br>
            <a:r>
              <a:rPr lang="nb-NO" sz="2000" b="1" smtClean="0">
                <a:ea typeface="Geneva"/>
                <a:cs typeface="Geneva"/>
              </a:rPr>
              <a:t>Source allocation: determine of the origin of exceedances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nb-NO" sz="2000" b="1" smtClean="0">
                <a:solidFill>
                  <a:srgbClr val="0070C0"/>
                </a:solidFill>
                <a:ea typeface="Geneva"/>
                <a:cs typeface="Geneva"/>
              </a:rPr>
              <a:t>Theme 4:</a:t>
            </a:r>
            <a:r>
              <a:rPr lang="nb-NO" sz="2000" b="1" smtClean="0">
                <a:ea typeface="Geneva"/>
                <a:cs typeface="Geneva"/>
              </a:rPr>
              <a:t/>
            </a:r>
            <a:br>
              <a:rPr lang="nb-NO" sz="2000" b="1" smtClean="0">
                <a:ea typeface="Geneva"/>
                <a:cs typeface="Geneva"/>
              </a:rPr>
            </a:br>
            <a:r>
              <a:rPr lang="nb-NO" sz="2000" b="1" smtClean="0">
                <a:ea typeface="Geneva"/>
                <a:cs typeface="Geneva"/>
              </a:rPr>
              <a:t>Elaborate and test plans and measures to control AQ exceedances</a:t>
            </a:r>
          </a:p>
          <a:p>
            <a:pPr eaLnBrk="1" hangingPunct="1">
              <a:buFont typeface="Arial" pitchFamily="34" charset="0"/>
              <a:buChar char="•"/>
            </a:pPr>
            <a:endParaRPr lang="nb-NO" sz="2000" b="1" smtClean="0">
              <a:ea typeface="Geneva"/>
              <a:cs typeface="Geneva"/>
            </a:endParaRPr>
          </a:p>
          <a:p>
            <a:pPr algn="r" eaLnBrk="1" hangingPunct="1"/>
            <a:r>
              <a:rPr lang="en-GB" sz="1400" b="1" i="1" smtClean="0">
                <a:solidFill>
                  <a:srgbClr val="0070C0"/>
                </a:solidFill>
                <a:ea typeface="Geneva"/>
                <a:cs typeface="Geneva"/>
              </a:rPr>
              <a:t>                                                                                     As response to the identified need for clarity in the AQ Directive text on when, how and what models will be applied</a:t>
            </a:r>
            <a:endParaRPr lang="nb-NO" sz="1400" b="1" i="1" smtClean="0">
              <a:solidFill>
                <a:srgbClr val="0070C0"/>
              </a:solidFill>
              <a:ea typeface="Geneva"/>
              <a:cs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algn="ctr" eaLnBrk="1" hangingPunct="1"/>
            <a:r>
              <a:rPr lang="nb-NO" sz="2800" smtClean="0">
                <a:ea typeface="Geneva"/>
                <a:cs typeface="Geneva"/>
              </a:rPr>
              <a:t/>
            </a:r>
            <a:br>
              <a:rPr lang="nb-NO" sz="2800" smtClean="0">
                <a:ea typeface="Geneva"/>
                <a:cs typeface="Geneva"/>
              </a:rPr>
            </a:br>
            <a:r>
              <a:rPr lang="nb-NO" sz="2800" smtClean="0">
                <a:ea typeface="Geneva"/>
                <a:cs typeface="Geneva"/>
              </a:rPr>
              <a:t>II. Strengthen the use of modelling in</a:t>
            </a:r>
            <a:br>
              <a:rPr lang="nb-NO" sz="2800" smtClean="0">
                <a:ea typeface="Geneva"/>
                <a:cs typeface="Geneva"/>
              </a:rPr>
            </a:br>
            <a:r>
              <a:rPr lang="nb-NO" sz="2800" smtClean="0">
                <a:ea typeface="Geneva"/>
                <a:cs typeface="Geneva"/>
              </a:rPr>
              <a:t>the review of the CAFE Directive</a:t>
            </a:r>
            <a:r>
              <a:rPr lang="nb-NO" smtClean="0">
                <a:ea typeface="Geneva"/>
                <a:cs typeface="Geneva"/>
              </a:rPr>
              <a:t/>
            </a:r>
            <a:br>
              <a:rPr lang="nb-NO" smtClean="0">
                <a:ea typeface="Geneva"/>
                <a:cs typeface="Geneva"/>
              </a:rPr>
            </a:br>
            <a:endParaRPr lang="en-US" smtClean="0">
              <a:ea typeface="Geneva"/>
              <a:cs typeface="Geneva"/>
            </a:endParaRPr>
          </a:p>
        </p:txBody>
      </p:sp>
      <p:sp>
        <p:nvSpPr>
          <p:cNvPr id="14339" name="Plassholder for innhold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	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Fairmode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WG1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agreed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to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recommend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strengthening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the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recommendations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on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the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use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of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modelling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for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the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following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b="1" dirty="0" err="1" smtClean="0">
                <a:ea typeface="Geneva" pitchFamily="-109" charset="0"/>
                <a:cs typeface="Geneva" pitchFamily="-109" charset="0"/>
              </a:rPr>
              <a:t>themes</a:t>
            </a:r>
            <a:r>
              <a:rPr lang="nb-NO" sz="2400" b="1" dirty="0" smtClean="0">
                <a:ea typeface="Geneva" pitchFamily="-109" charset="0"/>
                <a:cs typeface="Geneva" pitchFamily="-109" charset="0"/>
              </a:rPr>
              <a:t>:</a:t>
            </a:r>
            <a:endParaRPr lang="nb-NO" sz="2400" dirty="0" smtClean="0">
              <a:ea typeface="Geneva" pitchFamily="-109" charset="0"/>
              <a:cs typeface="Geneva" pitchFamily="-109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b-NO" sz="20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ea typeface="Geneva" pitchFamily="-109" charset="0"/>
                <a:cs typeface="Geneva" pitchFamily="-109" charset="0"/>
              </a:rPr>
              <a:t>Theme</a:t>
            </a:r>
            <a:r>
              <a:rPr lang="nb-NO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ea typeface="Geneva" pitchFamily="-109" charset="0"/>
                <a:cs typeface="Geneva" pitchFamily="-109" charset="0"/>
              </a:rPr>
              <a:t> 1</a:t>
            </a:r>
            <a:r>
              <a:rPr lang="nb-NO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ea typeface="Geneva" pitchFamily="-109" charset="0"/>
                <a:cs typeface="Geneva" pitchFamily="-109" charset="0"/>
              </a:rPr>
              <a:t>:</a:t>
            </a:r>
            <a:r>
              <a:rPr lang="nb-NO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Geneva" pitchFamily="-109" charset="0"/>
                <a:cs typeface="Geneva" pitchFamily="-109" charset="0"/>
              </a:rPr>
              <a:t/>
            </a:r>
            <a:br>
              <a:rPr lang="nb-NO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Geneva" pitchFamily="-109" charset="0"/>
                <a:cs typeface="Geneva" pitchFamily="-109" charset="0"/>
              </a:rPr>
            </a:b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Assess</a:t>
            </a:r>
            <a:r>
              <a:rPr lang="nb-NO" sz="2000" b="1" dirty="0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 air </a:t>
            </a: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quality</a:t>
            </a:r>
            <a:r>
              <a:rPr lang="nb-NO" sz="2000" b="1" dirty="0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levels</a:t>
            </a:r>
            <a:r>
              <a:rPr lang="nb-NO" sz="2000" b="1" dirty="0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: </a:t>
            </a: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establish</a:t>
            </a:r>
            <a:r>
              <a:rPr lang="nb-NO" sz="2000" b="1" dirty="0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the</a:t>
            </a:r>
            <a:r>
              <a:rPr lang="nb-NO" sz="2000" b="1" dirty="0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extent</a:t>
            </a:r>
            <a:r>
              <a:rPr lang="nb-NO" sz="2000" b="1" dirty="0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of</a:t>
            </a:r>
            <a:r>
              <a:rPr lang="nb-NO" sz="2000" b="1" dirty="0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exceedances</a:t>
            </a:r>
            <a:endParaRPr lang="nb-NO" sz="2000" b="1" dirty="0" smtClean="0">
              <a:solidFill>
                <a:schemeClr val="bg1">
                  <a:lumMod val="75000"/>
                </a:schemeClr>
              </a:solidFill>
              <a:ea typeface="Geneva" pitchFamily="-109" charset="0"/>
              <a:cs typeface="Geneva" pitchFamily="-109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b-NO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Geneva" pitchFamily="-109" charset="0"/>
                <a:cs typeface="Geneva" pitchFamily="-109" charset="0"/>
              </a:rPr>
              <a:t>Theme</a:t>
            </a:r>
            <a:r>
              <a:rPr lang="nb-NO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Geneva" pitchFamily="-109" charset="0"/>
                <a:cs typeface="Geneva" pitchFamily="-109" charset="0"/>
              </a:rPr>
              <a:t> 2:</a:t>
            </a:r>
            <a:br>
              <a:rPr lang="nb-NO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Geneva" pitchFamily="-109" charset="0"/>
                <a:cs typeface="Geneva" pitchFamily="-109" charset="0"/>
              </a:rPr>
            </a:b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Forecast</a:t>
            </a:r>
            <a:r>
              <a:rPr lang="nb-NO" sz="2000" b="1" dirty="0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 air </a:t>
            </a: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quality</a:t>
            </a:r>
            <a:r>
              <a:rPr lang="nb-NO" sz="2000" b="1" dirty="0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solidFill>
                  <a:schemeClr val="bg1">
                    <a:lumMod val="75000"/>
                  </a:schemeClr>
                </a:solidFill>
                <a:ea typeface="Geneva" pitchFamily="-109" charset="0"/>
                <a:cs typeface="Geneva" pitchFamily="-109" charset="0"/>
              </a:rPr>
              <a:t>levels</a:t>
            </a:r>
            <a:endParaRPr lang="nb-NO" sz="2000" b="1" dirty="0" smtClean="0">
              <a:solidFill>
                <a:schemeClr val="bg1">
                  <a:lumMod val="75000"/>
                </a:schemeClr>
              </a:solidFill>
              <a:ea typeface="Geneva" pitchFamily="-109" charset="0"/>
              <a:cs typeface="Geneva" pitchFamily="-109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b-NO" sz="2000" b="1" dirty="0" err="1" smtClean="0">
                <a:solidFill>
                  <a:srgbClr val="0070C0"/>
                </a:solidFill>
                <a:ea typeface="Geneva" pitchFamily="-109" charset="0"/>
                <a:cs typeface="Geneva" pitchFamily="-109" charset="0"/>
              </a:rPr>
              <a:t>Theme</a:t>
            </a:r>
            <a:r>
              <a:rPr lang="nb-NO" sz="2000" b="1" dirty="0" smtClean="0">
                <a:solidFill>
                  <a:srgbClr val="0070C0"/>
                </a:solidFill>
                <a:ea typeface="Geneva" pitchFamily="-109" charset="0"/>
                <a:cs typeface="Geneva" pitchFamily="-109" charset="0"/>
              </a:rPr>
              <a:t> 3: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/>
            </a:r>
            <a:br>
              <a:rPr lang="nb-NO" sz="2000" b="1" dirty="0" smtClean="0">
                <a:ea typeface="Geneva" pitchFamily="-109" charset="0"/>
                <a:cs typeface="Geneva" pitchFamily="-109" charset="0"/>
              </a:rPr>
            </a:b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Source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allocation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: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determine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of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the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origin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of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exceedances</a:t>
            </a:r>
            <a:endParaRPr lang="nb-NO" sz="2000" b="1" dirty="0" smtClean="0">
              <a:ea typeface="Geneva" pitchFamily="-109" charset="0"/>
              <a:cs typeface="Geneva" pitchFamily="-109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b-NO" sz="2000" b="1" dirty="0" err="1" smtClean="0">
                <a:solidFill>
                  <a:srgbClr val="0070C0"/>
                </a:solidFill>
                <a:ea typeface="Geneva" pitchFamily="-109" charset="0"/>
                <a:cs typeface="Geneva" pitchFamily="-109" charset="0"/>
              </a:rPr>
              <a:t>Theme</a:t>
            </a:r>
            <a:r>
              <a:rPr lang="nb-NO" sz="2000" b="1" dirty="0" smtClean="0">
                <a:solidFill>
                  <a:srgbClr val="0070C0"/>
                </a:solidFill>
                <a:ea typeface="Geneva" pitchFamily="-109" charset="0"/>
                <a:cs typeface="Geneva" pitchFamily="-109" charset="0"/>
              </a:rPr>
              <a:t> 4: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/>
            </a:r>
            <a:br>
              <a:rPr lang="nb-NO" sz="2000" b="1" dirty="0" smtClean="0">
                <a:ea typeface="Geneva" pitchFamily="-109" charset="0"/>
                <a:cs typeface="Geneva" pitchFamily="-109" charset="0"/>
              </a:rPr>
            </a:b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Elaborate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 and test plans and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measures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 to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control</a:t>
            </a:r>
            <a:r>
              <a:rPr lang="nb-NO" sz="2000" b="1" dirty="0" smtClean="0">
                <a:ea typeface="Geneva" pitchFamily="-109" charset="0"/>
                <a:cs typeface="Geneva" pitchFamily="-109" charset="0"/>
              </a:rPr>
              <a:t> AQ </a:t>
            </a:r>
            <a:r>
              <a:rPr lang="nb-NO" sz="2000" b="1" dirty="0" err="1" smtClean="0">
                <a:ea typeface="Geneva" pitchFamily="-109" charset="0"/>
                <a:cs typeface="Geneva" pitchFamily="-109" charset="0"/>
              </a:rPr>
              <a:t>exceedances</a:t>
            </a:r>
            <a:endParaRPr lang="nb-NO" sz="2000" b="1" dirty="0" smtClean="0">
              <a:ea typeface="Geneva" pitchFamily="-109" charset="0"/>
              <a:cs typeface="Geneva" pitchFamily="-109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nb-NO" sz="2400" b="1" dirty="0" smtClean="0">
              <a:ea typeface="Geneva" pitchFamily="-109" charset="0"/>
              <a:cs typeface="Geneva" pitchFamily="-10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0" y="5705475"/>
            <a:ext cx="4572000" cy="676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n-GB" b="1" i="1" dirty="0">
                <a:solidFill>
                  <a:srgbClr val="0070C0"/>
                </a:solidFill>
                <a:latin typeface="Lucida Grande" pitchFamily="-109" charset="0"/>
              </a:rPr>
              <a:t> </a:t>
            </a:r>
            <a:r>
              <a:rPr lang="en-GB" sz="1400" b="1" i="1" dirty="0">
                <a:solidFill>
                  <a:srgbClr val="0070C0"/>
                </a:solidFill>
                <a:latin typeface="+mn-lt"/>
              </a:rPr>
              <a:t>As response to the discussion on the need for “mandatory” use of models in the AQ Directive text</a:t>
            </a:r>
            <a:endParaRPr lang="nb-NO" sz="1400" dirty="0">
              <a:latin typeface="+mn-lt"/>
              <a:ea typeface="Geneva" pitchFamily="-109" charset="0"/>
              <a:cs typeface="Geneva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algn="ctr" eaLnBrk="1" hangingPunct="1"/>
            <a:r>
              <a:rPr lang="nb-NO" sz="2800" smtClean="0">
                <a:ea typeface="Geneva"/>
                <a:cs typeface="Geneva"/>
              </a:rPr>
              <a:t/>
            </a:r>
            <a:br>
              <a:rPr lang="nb-NO" sz="2800" smtClean="0">
                <a:ea typeface="Geneva"/>
                <a:cs typeface="Geneva"/>
              </a:rPr>
            </a:br>
            <a:r>
              <a:rPr lang="nb-NO" sz="2800" smtClean="0">
                <a:ea typeface="Geneva"/>
                <a:cs typeface="Geneva"/>
              </a:rPr>
              <a:t>III. AQ Model Quality Objectives</a:t>
            </a:r>
            <a:r>
              <a:rPr lang="nb-NO" smtClean="0">
                <a:ea typeface="Geneva"/>
                <a:cs typeface="Geneva"/>
              </a:rPr>
              <a:t/>
            </a:r>
            <a:br>
              <a:rPr lang="nb-NO" smtClean="0">
                <a:ea typeface="Geneva"/>
                <a:cs typeface="Geneva"/>
              </a:rPr>
            </a:br>
            <a:endParaRPr lang="en-US" smtClean="0">
              <a:ea typeface="Geneva"/>
              <a:cs typeface="Geneva"/>
            </a:endParaRP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algn="ctr" eaLnBrk="1" hangingPunct="1"/>
            <a:r>
              <a:rPr lang="nb-NO" sz="2400" b="1" dirty="0" smtClean="0">
                <a:ea typeface="Geneva"/>
                <a:cs typeface="Geneva"/>
              </a:rPr>
              <a:t>	</a:t>
            </a:r>
            <a:r>
              <a:rPr lang="nb-NO" sz="2400" b="1" dirty="0" err="1" smtClean="0">
                <a:ea typeface="Geneva"/>
                <a:cs typeface="Geneva"/>
              </a:rPr>
              <a:t>Fairmode</a:t>
            </a:r>
            <a:r>
              <a:rPr lang="nb-NO" sz="2400" b="1" dirty="0" smtClean="0">
                <a:ea typeface="Geneva"/>
                <a:cs typeface="Geneva"/>
              </a:rPr>
              <a:t> WG1 </a:t>
            </a:r>
            <a:r>
              <a:rPr lang="nb-NO" sz="2400" b="1" dirty="0" err="1" smtClean="0">
                <a:ea typeface="Geneva"/>
                <a:cs typeface="Geneva"/>
              </a:rPr>
              <a:t>recognised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that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strengthening</a:t>
            </a:r>
            <a:r>
              <a:rPr lang="nb-NO" sz="2400" b="1" dirty="0" smtClean="0">
                <a:ea typeface="Geneva"/>
                <a:cs typeface="Geneva"/>
              </a:rPr>
              <a:t> for </a:t>
            </a:r>
            <a:r>
              <a:rPr lang="nb-NO" sz="2400" b="1" dirty="0" err="1" smtClean="0">
                <a:ea typeface="Geneva"/>
                <a:cs typeface="Geneva"/>
              </a:rPr>
              <a:t>use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of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models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imposes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further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requirements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on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model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quality</a:t>
            </a:r>
            <a:r>
              <a:rPr lang="nb-NO" sz="2400" b="1" dirty="0" smtClean="0">
                <a:ea typeface="Geneva"/>
                <a:cs typeface="Geneva"/>
              </a:rPr>
              <a:t> </a:t>
            </a:r>
            <a:r>
              <a:rPr lang="nb-NO" sz="2400" b="1" dirty="0" err="1" smtClean="0">
                <a:ea typeface="Geneva"/>
                <a:cs typeface="Geneva"/>
              </a:rPr>
              <a:t>objectives</a:t>
            </a:r>
            <a:endParaRPr lang="nb-NO" sz="2400" b="1" dirty="0" smtClean="0">
              <a:ea typeface="Geneva"/>
              <a:cs typeface="Geneva"/>
            </a:endParaRPr>
          </a:p>
          <a:p>
            <a:pPr eaLnBrk="1" hangingPunct="1"/>
            <a:endParaRPr lang="sv-SE" sz="2400" dirty="0" smtClean="0">
              <a:solidFill>
                <a:srgbClr val="FFC000"/>
              </a:solidFill>
              <a:ea typeface="Geneva"/>
              <a:cs typeface="Geneva"/>
            </a:endParaRPr>
          </a:p>
          <a:p>
            <a:pPr eaLnBrk="1" hangingPunct="1"/>
            <a:r>
              <a:rPr lang="sv-SE" sz="2400" dirty="0" smtClean="0">
                <a:solidFill>
                  <a:srgbClr val="FFC000"/>
                </a:solidFill>
                <a:ea typeface="Geneva"/>
                <a:cs typeface="Geneva"/>
              </a:rPr>
              <a:t>	</a:t>
            </a:r>
            <a:r>
              <a:rPr lang="sv-SE" sz="2400" dirty="0" smtClean="0">
                <a:solidFill>
                  <a:srgbClr val="0070C0"/>
                </a:solidFill>
                <a:ea typeface="Geneva"/>
                <a:cs typeface="Geneva"/>
              </a:rPr>
              <a:t>Fairmode WG1 recommended to include a general reference in the revised Directive on the need to support the activities of a model quality assessment fora (FAIRMODE) where model quality objectives, good practices and benchmarking activities </a:t>
            </a:r>
            <a:r>
              <a:rPr lang="sv-SE" sz="2400" smtClean="0">
                <a:solidFill>
                  <a:srgbClr val="0070C0"/>
                </a:solidFill>
                <a:ea typeface="Geneva"/>
                <a:cs typeface="Geneva"/>
              </a:rPr>
              <a:t>are </a:t>
            </a:r>
            <a:r>
              <a:rPr lang="sv-SE" sz="2400" smtClean="0">
                <a:solidFill>
                  <a:srgbClr val="0070C0"/>
                </a:solidFill>
                <a:ea typeface="Geneva"/>
                <a:cs typeface="Geneva"/>
              </a:rPr>
              <a:t>coordinated</a:t>
            </a:r>
            <a:r>
              <a:rPr lang="sv-SE" sz="2400" smtClean="0">
                <a:solidFill>
                  <a:srgbClr val="0070C0"/>
                </a:solidFill>
                <a:ea typeface="Geneva"/>
                <a:cs typeface="Geneva"/>
              </a:rPr>
              <a:t> securing the comparability of models.</a:t>
            </a:r>
            <a:endParaRPr lang="nb-NO" sz="2000" dirty="0" smtClean="0">
              <a:solidFill>
                <a:srgbClr val="0070C0"/>
              </a:solidFill>
              <a:ea typeface="Geneva"/>
              <a:cs typeface="Geneva"/>
            </a:endParaRPr>
          </a:p>
          <a:p>
            <a:pPr eaLnBrk="1" hangingPunct="1"/>
            <a:endParaRPr lang="nb-NO" sz="2400" dirty="0" smtClean="0">
              <a:solidFill>
                <a:srgbClr val="0070C0"/>
              </a:solidFill>
              <a:ea typeface="Geneva"/>
              <a:cs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algn="ctr" eaLnBrk="1" hangingPunct="1"/>
            <a:r>
              <a:rPr lang="nb-NO" sz="2800" smtClean="0">
                <a:ea typeface="Geneva"/>
                <a:cs typeface="Geneva"/>
              </a:rPr>
              <a:t/>
            </a:r>
            <a:br>
              <a:rPr lang="nb-NO" sz="2800" smtClean="0">
                <a:ea typeface="Geneva"/>
                <a:cs typeface="Geneva"/>
              </a:rPr>
            </a:br>
            <a:r>
              <a:rPr lang="nb-NO" sz="2800" smtClean="0">
                <a:ea typeface="Geneva"/>
                <a:cs typeface="Geneva"/>
              </a:rPr>
              <a:t>IV. Additional  Issues</a:t>
            </a:r>
            <a:r>
              <a:rPr lang="nb-NO" smtClean="0">
                <a:ea typeface="Geneva"/>
                <a:cs typeface="Geneva"/>
              </a:rPr>
              <a:t/>
            </a:r>
            <a:br>
              <a:rPr lang="nb-NO" smtClean="0">
                <a:ea typeface="Geneva"/>
                <a:cs typeface="Geneva"/>
              </a:rPr>
            </a:br>
            <a:endParaRPr lang="en-US" smtClean="0">
              <a:ea typeface="Geneva"/>
              <a:cs typeface="Geneva"/>
            </a:endParaRPr>
          </a:p>
        </p:txBody>
      </p:sp>
      <p:sp>
        <p:nvSpPr>
          <p:cNvPr id="14339" name="Plassholder for innhold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b-NO" sz="2400" dirty="0" smtClean="0">
                <a:ea typeface="Geneva" pitchFamily="-109" charset="0"/>
                <a:cs typeface="Geneva" pitchFamily="-109" charset="0"/>
              </a:rPr>
              <a:t>The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revised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Directive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should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motivate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the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combined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use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of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models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and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measurements</a:t>
            </a:r>
            <a:endParaRPr lang="nb-NO" sz="2400" dirty="0" smtClean="0">
              <a:ea typeface="Geneva" pitchFamily="-109" charset="0"/>
              <a:cs typeface="Geneva" pitchFamily="-109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nb-NO" sz="2400" dirty="0" smtClean="0">
              <a:ea typeface="Geneva" pitchFamily="-109" charset="0"/>
              <a:cs typeface="Geneva" pitchFamily="-109" charset="0"/>
            </a:endParaRP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nb-NO" sz="2400" dirty="0" smtClean="0">
                <a:ea typeface="Geneva" pitchFamily="-109" charset="0"/>
                <a:cs typeface="Geneva" pitchFamily="-109" charset="0"/>
              </a:rPr>
              <a:t>To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secure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that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monitoring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takes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place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in areas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where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modelling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indicates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possible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exceedances</a:t>
            </a:r>
            <a:endParaRPr lang="nb-NO" sz="2400" dirty="0" smtClean="0">
              <a:ea typeface="Geneva" pitchFamily="-109" charset="0"/>
              <a:cs typeface="Geneva" pitchFamily="-109" charset="0"/>
            </a:endParaRP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endParaRPr lang="nb-NO" sz="2400" dirty="0" smtClean="0">
              <a:ea typeface="Geneva" pitchFamily="-109" charset="0"/>
              <a:cs typeface="Geneva" pitchFamily="-109" charset="0"/>
            </a:endParaRP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nb-NO" sz="2400" dirty="0" smtClean="0">
                <a:ea typeface="Geneva" pitchFamily="-109" charset="0"/>
                <a:cs typeface="Geneva" pitchFamily="-109" charset="0"/>
              </a:rPr>
              <a:t>To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secure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that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when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exceedances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occur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,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modelling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is used to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determine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the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spatial and temporal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extent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of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these</a:t>
            </a: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  <a:r>
              <a:rPr lang="nb-NO" sz="2400" dirty="0" err="1" smtClean="0">
                <a:ea typeface="Geneva" pitchFamily="-109" charset="0"/>
                <a:cs typeface="Geneva" pitchFamily="-109" charset="0"/>
              </a:rPr>
              <a:t>exceedances</a:t>
            </a:r>
            <a:endParaRPr lang="nb-NO" sz="2400" dirty="0" smtClean="0">
              <a:ea typeface="Geneva" pitchFamily="-109" charset="0"/>
              <a:cs typeface="Geneva" pitchFamily="-109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nb-NO" sz="2400" dirty="0" smtClean="0">
                <a:ea typeface="Geneva" pitchFamily="-109" charset="0"/>
                <a:cs typeface="Geneva" pitchFamily="-10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90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Office-tema</vt:lpstr>
      <vt:lpstr> I. Overview status on use of modelling in the implementation of the CAFE Directive </vt:lpstr>
      <vt:lpstr> II. Strengthen the use of modelling in the review of the CAFE Directive </vt:lpstr>
      <vt:lpstr> III. AQ Model Quality Objectives </vt:lpstr>
      <vt:lpstr> IV. Additional  Issues </vt:lpstr>
    </vt:vector>
  </TitlesOfParts>
  <Company>Melkeveien Designkontor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Stian Berger</dc:creator>
  <cp:lastModifiedBy>Leonor Tarrason</cp:lastModifiedBy>
  <cp:revision>50</cp:revision>
  <dcterms:created xsi:type="dcterms:W3CDTF">2009-06-11T08:00:34Z</dcterms:created>
  <dcterms:modified xsi:type="dcterms:W3CDTF">2011-06-16T08:49:18Z</dcterms:modified>
</cp:coreProperties>
</file>