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90" r:id="rId3"/>
    <p:sldId id="297" r:id="rId4"/>
    <p:sldId id="310" r:id="rId5"/>
    <p:sldId id="298" r:id="rId6"/>
    <p:sldId id="299" r:id="rId7"/>
    <p:sldId id="309" r:id="rId8"/>
    <p:sldId id="306" r:id="rId9"/>
    <p:sldId id="307" r:id="rId10"/>
    <p:sldId id="308" r:id="rId11"/>
    <p:sldId id="312" r:id="rId12"/>
    <p:sldId id="295" r:id="rId13"/>
    <p:sldId id="304" r:id="rId14"/>
    <p:sldId id="303" r:id="rId15"/>
    <p:sldId id="313" r:id="rId16"/>
    <p:sldId id="314" r:id="rId17"/>
    <p:sldId id="315" r:id="rId18"/>
  </p:sldIdLst>
  <p:sldSz cx="9144000" cy="6858000" type="screen4x3"/>
  <p:notesSz cx="6789738" cy="9929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nnar.Omsted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33" autoAdjust="0"/>
    <p:restoredTop sz="94675" autoAdjust="0"/>
  </p:normalViewPr>
  <p:slideViewPr>
    <p:cSldViewPr snapToGrid="0">
      <p:cViewPr>
        <p:scale>
          <a:sx n="100" d="100"/>
          <a:sy n="100" d="100"/>
        </p:scale>
        <p:origin x="12" y="-222"/>
      </p:cViewPr>
      <p:guideLst>
        <p:guide orient="horz" pos="2160"/>
        <p:guide orient="horz" pos="1798"/>
        <p:guide orient="horz" pos="1914"/>
        <p:guide pos="339"/>
        <p:guide pos="55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850" y="1254"/>
      </p:cViewPr>
      <p:guideLst>
        <p:guide orient="horz" pos="3127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061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091" y="0"/>
            <a:ext cx="2942060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2" tIns="44106" rIns="88212" bIns="44106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fld id="{79ED6A50-392A-41BE-8A3E-F175089F666D}" type="datetimeFigureOut">
              <a:rPr lang="sv-SE"/>
              <a:pPr/>
              <a:t>2011-06-15</a:t>
            </a:fld>
            <a:endParaRPr lang="en-GB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766"/>
            <a:ext cx="2942061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r>
              <a:rPr lang="en-GB"/>
              <a:t>Transportforum 2011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091" y="9432766"/>
            <a:ext cx="2942060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12" tIns="44106" rIns="88212" bIns="44106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fld id="{D16DAEDF-E3FC-4AAA-9A92-E89B2A89F4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6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061" cy="4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091" y="0"/>
            <a:ext cx="2942060" cy="4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C779C6DE-691A-40D5-A515-FDAE3B36FFE1}" type="datetimeFigureOut">
              <a:rPr lang="en-US"/>
              <a:pPr/>
              <a:t>6/15/2011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6383"/>
            <a:ext cx="5432108" cy="4468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2" tIns="47776" rIns="95552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766"/>
            <a:ext cx="2942061" cy="4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2" tIns="47776" rIns="95552" bIns="47776" numCol="1" anchor="b" anchorCtr="0" compatLnSpc="1">
            <a:prstTxWarp prst="textNoShape">
              <a:avLst/>
            </a:prstTxWarp>
          </a:bodyPr>
          <a:lstStyle>
            <a:lvl1pPr defTabSz="955675">
              <a:defRPr sz="1300"/>
            </a:lvl1pPr>
          </a:lstStyle>
          <a:p>
            <a:r>
              <a:rPr lang="en-US"/>
              <a:t>Transportforum 2011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091" y="9432766"/>
            <a:ext cx="2942060" cy="4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2" tIns="47776" rIns="95552" bIns="4777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FB6C9549-4713-40E9-A923-66E6A24F5D5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5557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 err="1"/>
              <a:t>Transportforum</a:t>
            </a:r>
            <a:r>
              <a:rPr lang="en-US"/>
              <a:t> 2011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81469-FDB0-4D22-9793-949CAF280AC8}" type="slidenum">
              <a:rPr lang="sv-SE"/>
              <a:pPr/>
              <a:t>1</a:t>
            </a:fld>
            <a:endParaRPr lang="sv-SE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4113" cy="3724275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MRPE= Maximum </a:t>
            </a:r>
            <a:r>
              <a:rPr lang="sv-SE" dirty="0"/>
              <a:t>R</a:t>
            </a:r>
            <a:r>
              <a:rPr lang="sv-SE" dirty="0" smtClean="0"/>
              <a:t>elative </a:t>
            </a:r>
            <a:r>
              <a:rPr lang="sv-SE" dirty="0" err="1" smtClean="0"/>
              <a:t>Percentile</a:t>
            </a:r>
            <a:r>
              <a:rPr lang="sv-SE" dirty="0" smtClean="0"/>
              <a:t> </a:t>
            </a:r>
            <a:r>
              <a:rPr lang="sv-SE" dirty="0" err="1" smtClean="0"/>
              <a:t>Error</a:t>
            </a:r>
            <a:endParaRPr lang="sv-SE" dirty="0" smtClean="0"/>
          </a:p>
          <a:p>
            <a:r>
              <a:rPr lang="sv-SE" dirty="0" smtClean="0"/>
              <a:t>MRDE= Maximum Relative </a:t>
            </a:r>
            <a:r>
              <a:rPr lang="sv-SE" dirty="0" err="1" smtClean="0"/>
              <a:t>Directive</a:t>
            </a:r>
            <a:r>
              <a:rPr lang="sv-SE" dirty="0" smtClean="0"/>
              <a:t> </a:t>
            </a:r>
            <a:r>
              <a:rPr lang="sv-SE" dirty="0" err="1" smtClean="0"/>
              <a:t>Error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Transportforum 2011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C9549-4713-40E9-A923-66E6A24F5D5D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1580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Transportforum 2011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C9549-4713-40E9-A923-66E6A24F5D5D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01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Transportforum 2011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C9549-4713-40E9-A923-66E6A24F5D5D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9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EC5F8-9915-4CFB-815A-F968E1E369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27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3D8C-D794-45B6-A021-9D188AEF5C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27351-71BF-483F-A7C3-39E39F244D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602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769B8-4031-4E68-918E-7324AE85D1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98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8FC21-78F0-42BF-9225-FA52C6A4C6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918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7E1E-701C-43ED-AA10-B0C2CFA5FB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461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7A9A-9869-408C-A643-9B909C47F8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780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C1D0-EC28-41BD-B117-ED7090782B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346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8EFE4-9A93-4FBB-B3DD-68B18D109E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DCFA-4E7A-4F56-BEC5-DF9BB471539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6694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11EA-13B2-4A38-9903-A03DF688E6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478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3A155-A191-461F-A310-1F4730D9439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70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6B4FE-A21F-4964-B9DE-DAAC0F93D51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02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E4285-5BFC-4B9F-969C-4C603A56EC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81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2DD2-7A72-4C6B-B0B0-2B36ED28DC3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A4F16-487F-483F-B515-D8122AE5E72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87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F0A8-2DF2-44E8-B2AB-C00583503B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6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50890-C89A-4C27-91CA-0D9DC04499A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040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23384-6762-4AB2-BC66-1243D41931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7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64761-8EF5-4F99-BF95-08754F10ED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45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CFC7C-AF85-46E7-8188-A8CA7B2E1F0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6E1B7222-5D5D-4394-84E6-6FA6514BCD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ECA0D37C-5711-4B75-AB09-AE7FA04CFC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B476FB91-599C-46D0-B1BB-8716D3D9C203}" type="slidenum">
              <a:rPr lang="sv-SE"/>
              <a:pPr>
                <a:defRPr/>
              </a:pPr>
              <a:t>1</a:t>
            </a:fld>
            <a:endParaRPr lang="sv-SE" dirty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2906" y="941387"/>
            <a:ext cx="7889081" cy="896937"/>
          </a:xfrm>
        </p:spPr>
        <p:txBody>
          <a:bodyPr/>
          <a:lstStyle/>
          <a:p>
            <a:r>
              <a:rPr lang="en-GB" sz="2400" dirty="0" smtClean="0"/>
              <a:t>Swedish experiences of applying the Quality Objectives for NO2 and PM10 modelling</a:t>
            </a:r>
          </a:p>
        </p:txBody>
      </p:sp>
      <p:sp>
        <p:nvSpPr>
          <p:cNvPr id="2" name="Rektangel 1"/>
          <p:cNvSpPr/>
          <p:nvPr/>
        </p:nvSpPr>
        <p:spPr>
          <a:xfrm>
            <a:off x="4572000" y="227522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introduction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model evaluation for Swedish </a:t>
            </a:r>
            <a:br>
              <a:rPr lang="en-GB" b="1" dirty="0" smtClean="0"/>
            </a:br>
            <a:r>
              <a:rPr lang="en-GB" b="1" dirty="0" smtClean="0"/>
              <a:t>- street/road stations</a:t>
            </a:r>
            <a:br>
              <a:rPr lang="en-GB" b="1" dirty="0" smtClean="0"/>
            </a:br>
            <a:r>
              <a:rPr lang="en-GB" b="1" dirty="0" smtClean="0"/>
              <a:t>- urban background stations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/>
              <a:t>discussion and conclusions</a:t>
            </a:r>
          </a:p>
        </p:txBody>
      </p:sp>
      <p:pic>
        <p:nvPicPr>
          <p:cNvPr id="9" name="Picture 14" descr="Karta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5"/>
          <a:stretch>
            <a:fillRect/>
          </a:stretch>
        </p:blipFill>
        <p:spPr>
          <a:xfrm>
            <a:off x="249238" y="2379664"/>
            <a:ext cx="4101985" cy="3001961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629150" y="428625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b</a:t>
            </a:r>
            <a:r>
              <a:rPr lang="sv-SE" sz="1400" b="1" dirty="0" smtClean="0"/>
              <a:t>y L. Gidhagen, G. Omstedt and S. Andersson</a:t>
            </a:r>
            <a:endParaRPr lang="sv-S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Validation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NO2 from 2004 and 2005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using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RPE and RDE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881188"/>
            <a:ext cx="85248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419100" y="5619750"/>
            <a:ext cx="702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Daily and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hourly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percentiles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OK,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annual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means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u="sng" dirty="0" err="1" smtClean="0">
                <a:solidFill>
                  <a:schemeClr val="accent2">
                    <a:lumMod val="75000"/>
                  </a:schemeClr>
                </a:solidFill>
              </a:rPr>
              <a:t>almost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OK</a:t>
            </a:r>
            <a:endParaRPr lang="sv-S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Ellips 6"/>
          <p:cNvSpPr/>
          <p:nvPr/>
        </p:nvSpPr>
        <p:spPr>
          <a:xfrm>
            <a:off x="3689253" y="4543425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4098828" y="4543425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5813328" y="4552950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6222903" y="4552950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8004078" y="4552950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8413653" y="4552950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8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9"/>
          <a:stretch/>
        </p:blipFill>
        <p:spPr bwMode="auto">
          <a:xfrm>
            <a:off x="2751660" y="803585"/>
            <a:ext cx="3514724" cy="342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8828"/>
            <a:ext cx="5541421" cy="260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190"/>
          <a:stretch/>
        </p:blipFill>
        <p:spPr bwMode="auto">
          <a:xfrm>
            <a:off x="136537" y="833439"/>
            <a:ext cx="2634173" cy="342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5683863" y="4241899"/>
            <a:ext cx="350608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B050"/>
                </a:solidFill>
              </a:rPr>
              <a:t>I</a:t>
            </a:r>
            <a:r>
              <a:rPr lang="en-GB" b="1" dirty="0" smtClean="0">
                <a:solidFill>
                  <a:srgbClr val="00B050"/>
                </a:solidFill>
              </a:rPr>
              <a:t>mprovements </a:t>
            </a:r>
            <a:r>
              <a:rPr lang="en-GB" b="1" dirty="0" smtClean="0">
                <a:solidFill>
                  <a:srgbClr val="00B050"/>
                </a:solidFill>
              </a:rPr>
              <a:t>in the model  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can be demonstrated by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improved </a:t>
            </a:r>
            <a:r>
              <a:rPr lang="en-GB" b="1" dirty="0" smtClean="0">
                <a:solidFill>
                  <a:srgbClr val="00B050"/>
                </a:solidFill>
              </a:rPr>
              <a:t>RPE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b="1" dirty="0" smtClean="0">
                <a:solidFill>
                  <a:srgbClr val="00B050"/>
                </a:solidFill>
              </a:rPr>
              <a:t>The </a:t>
            </a:r>
            <a:r>
              <a:rPr lang="en-GB" b="1" dirty="0">
                <a:solidFill>
                  <a:srgbClr val="00B050"/>
                </a:solidFill>
              </a:rPr>
              <a:t>current quality </a:t>
            </a:r>
            <a:r>
              <a:rPr lang="en-GB" b="1" dirty="0" smtClean="0">
                <a:solidFill>
                  <a:srgbClr val="00B050"/>
                </a:solidFill>
              </a:rPr>
              <a:t>objectives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are still not fully compliant  in 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urban background annual </a:t>
            </a:r>
            <a:br>
              <a:rPr lang="en-GB" b="1" dirty="0" smtClean="0">
                <a:solidFill>
                  <a:srgbClr val="00B050"/>
                </a:solidFill>
              </a:rPr>
            </a:br>
            <a:r>
              <a:rPr lang="en-GB" b="1" dirty="0" smtClean="0">
                <a:solidFill>
                  <a:srgbClr val="00B050"/>
                </a:solidFill>
              </a:rPr>
              <a:t>mean values</a:t>
            </a:r>
            <a:endParaRPr lang="en-GB" b="1" dirty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b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038850" y="2704327"/>
            <a:ext cx="30765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i="1" dirty="0" smtClean="0">
                <a:solidFill>
                  <a:srgbClr val="3333FF"/>
                </a:solidFill>
              </a:rPr>
              <a:t>BUM new:</a:t>
            </a:r>
            <a:endParaRPr lang="en-GB" sz="1200" b="1" i="1" dirty="0" smtClean="0">
              <a:solidFill>
                <a:srgbClr val="3333FF"/>
              </a:solidFill>
            </a:endParaRPr>
          </a:p>
          <a:p>
            <a:r>
              <a:rPr lang="en-GB" sz="1200" b="1" i="1" dirty="0" smtClean="0">
                <a:solidFill>
                  <a:srgbClr val="3333FF"/>
                </a:solidFill>
              </a:rPr>
              <a:t>MRPE </a:t>
            </a:r>
            <a:r>
              <a:rPr lang="en-GB" sz="1200" b="1" i="1" dirty="0">
                <a:solidFill>
                  <a:srgbClr val="3333FF"/>
                </a:solidFill>
              </a:rPr>
              <a:t>annual </a:t>
            </a:r>
            <a:r>
              <a:rPr lang="en-GB" sz="1200" b="1" i="1" dirty="0" smtClean="0">
                <a:solidFill>
                  <a:srgbClr val="3333FF"/>
                </a:solidFill>
              </a:rPr>
              <a:t>mean = 0.40</a:t>
            </a:r>
            <a:endParaRPr lang="en-GB" sz="1200" b="1" i="1" dirty="0">
              <a:solidFill>
                <a:srgbClr val="3333FF"/>
              </a:solidFill>
            </a:endParaRPr>
          </a:p>
          <a:p>
            <a:r>
              <a:rPr lang="en-GB" sz="1200" b="1" i="1" dirty="0">
                <a:solidFill>
                  <a:srgbClr val="3333FF"/>
                </a:solidFill>
              </a:rPr>
              <a:t>MRPE </a:t>
            </a:r>
            <a:r>
              <a:rPr lang="en-GB" sz="1200" b="1" i="1" dirty="0" smtClean="0">
                <a:solidFill>
                  <a:srgbClr val="3333FF"/>
                </a:solidFill>
              </a:rPr>
              <a:t>98-percentile daily mean = 0.48</a:t>
            </a:r>
            <a:endParaRPr lang="en-GB" sz="1200" b="1" i="1" dirty="0">
              <a:solidFill>
                <a:srgbClr val="3333FF"/>
              </a:solidFill>
            </a:endParaRPr>
          </a:p>
          <a:p>
            <a:r>
              <a:rPr lang="en-GB" sz="1200" b="1" i="1" dirty="0">
                <a:solidFill>
                  <a:srgbClr val="3333FF"/>
                </a:solidFill>
              </a:rPr>
              <a:t>MRPE </a:t>
            </a:r>
            <a:r>
              <a:rPr lang="en-GB" sz="1200" b="1" i="1" dirty="0" smtClean="0">
                <a:solidFill>
                  <a:srgbClr val="3333FF"/>
                </a:solidFill>
              </a:rPr>
              <a:t>90-percentile hourly mean = 0.49</a:t>
            </a:r>
            <a:endParaRPr lang="en-GB" sz="1200" b="1" i="1" dirty="0">
              <a:solidFill>
                <a:srgbClr val="3333F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23850" y="360918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Modell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evaluation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of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NO2 in urban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background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using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RPE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Ellips 9"/>
          <p:cNvSpPr/>
          <p:nvPr/>
        </p:nvSpPr>
        <p:spPr>
          <a:xfrm>
            <a:off x="3413028" y="6105525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4851303" y="6105525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1946178" y="6105525"/>
            <a:ext cx="396972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97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0567" y="1150938"/>
            <a:ext cx="7634287" cy="44862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Example: SIMAIR for PM10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857861"/>
              </p:ext>
            </p:extLst>
          </p:nvPr>
        </p:nvGraphicFramePr>
        <p:xfrm>
          <a:off x="726720" y="1558925"/>
          <a:ext cx="6096000" cy="11125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PM10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annual mean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90-percentil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MRPE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0.39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0.51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MRDE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0.24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noProof="0" dirty="0" smtClean="0"/>
                        <a:t>0.45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485774" y="2824211"/>
            <a:ext cx="824865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1" dirty="0" smtClean="0"/>
              <a:t>Can we use MRPE and MRDE as uncertainties on the </a:t>
            </a:r>
            <a:r>
              <a:rPr lang="en-GB" sz="1600" i="1" u="sng" dirty="0" smtClean="0"/>
              <a:t>simulated</a:t>
            </a:r>
            <a:r>
              <a:rPr lang="en-GB" sz="1600" i="1" dirty="0" smtClean="0"/>
              <a:t> levels?</a:t>
            </a:r>
            <a:br>
              <a:rPr lang="en-GB" sz="1600" i="1" dirty="0" smtClean="0"/>
            </a:br>
            <a:endParaRPr lang="en-GB" sz="1600" i="1" dirty="0" smtClean="0"/>
          </a:p>
          <a:p>
            <a:r>
              <a:rPr lang="en-GB" sz="1600" i="1" dirty="0" smtClean="0"/>
              <a:t>Example</a:t>
            </a:r>
            <a:r>
              <a:rPr lang="en-GB" sz="1600" i="1" dirty="0"/>
              <a:t>: calculated yearly mean PM10 concentration is 25 µg/m</a:t>
            </a:r>
            <a:r>
              <a:rPr lang="en-GB" sz="1600" i="1" baseline="30000" dirty="0"/>
              <a:t>3</a:t>
            </a:r>
            <a:r>
              <a:rPr lang="en-GB" sz="1600" i="1" dirty="0"/>
              <a:t> and </a:t>
            </a:r>
          </a:p>
          <a:p>
            <a:r>
              <a:rPr lang="en-GB" sz="1600" i="1" dirty="0"/>
              <a:t>calculated 90-percentil is </a:t>
            </a:r>
            <a:r>
              <a:rPr lang="en-GB" sz="1600" i="1" dirty="0" smtClean="0"/>
              <a:t>45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  <a:r>
              <a:rPr lang="en-GB" sz="1600" i="1" dirty="0"/>
              <a:t> then the uncertainties </a:t>
            </a:r>
            <a:r>
              <a:rPr lang="en-GB" sz="1600" i="1" dirty="0" smtClean="0"/>
              <a:t>are: </a:t>
            </a:r>
            <a:r>
              <a:rPr lang="en-GB" sz="1600" i="1" dirty="0"/>
              <a:t/>
            </a:r>
            <a:br>
              <a:rPr lang="en-GB" sz="1600" i="1" dirty="0"/>
            </a:br>
            <a:r>
              <a:rPr lang="en-GB" sz="1600" i="1" dirty="0" smtClean="0"/>
              <a:t/>
            </a:r>
            <a:br>
              <a:rPr lang="en-GB" sz="1600" i="1" dirty="0" smtClean="0"/>
            </a:br>
            <a:r>
              <a:rPr lang="en-GB" sz="1600" i="1" dirty="0" smtClean="0"/>
              <a:t>MRPE:</a:t>
            </a:r>
            <a:endParaRPr lang="en-GB" sz="1600" i="1" dirty="0"/>
          </a:p>
          <a:p>
            <a:r>
              <a:rPr lang="en-GB" sz="1600" i="1" dirty="0" smtClean="0"/>
              <a:t>Yearly </a:t>
            </a:r>
            <a:r>
              <a:rPr lang="en-GB" sz="1600" i="1" dirty="0"/>
              <a:t>mean: 25 </a:t>
            </a:r>
            <a:r>
              <a:rPr lang="en-GB" sz="1600" i="1" dirty="0" smtClean="0"/>
              <a:t>+/-</a:t>
            </a:r>
            <a:r>
              <a:rPr lang="en-GB" sz="1600" i="1" dirty="0"/>
              <a:t> </a:t>
            </a:r>
            <a:r>
              <a:rPr lang="en-GB" sz="1600" i="1" dirty="0" smtClean="0"/>
              <a:t>9.8 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  <a:r>
              <a:rPr lang="en-GB" sz="1600" i="1" dirty="0"/>
              <a:t> i.e. </a:t>
            </a:r>
            <a:r>
              <a:rPr lang="en-GB" sz="1600" i="1" dirty="0" smtClean="0"/>
              <a:t>between 15.3 - 34.8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</a:p>
          <a:p>
            <a:r>
              <a:rPr lang="en-GB" sz="1600" i="1" dirty="0" smtClean="0"/>
              <a:t>90-percentile (daily </a:t>
            </a:r>
            <a:r>
              <a:rPr lang="en-GB" sz="1600" i="1" dirty="0"/>
              <a:t>mean): </a:t>
            </a:r>
            <a:r>
              <a:rPr lang="en-GB" sz="1600" i="1" dirty="0" smtClean="0"/>
              <a:t>45 </a:t>
            </a:r>
            <a:r>
              <a:rPr lang="en-GB" sz="1600" i="1" dirty="0"/>
              <a:t>+/- </a:t>
            </a:r>
            <a:r>
              <a:rPr lang="en-GB" sz="1600" i="1" dirty="0" smtClean="0"/>
              <a:t>23.0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  <a:r>
              <a:rPr lang="en-GB" sz="1600" i="1" dirty="0"/>
              <a:t> i.e. between </a:t>
            </a:r>
            <a:r>
              <a:rPr lang="en-GB" sz="1600" i="1" dirty="0" smtClean="0"/>
              <a:t>22.1 - 68.0 µg/m</a:t>
            </a:r>
            <a:r>
              <a:rPr lang="en-GB" sz="1600" i="1" baseline="30000" dirty="0" smtClean="0"/>
              <a:t>3</a:t>
            </a:r>
          </a:p>
          <a:p>
            <a:endParaRPr lang="en-GB" sz="1600" i="1" baseline="30000" dirty="0"/>
          </a:p>
          <a:p>
            <a:r>
              <a:rPr lang="en-GB" sz="1600" i="1" dirty="0" smtClean="0"/>
              <a:t>MRDE</a:t>
            </a:r>
            <a:r>
              <a:rPr lang="en-GB" sz="1600" i="1" dirty="0"/>
              <a:t>:</a:t>
            </a:r>
          </a:p>
          <a:p>
            <a:r>
              <a:rPr lang="en-GB" sz="1600" i="1" dirty="0"/>
              <a:t>Yearly mean: 25 +/- </a:t>
            </a:r>
            <a:r>
              <a:rPr lang="en-GB" sz="1600" i="1" dirty="0" smtClean="0"/>
              <a:t>9.6 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  <a:r>
              <a:rPr lang="en-GB" sz="1600" i="1" dirty="0"/>
              <a:t> i.e. between </a:t>
            </a:r>
            <a:r>
              <a:rPr lang="en-GB" sz="1600" i="1" dirty="0" smtClean="0"/>
              <a:t>15.4 </a:t>
            </a:r>
            <a:r>
              <a:rPr lang="en-GB" sz="1600" i="1" dirty="0"/>
              <a:t>- </a:t>
            </a:r>
            <a:r>
              <a:rPr lang="en-GB" sz="1600" i="1" dirty="0" smtClean="0"/>
              <a:t>34.6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</a:p>
          <a:p>
            <a:r>
              <a:rPr lang="en-GB" sz="1600" i="1" dirty="0"/>
              <a:t>90-percentile (daily mean): 45 +/- </a:t>
            </a:r>
            <a:r>
              <a:rPr lang="en-GB" sz="1600" i="1" dirty="0" smtClean="0"/>
              <a:t>22.5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  <a:r>
              <a:rPr lang="en-GB" sz="1600" i="1" dirty="0"/>
              <a:t> i.e. between </a:t>
            </a:r>
            <a:r>
              <a:rPr lang="en-GB" sz="1600" i="1" dirty="0" smtClean="0"/>
              <a:t>22.5 </a:t>
            </a:r>
            <a:r>
              <a:rPr lang="en-GB" sz="1600" i="1" dirty="0"/>
              <a:t>- </a:t>
            </a:r>
            <a:r>
              <a:rPr lang="en-GB" sz="1600" i="1" dirty="0" smtClean="0"/>
              <a:t>67.5 </a:t>
            </a:r>
            <a:r>
              <a:rPr lang="en-GB" sz="1600" i="1" dirty="0"/>
              <a:t>µg/m</a:t>
            </a:r>
            <a:r>
              <a:rPr lang="en-GB" sz="1600" i="1" baseline="30000" dirty="0"/>
              <a:t>3</a:t>
            </a:r>
          </a:p>
          <a:p>
            <a:endParaRPr lang="en-GB" sz="1600" i="1" baseline="30000" dirty="0"/>
          </a:p>
          <a:p>
            <a:endParaRPr lang="en-GB" sz="1600" i="1" baseline="30000" dirty="0"/>
          </a:p>
        </p:txBody>
      </p:sp>
      <p:sp>
        <p:nvSpPr>
          <p:cNvPr id="8" name="textruta 7"/>
          <p:cNvSpPr txBox="1"/>
          <p:nvPr/>
        </p:nvSpPr>
        <p:spPr>
          <a:xfrm>
            <a:off x="923925" y="6029325"/>
            <a:ext cx="631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Likely those intervals are too large for a general </a:t>
            </a:r>
            <a:r>
              <a:rPr lang="en-GB" b="1" dirty="0" smtClean="0"/>
              <a:t>public</a:t>
            </a:r>
            <a:r>
              <a:rPr lang="en-GB" b="1" dirty="0"/>
              <a:t>?</a:t>
            </a:r>
            <a:endParaRPr lang="en-GB" b="1" dirty="0"/>
          </a:p>
        </p:txBody>
      </p:sp>
      <p:sp>
        <p:nvSpPr>
          <p:cNvPr id="9" name="textruta 8"/>
          <p:cNvSpPr txBox="1"/>
          <p:nvPr/>
        </p:nvSpPr>
        <p:spPr>
          <a:xfrm>
            <a:off x="323850" y="360918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Can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MRPE and MRDE be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used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as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uncertainties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9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7238" y="1217613"/>
            <a:ext cx="7634287" cy="44862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 smtClean="0"/>
              <a:t>Are the quality objectives (QA) obtainable and relevant?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 smtClean="0"/>
              <a:t>Answer: Yes, but…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Some confusion on how to calculate MRPE and MRDE </a:t>
            </a:r>
            <a:r>
              <a:rPr lang="en-GB" sz="1800" dirty="0" smtClean="0"/>
              <a:t>which must </a:t>
            </a:r>
            <a:r>
              <a:rPr lang="en-GB" sz="1800" dirty="0" smtClean="0"/>
              <a:t>be eliminated.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The indicator should reflect model uncertainty as much as possible. In our opinion RPE is a better indicator than RDE, especially for Swedish conditions with air quality levels often well below the limited values.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It is unclear if and how these indicators can be </a:t>
            </a:r>
            <a:r>
              <a:rPr lang="en-GB" sz="1800" dirty="0" smtClean="0"/>
              <a:t>used, except for showing compliance of Directive’s “Quality objectives for models”. </a:t>
            </a:r>
            <a:r>
              <a:rPr lang="en-GB" sz="1800" dirty="0" smtClean="0"/>
              <a:t>For </a:t>
            </a:r>
            <a:r>
              <a:rPr lang="en-GB" sz="1800" dirty="0" smtClean="0"/>
              <a:t>describing </a:t>
            </a:r>
            <a:r>
              <a:rPr lang="en-GB" sz="1800" dirty="0" smtClean="0"/>
              <a:t>model uncertainties in a broader </a:t>
            </a:r>
            <a:r>
              <a:rPr lang="en-GB" sz="1800" dirty="0" smtClean="0"/>
              <a:t>sense other and more refined indicators are needed (Delta tool…).</a:t>
            </a:r>
            <a:endParaRPr lang="en-GB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323850" y="360918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Conclusions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1647825" y="5286375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sv-SE" sz="24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v-SE" sz="2400" dirty="0" smtClean="0">
                <a:latin typeface="Times New Roman" pitchFamily="18" charset="0"/>
                <a:cs typeface="Times New Roman" pitchFamily="18" charset="0"/>
              </a:rPr>
              <a:t> attention!</a:t>
            </a:r>
            <a:endParaRPr lang="sv-SE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  <p:pic>
        <p:nvPicPr>
          <p:cNvPr id="3" name="Picture 5" descr="Fig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4" y="1104900"/>
            <a:ext cx="8239125" cy="378142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ruta 3"/>
          <p:cNvSpPr txBox="1"/>
          <p:nvPr/>
        </p:nvSpPr>
        <p:spPr>
          <a:xfrm>
            <a:off x="323850" y="360918"/>
            <a:ext cx="7073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PM10 in Swedish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cities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(2004):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Importance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of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local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contribution</a:t>
            </a:r>
            <a:endParaRPr lang="sv-SE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323850" y="360918"/>
            <a:ext cx="7073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PM10 in Swedish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cities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(2004):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Local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– Urban - Regional</a:t>
            </a:r>
          </a:p>
          <a:p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Bildobjekt 4" descr="Staplar_PM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200150"/>
            <a:ext cx="7105649" cy="399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28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  <p:pic>
        <p:nvPicPr>
          <p:cNvPr id="5" name="Bildobjekt 4" descr="Staplar_PM2,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" y="1362075"/>
            <a:ext cx="7419975" cy="40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/>
          <p:cNvSpPr txBox="1"/>
          <p:nvPr/>
        </p:nvSpPr>
        <p:spPr>
          <a:xfrm>
            <a:off x="323850" y="360918"/>
            <a:ext cx="7073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PM2.5 in Swedish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cities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: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Local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– Urban - Regional</a:t>
            </a:r>
          </a:p>
          <a:p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6109" y="857250"/>
            <a:ext cx="7634287" cy="817563"/>
          </a:xfrm>
        </p:spPr>
        <p:txBody>
          <a:bodyPr/>
          <a:lstStyle/>
          <a:p>
            <a:r>
              <a:rPr lang="en-GB" sz="2000" dirty="0" smtClean="0"/>
              <a:t>Model quality objectives (uncertainty) as described in the AQ directive</a:t>
            </a:r>
            <a:endParaRPr lang="en-GB" sz="2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51537"/>
              </p:ext>
            </p:extLst>
          </p:nvPr>
        </p:nvGraphicFramePr>
        <p:xfrm>
          <a:off x="747236" y="1797050"/>
          <a:ext cx="2948940" cy="88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9100"/>
                <a:gridCol w="125984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Modelling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uncertainty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NO2         PM10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Hourly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50 </a:t>
                      </a:r>
                      <a:r>
                        <a:rPr lang="en-GB" sz="1100" dirty="0" smtClean="0">
                          <a:effectLst/>
                        </a:rPr>
                        <a:t>%           -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Daily average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50 </a:t>
                      </a:r>
                      <a:r>
                        <a:rPr lang="en-GB" sz="1100" dirty="0" smtClean="0">
                          <a:effectLst/>
                        </a:rPr>
                        <a:t>%          </a:t>
                      </a:r>
                      <a:r>
                        <a:rPr lang="en-GB" sz="1100" baseline="0" dirty="0" smtClean="0">
                          <a:effectLst/>
                        </a:rPr>
                        <a:t> -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Annual average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30 </a:t>
                      </a:r>
                      <a:r>
                        <a:rPr lang="en-GB" sz="1100" dirty="0" smtClean="0">
                          <a:effectLst/>
                        </a:rPr>
                        <a:t>%         50%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00388" y="3521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096765"/>
              </p:ext>
            </p:extLst>
          </p:nvPr>
        </p:nvGraphicFramePr>
        <p:xfrm>
          <a:off x="1023938" y="4637088"/>
          <a:ext cx="283368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kvation" r:id="rId4" imgW="1663700" imgH="393700" progId="Equation.3">
                  <p:embed/>
                </p:oleObj>
              </mc:Choice>
              <mc:Fallback>
                <p:oleObj name="Ekvation" r:id="rId4" imgW="1663700" imgH="3937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4637088"/>
                        <a:ext cx="283368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824660"/>
              </p:ext>
            </p:extLst>
          </p:nvPr>
        </p:nvGraphicFramePr>
        <p:xfrm>
          <a:off x="4424363" y="4703763"/>
          <a:ext cx="31146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kvation" r:id="rId6" imgW="1828800" imgH="330200" progId="Equation.3">
                  <p:embed/>
                </p:oleObj>
              </mc:Choice>
              <mc:Fallback>
                <p:oleObj name="Ekvation" r:id="rId6" imgW="1828800" imgH="330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4703763"/>
                        <a:ext cx="31146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/>
          <p:cNvSpPr/>
          <p:nvPr/>
        </p:nvSpPr>
        <p:spPr>
          <a:xfrm>
            <a:off x="585787" y="2872512"/>
            <a:ext cx="82534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b="1" i="1" dirty="0">
                <a:solidFill>
                  <a:srgbClr val="3333FF"/>
                </a:solidFill>
              </a:rPr>
              <a:t>The uncertainty of modelling estimation </a:t>
            </a:r>
            <a:r>
              <a:rPr lang="en-GB" b="1" i="1" dirty="0" smtClean="0">
                <a:solidFill>
                  <a:srgbClr val="3333FF"/>
                </a:solidFill>
              </a:rPr>
              <a:t>is </a:t>
            </a:r>
            <a:r>
              <a:rPr lang="en-GB" b="1" i="1" dirty="0">
                <a:solidFill>
                  <a:srgbClr val="3333FF"/>
                </a:solidFill>
              </a:rPr>
              <a:t>defined as the maximum deviation </a:t>
            </a:r>
            <a:r>
              <a:rPr lang="en-GB" b="1" i="1" dirty="0" smtClean="0">
                <a:solidFill>
                  <a:srgbClr val="3333FF"/>
                </a:solidFill>
              </a:rPr>
              <a:t>between </a:t>
            </a:r>
            <a:r>
              <a:rPr lang="en-GB" b="1" i="1" dirty="0">
                <a:solidFill>
                  <a:srgbClr val="3333FF"/>
                </a:solidFill>
              </a:rPr>
              <a:t>the measured and </a:t>
            </a:r>
            <a:r>
              <a:rPr lang="en-GB" b="1" i="1" dirty="0" smtClean="0">
                <a:solidFill>
                  <a:srgbClr val="3333FF"/>
                </a:solidFill>
              </a:rPr>
              <a:t>calculated concentration </a:t>
            </a:r>
            <a:r>
              <a:rPr lang="en-GB" b="1" i="1" dirty="0">
                <a:solidFill>
                  <a:srgbClr val="3333FF"/>
                </a:solidFill>
              </a:rPr>
              <a:t>levels for 90 % </a:t>
            </a:r>
            <a:r>
              <a:rPr lang="en-GB" b="1" i="1" dirty="0" smtClean="0">
                <a:solidFill>
                  <a:srgbClr val="3333FF"/>
                </a:solidFill>
              </a:rPr>
              <a:t>of individual </a:t>
            </a:r>
            <a:r>
              <a:rPr lang="en-GB" b="1" i="1" dirty="0">
                <a:solidFill>
                  <a:srgbClr val="3333FF"/>
                </a:solidFill>
              </a:rPr>
              <a:t>monitoring points, without </a:t>
            </a:r>
            <a:r>
              <a:rPr lang="en-GB" b="1" i="1" dirty="0" smtClean="0">
                <a:solidFill>
                  <a:srgbClr val="3333FF"/>
                </a:solidFill>
              </a:rPr>
              <a:t>taking </a:t>
            </a:r>
            <a:r>
              <a:rPr lang="en-GB" b="1" i="1" dirty="0">
                <a:solidFill>
                  <a:srgbClr val="3333FF"/>
                </a:solidFill>
              </a:rPr>
              <a:t>into account the timing of the events. </a:t>
            </a:r>
            <a:r>
              <a:rPr lang="en-GB" b="1" i="1" dirty="0" smtClean="0">
                <a:solidFill>
                  <a:srgbClr val="3333FF"/>
                </a:solidFill>
              </a:rPr>
              <a:t>The </a:t>
            </a:r>
            <a:r>
              <a:rPr lang="en-GB" b="1" i="1" dirty="0">
                <a:solidFill>
                  <a:srgbClr val="3333FF"/>
                </a:solidFill>
              </a:rPr>
              <a:t>average annual modelling uncertainty</a:t>
            </a:r>
          </a:p>
          <a:p>
            <a:pPr eaLnBrk="0" hangingPunct="0"/>
            <a:r>
              <a:rPr lang="en-GB" b="1" i="1" dirty="0">
                <a:solidFill>
                  <a:srgbClr val="3333FF"/>
                </a:solidFill>
              </a:rPr>
              <a:t>for NO2 is defined as ±30% and for </a:t>
            </a:r>
            <a:r>
              <a:rPr lang="en-GB" b="1" i="1" dirty="0" smtClean="0">
                <a:solidFill>
                  <a:srgbClr val="3333FF"/>
                </a:solidFill>
              </a:rPr>
              <a:t>percentiles ±50</a:t>
            </a:r>
            <a:r>
              <a:rPr lang="en-GB" b="1" i="1" dirty="0">
                <a:solidFill>
                  <a:srgbClr val="3333FF"/>
                </a:solidFill>
              </a:rPr>
              <a:t>%</a:t>
            </a:r>
          </a:p>
        </p:txBody>
      </p:sp>
      <p:sp>
        <p:nvSpPr>
          <p:cNvPr id="9" name="Rektangel 8"/>
          <p:cNvSpPr/>
          <p:nvPr/>
        </p:nvSpPr>
        <p:spPr>
          <a:xfrm>
            <a:off x="4267200" y="186758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en-GB" sz="1600" b="1" i="1" dirty="0" err="1"/>
              <a:t>Fairmode</a:t>
            </a:r>
            <a:r>
              <a:rPr lang="sv-SE" sz="1600" b="1" i="1" dirty="0"/>
              <a:t>  http://fairmode.ew.eea.europa.eu/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85787" y="5632876"/>
            <a:ext cx="7737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O</a:t>
            </a:r>
            <a:r>
              <a:rPr lang="en-GB" sz="1600" i="1" baseline="-25000" dirty="0" smtClean="0"/>
              <a:t>p</a:t>
            </a:r>
            <a:r>
              <a:rPr lang="en-GB" sz="1600" dirty="0" smtClean="0"/>
              <a:t> and </a:t>
            </a:r>
            <a:r>
              <a:rPr lang="en-GB" sz="1600" i="1" dirty="0" err="1" smtClean="0"/>
              <a:t>M</a:t>
            </a:r>
            <a:r>
              <a:rPr lang="en-GB" sz="1600" i="1" baseline="-25000" dirty="0" err="1" smtClean="0"/>
              <a:t>p</a:t>
            </a:r>
            <a:r>
              <a:rPr lang="en-GB" sz="1600" dirty="0" smtClean="0"/>
              <a:t> are the observed and modelled concentrations at the percentile (</a:t>
            </a:r>
            <a:r>
              <a:rPr lang="en-GB" sz="1600" i="1" dirty="0" smtClean="0"/>
              <a:t>p</a:t>
            </a:r>
            <a:r>
              <a:rPr lang="en-GB" sz="1600" dirty="0" smtClean="0"/>
              <a:t>)</a:t>
            </a:r>
          </a:p>
          <a:p>
            <a:r>
              <a:rPr lang="en-GB" sz="1600" i="1" dirty="0" smtClean="0"/>
              <a:t>O</a:t>
            </a:r>
            <a:r>
              <a:rPr lang="en-GB" sz="1600" i="1" baseline="-25000" dirty="0" smtClean="0"/>
              <a:t>LV</a:t>
            </a:r>
            <a:r>
              <a:rPr lang="en-GB" sz="1600" dirty="0" smtClean="0"/>
              <a:t> and </a:t>
            </a:r>
            <a:r>
              <a:rPr lang="en-GB" sz="1600" i="1" dirty="0" smtClean="0"/>
              <a:t>M</a:t>
            </a:r>
            <a:r>
              <a:rPr lang="en-GB" sz="1600" i="1" baseline="-25000" dirty="0" smtClean="0"/>
              <a:t>LV</a:t>
            </a:r>
            <a:r>
              <a:rPr lang="en-GB" sz="1600" dirty="0" smtClean="0"/>
              <a:t> are the closed observed and measured concentration to the limit value</a:t>
            </a:r>
          </a:p>
          <a:p>
            <a:r>
              <a:rPr lang="en-GB" sz="1600" dirty="0" smtClean="0"/>
              <a:t>concentration (</a:t>
            </a:r>
            <a:r>
              <a:rPr lang="en-GB" sz="1600" i="1" dirty="0" smtClean="0"/>
              <a:t>LV</a:t>
            </a:r>
            <a:r>
              <a:rPr lang="en-GB" sz="1600" dirty="0" smtClean="0"/>
              <a:t>) </a:t>
            </a:r>
            <a:endParaRPr lang="en-GB" sz="1600" dirty="0"/>
          </a:p>
        </p:txBody>
      </p:sp>
      <p:sp>
        <p:nvSpPr>
          <p:cNvPr id="11" name="textruta 10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Indicators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for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model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quality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4" y="1761499"/>
            <a:ext cx="1899946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3" y="1935956"/>
            <a:ext cx="58769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ktangel 4"/>
          <p:cNvSpPr/>
          <p:nvPr/>
        </p:nvSpPr>
        <p:spPr>
          <a:xfrm>
            <a:off x="152397" y="5563730"/>
            <a:ext cx="63912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Gidhagen, L., Johansson, H. and Omstedt, G., 2009: SIMAIR - Evaluation tool for meeting the EU directive on air pollution limits. Atmospheric Environment, 43, 1029-1036, doi:10.1016/j.atmosenv.2008.01.056</a:t>
            </a:r>
            <a:r>
              <a:rPr lang="en-GB" sz="1000" b="1" dirty="0" smtClean="0"/>
              <a:t>.</a:t>
            </a:r>
          </a:p>
          <a:p>
            <a:r>
              <a:rPr lang="en-GB" sz="1000" b="1" dirty="0" smtClean="0"/>
              <a:t>Andersson, S. </a:t>
            </a:r>
            <a:r>
              <a:rPr lang="en-GB" sz="1000" b="1" dirty="0" err="1" smtClean="0"/>
              <a:t>och</a:t>
            </a:r>
            <a:r>
              <a:rPr lang="en-GB" sz="1000" b="1" dirty="0" smtClean="0"/>
              <a:t> Omstedt, G., 2009: </a:t>
            </a:r>
            <a:r>
              <a:rPr lang="en-GB" sz="1000" b="1" dirty="0" err="1" smtClean="0"/>
              <a:t>Validering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av</a:t>
            </a:r>
            <a:r>
              <a:rPr lang="en-GB" sz="1000" b="1" dirty="0" smtClean="0"/>
              <a:t> SIMAIR mot </a:t>
            </a:r>
            <a:r>
              <a:rPr lang="en-GB" sz="1000" b="1" dirty="0" err="1" smtClean="0"/>
              <a:t>mätningar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av</a:t>
            </a:r>
            <a:r>
              <a:rPr lang="en-GB" sz="1000" b="1" dirty="0" smtClean="0"/>
              <a:t> PM10, NO2 </a:t>
            </a:r>
            <a:r>
              <a:rPr lang="en-GB" sz="1000" b="1" dirty="0" err="1" smtClean="0"/>
              <a:t>och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bensen</a:t>
            </a:r>
            <a:r>
              <a:rPr lang="en-GB" sz="1000" b="1" dirty="0" smtClean="0"/>
              <a:t>. </a:t>
            </a:r>
            <a:r>
              <a:rPr lang="en-GB" sz="1000" b="1" dirty="0" err="1" smtClean="0"/>
              <a:t>Utvärdering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för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svenska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tätorter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och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trafikmiljöer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avseende</a:t>
            </a:r>
            <a:r>
              <a:rPr lang="en-GB" sz="1000" b="1" dirty="0" smtClean="0"/>
              <a:t> </a:t>
            </a:r>
            <a:r>
              <a:rPr lang="en-GB" sz="1000" b="1" dirty="0" err="1" smtClean="0"/>
              <a:t>år</a:t>
            </a:r>
            <a:r>
              <a:rPr lang="en-GB" sz="1000" b="1" dirty="0" smtClean="0"/>
              <a:t> 2004 </a:t>
            </a:r>
            <a:r>
              <a:rPr lang="en-GB" sz="1000" b="1" dirty="0" err="1" smtClean="0"/>
              <a:t>och</a:t>
            </a:r>
            <a:r>
              <a:rPr lang="en-GB" sz="1000" b="1" dirty="0" smtClean="0"/>
              <a:t> 2005. SMHI </a:t>
            </a:r>
            <a:r>
              <a:rPr lang="en-GB" sz="1000" b="1" dirty="0" err="1" smtClean="0"/>
              <a:t>Meteorologi</a:t>
            </a:r>
            <a:r>
              <a:rPr lang="en-GB" sz="1000" b="1" dirty="0" smtClean="0"/>
              <a:t>, Nr. 137, 125 pp. (In Swedish).</a:t>
            </a:r>
            <a:endParaRPr lang="en-GB" sz="10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2483697" y="147506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i="1" dirty="0" smtClean="0"/>
              <a:t>SIMAIR</a:t>
            </a:r>
            <a:endParaRPr lang="en-GB" b="1" i="1" dirty="0"/>
          </a:p>
        </p:txBody>
      </p:sp>
      <p:sp>
        <p:nvSpPr>
          <p:cNvPr id="8" name="textruta 7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Model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validation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in Sweden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05523" y="1295399"/>
            <a:ext cx="292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~ 30 road/</a:t>
            </a:r>
            <a:r>
              <a:rPr lang="sv-SE" sz="1400" dirty="0" err="1" smtClean="0"/>
              <a:t>street</a:t>
            </a:r>
            <a:r>
              <a:rPr lang="sv-SE" sz="1400" dirty="0" smtClean="0"/>
              <a:t> stations</a:t>
            </a:r>
          </a:p>
          <a:p>
            <a:r>
              <a:rPr lang="sv-SE" sz="1400" dirty="0"/>
              <a:t>~ </a:t>
            </a:r>
            <a:r>
              <a:rPr lang="sv-SE" sz="1400" dirty="0" smtClean="0"/>
              <a:t>20 urban </a:t>
            </a:r>
            <a:r>
              <a:rPr lang="sv-SE" sz="1400" dirty="0" err="1" smtClean="0"/>
              <a:t>background</a:t>
            </a:r>
            <a:r>
              <a:rPr lang="sv-SE" sz="1400" dirty="0" smtClean="0"/>
              <a:t> stations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978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1963" y="828675"/>
            <a:ext cx="8291512" cy="676275"/>
          </a:xfrm>
        </p:spPr>
        <p:txBody>
          <a:bodyPr/>
          <a:lstStyle/>
          <a:p>
            <a:r>
              <a:rPr lang="en-GB" dirty="0" smtClean="0"/>
              <a:t>Validation performed using both RPE and RDE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Swedish EPA recommends the use of RPE for quality check of hourly (NO2) and daily (PM10, NO2) values.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Swedish EPA </a:t>
            </a:r>
            <a:r>
              <a:rPr lang="en-GB" dirty="0" smtClean="0"/>
              <a:t>support</a:t>
            </a:r>
            <a:r>
              <a:rPr lang="en-GB" dirty="0" smtClean="0"/>
              <a:t>s </a:t>
            </a:r>
            <a:r>
              <a:rPr lang="en-GB" dirty="0" smtClean="0"/>
              <a:t>FAIRMODE recommendation to use, for annual mean values, the RDE calculation when observed value is low compared to limit value. For high observed annual mean values, RPE can be used.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We are left with some </a:t>
            </a:r>
            <a:r>
              <a:rPr lang="en-GB" b="1" i="1" dirty="0" smtClean="0"/>
              <a:t>confusion</a:t>
            </a:r>
            <a:r>
              <a:rPr lang="en-GB" dirty="0" smtClean="0"/>
              <a:t>, e.g.:</a:t>
            </a:r>
            <a:br>
              <a:rPr lang="en-GB" dirty="0" smtClean="0"/>
            </a:br>
            <a:r>
              <a:rPr lang="en-GB" dirty="0" smtClean="0"/>
              <a:t>- Not clear when to use RDE or RPE</a:t>
            </a:r>
            <a:br>
              <a:rPr lang="en-GB" dirty="0" smtClean="0"/>
            </a:br>
            <a:r>
              <a:rPr lang="en-GB" dirty="0" smtClean="0"/>
              <a:t>- Not clear how the 90% of the station comparisons are selected:</a:t>
            </a:r>
            <a:br>
              <a:rPr lang="en-GB" dirty="0" smtClean="0"/>
            </a:br>
            <a:r>
              <a:rPr lang="en-GB" dirty="0" smtClean="0"/>
              <a:t>   - How big can the area be (entire Sweden)?</a:t>
            </a:r>
            <a:br>
              <a:rPr lang="en-GB" dirty="0" smtClean="0"/>
            </a:br>
            <a:r>
              <a:rPr lang="en-GB" dirty="0" smtClean="0"/>
              <a:t>   - Should the comparison include only one specific year or can we include</a:t>
            </a:r>
            <a:br>
              <a:rPr lang="en-GB" dirty="0" smtClean="0"/>
            </a:br>
            <a:r>
              <a:rPr lang="en-GB" dirty="0" smtClean="0"/>
              <a:t>     comparisons for the same station but for two different years?</a:t>
            </a:r>
            <a:br>
              <a:rPr lang="en-GB" dirty="0" smtClean="0"/>
            </a:br>
            <a:r>
              <a:rPr lang="en-GB" dirty="0" smtClean="0"/>
              <a:t>- Why is </a:t>
            </a:r>
            <a:r>
              <a:rPr lang="en-GB" dirty="0" smtClean="0"/>
              <a:t>max(RPE</a:t>
            </a:r>
            <a:r>
              <a:rPr lang="en-GB" dirty="0" smtClean="0"/>
              <a:t>) or max(RDE) selected, would not median be more useful?</a:t>
            </a:r>
            <a:br>
              <a:rPr lang="en-GB" dirty="0" smtClean="0"/>
            </a:br>
            <a:r>
              <a:rPr lang="en-GB" dirty="0" smtClean="0"/>
              <a:t>  Or both?</a:t>
            </a:r>
          </a:p>
          <a:p>
            <a:pPr marL="0" indent="0">
              <a:spcBef>
                <a:spcPts val="600"/>
              </a:spcBef>
              <a:buNone/>
            </a:pPr>
            <a:endParaRPr lang="sv-SE" dirty="0" smtClean="0"/>
          </a:p>
          <a:p>
            <a:pPr marL="0" indent="0">
              <a:spcBef>
                <a:spcPts val="600"/>
              </a:spcBef>
              <a:buNone/>
            </a:pP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Validation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results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from 2004 and 2005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pic>
        <p:nvPicPr>
          <p:cNvPr id="5" name="Picture 5" descr="Street_PM10_alla_engelsk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76" y="848243"/>
            <a:ext cx="4597632" cy="570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5163062" y="1476894"/>
            <a:ext cx="3828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00B050"/>
                </a:solidFill>
              </a:rPr>
              <a:t>Model</a:t>
            </a:r>
            <a:r>
              <a:rPr lang="sv-SE" b="1" dirty="0" smtClean="0">
                <a:solidFill>
                  <a:srgbClr val="00B050"/>
                </a:solidFill>
              </a:rPr>
              <a:t> simulations </a:t>
            </a:r>
            <a:r>
              <a:rPr lang="sv-SE" b="1" dirty="0" err="1" smtClean="0">
                <a:solidFill>
                  <a:srgbClr val="00B050"/>
                </a:solidFill>
              </a:rPr>
              <a:t>of</a:t>
            </a:r>
            <a:r>
              <a:rPr lang="sv-SE" b="1" dirty="0" smtClean="0">
                <a:solidFill>
                  <a:srgbClr val="00B050"/>
                </a:solidFill>
              </a:rPr>
              <a:t> PM10 for </a:t>
            </a:r>
            <a:br>
              <a:rPr lang="sv-SE" b="1" dirty="0" smtClean="0">
                <a:solidFill>
                  <a:srgbClr val="00B050"/>
                </a:solidFill>
              </a:rPr>
            </a:br>
            <a:r>
              <a:rPr lang="sv-SE" b="1" dirty="0" err="1" smtClean="0">
                <a:solidFill>
                  <a:srgbClr val="00B050"/>
                </a:solidFill>
              </a:rPr>
              <a:t>street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err="1" smtClean="0">
                <a:solidFill>
                  <a:srgbClr val="00B050"/>
                </a:solidFill>
              </a:rPr>
              <a:t>level</a:t>
            </a:r>
            <a:r>
              <a:rPr lang="sv-SE" b="1" dirty="0" smtClean="0">
                <a:solidFill>
                  <a:srgbClr val="00B050"/>
                </a:solidFill>
              </a:rPr>
              <a:t> show acceptable </a:t>
            </a:r>
            <a:r>
              <a:rPr lang="sv-SE" b="1" dirty="0" err="1" smtClean="0">
                <a:solidFill>
                  <a:srgbClr val="00B050"/>
                </a:solidFill>
              </a:rPr>
              <a:t>quality</a:t>
            </a:r>
            <a:r>
              <a:rPr lang="sv-SE" b="1" dirty="0" smtClean="0">
                <a:solidFill>
                  <a:srgbClr val="00B050"/>
                </a:solidFill>
              </a:rPr>
              <a:t>, </a:t>
            </a:r>
            <a:r>
              <a:rPr lang="sv-SE" b="1" dirty="0" err="1" smtClean="0">
                <a:solidFill>
                  <a:srgbClr val="00B050"/>
                </a:solidFill>
              </a:rPr>
              <a:t>even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smtClean="0">
                <a:solidFill>
                  <a:srgbClr val="00B050"/>
                </a:solidFill>
              </a:rPr>
              <a:t>for 98-percentiles</a:t>
            </a:r>
            <a:r>
              <a:rPr lang="en-GB" b="1" dirty="0">
                <a:solidFill>
                  <a:srgbClr val="00B050"/>
                </a:solidFill>
              </a:rPr>
              <a:t/>
            </a:r>
            <a:br>
              <a:rPr lang="en-GB" b="1" dirty="0">
                <a:solidFill>
                  <a:srgbClr val="00B050"/>
                </a:solidFill>
              </a:rPr>
            </a:b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Differences</a:t>
            </a:r>
            <a:r>
              <a:rPr lang="en-GB" b="1" dirty="0" smtClean="0">
                <a:solidFill>
                  <a:srgbClr val="00B050"/>
                </a:solidFill>
              </a:rPr>
              <a:t>  MRPE and MRDE?</a:t>
            </a:r>
            <a:endParaRPr lang="sv-SE" b="1" dirty="0" smtClean="0">
              <a:solidFill>
                <a:srgbClr val="00B05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Validation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PM10 from 2004 and 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2005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8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8" y="1004888"/>
            <a:ext cx="8211085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E8EFE4-9A93-4FBB-B3DD-68B18D109E84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346785" y="361950"/>
            <a:ext cx="6692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Validation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PM10 from 2004 and 2005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using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RPE and RDE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419100" y="6096000"/>
            <a:ext cx="640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RDE the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quality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is OK,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RPE it is </a:t>
            </a:r>
            <a:r>
              <a:rPr lang="sv-SE" b="1" u="sng" dirty="0" err="1" smtClean="0">
                <a:solidFill>
                  <a:schemeClr val="accent2">
                    <a:lumMod val="75000"/>
                  </a:schemeClr>
                </a:solidFill>
              </a:rPr>
              <a:t>almost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OK (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although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MRPE for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daily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 PM10 is still not </a:t>
            </a:r>
            <a:r>
              <a:rPr lang="sv-SE" b="1" dirty="0" err="1" smtClean="0">
                <a:solidFill>
                  <a:schemeClr val="accent2">
                    <a:lumMod val="75000"/>
                  </a:schemeClr>
                </a:solidFill>
              </a:rPr>
              <a:t>defined</a:t>
            </a:r>
            <a:r>
              <a:rPr lang="sv-SE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llips 3"/>
          <p:cNvSpPr/>
          <p:nvPr/>
        </p:nvSpPr>
        <p:spPr>
          <a:xfrm>
            <a:off x="4556027" y="5286375"/>
            <a:ext cx="520798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184677" y="5286375"/>
            <a:ext cx="520798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7584977" y="5286375"/>
            <a:ext cx="520798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8146952" y="5295900"/>
            <a:ext cx="520798" cy="24765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18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288" y="657225"/>
            <a:ext cx="7634287" cy="817563"/>
          </a:xfrm>
        </p:spPr>
        <p:txBody>
          <a:bodyPr/>
          <a:lstStyle/>
          <a:p>
            <a:r>
              <a:rPr lang="sv-SE" dirty="0" smtClean="0"/>
              <a:t>RPE and RDE for PM10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414338" y="4646115"/>
            <a:ext cx="40147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There are often a few “poor” stations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where measurement errors or bad siting (low representativeness) can be suspected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52589"/>
            <a:ext cx="4100512" cy="246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47" y="3824287"/>
            <a:ext cx="4272391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346785" y="361950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ould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med(RPE) and med(RDE) be a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better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alternative?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Ned 5"/>
          <p:cNvSpPr/>
          <p:nvPr/>
        </p:nvSpPr>
        <p:spPr>
          <a:xfrm>
            <a:off x="1781175" y="1652589"/>
            <a:ext cx="200025" cy="23336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Ned 9"/>
          <p:cNvSpPr/>
          <p:nvPr/>
        </p:nvSpPr>
        <p:spPr>
          <a:xfrm>
            <a:off x="5467350" y="3882946"/>
            <a:ext cx="200025" cy="23336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Ned 10"/>
          <p:cNvSpPr/>
          <p:nvPr/>
        </p:nvSpPr>
        <p:spPr>
          <a:xfrm>
            <a:off x="5686425" y="3882946"/>
            <a:ext cx="200025" cy="233361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5114925" y="3568184"/>
            <a:ext cx="1141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solidFill>
                  <a:schemeClr val="accent2">
                    <a:lumMod val="75000"/>
                  </a:schemeClr>
                </a:solidFill>
              </a:rPr>
              <a:t>Same station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63572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17" y="909641"/>
            <a:ext cx="2889217" cy="291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864" y="919163"/>
            <a:ext cx="2898646" cy="292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42" y="4010025"/>
            <a:ext cx="2620367" cy="270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346785" y="323850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Examples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for PM10: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How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will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RPE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differ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from RDE?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2609850" y="2742515"/>
            <a:ext cx="1181100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 dirty="0" err="1" smtClean="0"/>
              <a:t>Annual</a:t>
            </a:r>
            <a:r>
              <a:rPr lang="sv-SE" sz="1100" b="1" dirty="0" smtClean="0"/>
              <a:t> </a:t>
            </a:r>
            <a:r>
              <a:rPr lang="sv-SE" sz="1100" b="1" dirty="0" err="1" smtClean="0"/>
              <a:t>mean</a:t>
            </a:r>
            <a:r>
              <a:rPr lang="sv-SE" sz="1100" b="1" dirty="0" smtClean="0"/>
              <a:t>:</a:t>
            </a:r>
            <a:br>
              <a:rPr lang="sv-SE" sz="1100" b="1" dirty="0" smtClean="0"/>
            </a:br>
            <a:r>
              <a:rPr lang="sv-SE" sz="1100" b="1" dirty="0" smtClean="0"/>
              <a:t>RPE = 1%</a:t>
            </a:r>
            <a:br>
              <a:rPr lang="sv-SE" sz="1100" b="1" dirty="0" smtClean="0"/>
            </a:br>
            <a:r>
              <a:rPr lang="sv-SE" sz="1100" b="1" dirty="0" smtClean="0"/>
              <a:t>RDE = 6%</a:t>
            </a:r>
            <a:endParaRPr lang="sv-SE" sz="1100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2654655" y="5676215"/>
            <a:ext cx="1181100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 dirty="0" err="1" smtClean="0"/>
              <a:t>Annual</a:t>
            </a:r>
            <a:r>
              <a:rPr lang="sv-SE" sz="1100" b="1" dirty="0" smtClean="0"/>
              <a:t> </a:t>
            </a:r>
            <a:r>
              <a:rPr lang="sv-SE" sz="1100" b="1" dirty="0" err="1" smtClean="0"/>
              <a:t>mean</a:t>
            </a:r>
            <a:r>
              <a:rPr lang="sv-SE" sz="1100" b="1" dirty="0" smtClean="0"/>
              <a:t>:</a:t>
            </a:r>
            <a:br>
              <a:rPr lang="sv-SE" sz="1100" b="1" dirty="0" smtClean="0"/>
            </a:br>
            <a:r>
              <a:rPr lang="sv-SE" sz="1100" b="1" dirty="0" smtClean="0"/>
              <a:t>RPE = 30%</a:t>
            </a:r>
            <a:br>
              <a:rPr lang="sv-SE" sz="1100" b="1" dirty="0" smtClean="0"/>
            </a:br>
            <a:r>
              <a:rPr lang="sv-SE" sz="1100" b="1" dirty="0" smtClean="0"/>
              <a:t>RDE = 18%</a:t>
            </a:r>
            <a:endParaRPr lang="sv-SE" sz="11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6667500" y="2442433"/>
            <a:ext cx="1181100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100" b="1" dirty="0" err="1" smtClean="0"/>
              <a:t>Annual</a:t>
            </a:r>
            <a:r>
              <a:rPr lang="sv-SE" sz="1100" b="1" dirty="0" smtClean="0"/>
              <a:t> </a:t>
            </a:r>
            <a:r>
              <a:rPr lang="sv-SE" sz="1100" b="1" dirty="0" err="1" smtClean="0"/>
              <a:t>mean</a:t>
            </a:r>
            <a:r>
              <a:rPr lang="sv-SE" sz="1100" b="1" dirty="0" smtClean="0"/>
              <a:t>:</a:t>
            </a:r>
            <a:br>
              <a:rPr lang="sv-SE" sz="1100" b="1" dirty="0" smtClean="0"/>
            </a:br>
            <a:r>
              <a:rPr lang="sv-SE" sz="1100" b="1" dirty="0" smtClean="0"/>
              <a:t>RPE = 44%</a:t>
            </a:r>
            <a:br>
              <a:rPr lang="sv-SE" sz="1100" b="1" dirty="0" smtClean="0"/>
            </a:br>
            <a:r>
              <a:rPr lang="sv-SE" sz="1100" b="1" dirty="0" smtClean="0"/>
              <a:t>RDE = 20%</a:t>
            </a:r>
            <a:endParaRPr lang="sv-SE" sz="11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1085850" y="780663"/>
            <a:ext cx="2286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 Narrow" pitchFamily="34" charset="0"/>
              </a:rPr>
              <a:t>Hornsgatan/Stockholm </a:t>
            </a:r>
            <a:r>
              <a:rPr lang="sv-SE" sz="1200" b="1" dirty="0" err="1" smtClean="0">
                <a:latin typeface="Arial Narrow" pitchFamily="34" charset="0"/>
              </a:rPr>
              <a:t>year</a:t>
            </a:r>
            <a:r>
              <a:rPr lang="sv-SE" sz="1200" b="1" dirty="0" smtClean="0">
                <a:latin typeface="Arial Narrow" pitchFamily="34" charset="0"/>
              </a:rPr>
              <a:t> 2000</a:t>
            </a:r>
            <a:endParaRPr lang="sv-SE" sz="1200" b="1" dirty="0">
              <a:latin typeface="Arial Narrow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5172075" y="779297"/>
            <a:ext cx="2286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 Narrow" pitchFamily="34" charset="0"/>
              </a:rPr>
              <a:t>Kungsgatan/Norrköping </a:t>
            </a:r>
            <a:r>
              <a:rPr lang="sv-SE" sz="1200" b="1" dirty="0" err="1" smtClean="0">
                <a:latin typeface="Arial Narrow" pitchFamily="34" charset="0"/>
              </a:rPr>
              <a:t>year</a:t>
            </a:r>
            <a:r>
              <a:rPr lang="sv-SE" sz="1200" b="1" dirty="0" smtClean="0">
                <a:latin typeface="Arial Narrow" pitchFamily="34" charset="0"/>
              </a:rPr>
              <a:t> 2004</a:t>
            </a:r>
            <a:endParaRPr lang="sv-SE" sz="1200" b="1" dirty="0">
              <a:latin typeface="Arial Narrow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1121130" y="3857238"/>
            <a:ext cx="2286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latin typeface="Arial Narrow" pitchFamily="34" charset="0"/>
              </a:rPr>
              <a:t>Eriksgatan/Landskrona </a:t>
            </a:r>
            <a:r>
              <a:rPr lang="sv-SE" sz="1200" b="1" dirty="0" err="1" smtClean="0">
                <a:latin typeface="Arial Narrow" pitchFamily="34" charset="0"/>
              </a:rPr>
              <a:t>year</a:t>
            </a:r>
            <a:r>
              <a:rPr lang="sv-SE" sz="1200" b="1" dirty="0" smtClean="0">
                <a:latin typeface="Arial Narrow" pitchFamily="34" charset="0"/>
              </a:rPr>
              <a:t> 2004</a:t>
            </a:r>
            <a:endParaRPr lang="sv-SE" sz="1200" b="1" dirty="0">
              <a:latin typeface="Arial Narrow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4876800" y="4391025"/>
            <a:ext cx="3114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Graphs </a:t>
            </a:r>
            <a:r>
              <a:rPr lang="sv-SE" dirty="0" err="1" smtClean="0"/>
              <a:t>illustrate</a:t>
            </a:r>
            <a:r>
              <a:rPr lang="sv-SE" dirty="0" smtClean="0"/>
              <a:t> RPE and RDE for </a:t>
            </a:r>
            <a:r>
              <a:rPr lang="sv-SE" dirty="0" err="1" smtClean="0"/>
              <a:t>daily</a:t>
            </a:r>
            <a:r>
              <a:rPr lang="sv-SE" dirty="0" smtClean="0"/>
              <a:t> 90-percentiles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57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1769B8-4031-4E68-918E-7324AE85D153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pic>
        <p:nvPicPr>
          <p:cNvPr id="5" name="Picture 2" descr="NO2_allastatio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6" y="1910908"/>
            <a:ext cx="4751914" cy="461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NO2_dennastud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88"/>
          <a:stretch>
            <a:fillRect/>
          </a:stretch>
        </p:blipFill>
        <p:spPr bwMode="auto">
          <a:xfrm>
            <a:off x="-352426" y="825500"/>
            <a:ext cx="367458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323850" y="360918"/>
            <a:ext cx="707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Modell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evaluation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of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NO2 at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street</a:t>
            </a:r>
            <a:r>
              <a:rPr lang="sv-SE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/road </a:t>
            </a:r>
            <a:r>
              <a:rPr lang="sv-SE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level</a:t>
            </a:r>
            <a:endParaRPr lang="sv-S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5382135" y="2363238"/>
            <a:ext cx="3485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00B050"/>
                </a:solidFill>
              </a:rPr>
              <a:t>Model</a:t>
            </a:r>
            <a:r>
              <a:rPr lang="sv-SE" b="1" dirty="0" smtClean="0">
                <a:solidFill>
                  <a:srgbClr val="00B050"/>
                </a:solidFill>
              </a:rPr>
              <a:t> simulations </a:t>
            </a:r>
            <a:r>
              <a:rPr lang="sv-SE" b="1" dirty="0" err="1" smtClean="0">
                <a:solidFill>
                  <a:srgbClr val="00B050"/>
                </a:solidFill>
              </a:rPr>
              <a:t>of</a:t>
            </a:r>
            <a:r>
              <a:rPr lang="sv-SE" b="1" dirty="0" smtClean="0">
                <a:solidFill>
                  <a:srgbClr val="00B050"/>
                </a:solidFill>
              </a:rPr>
              <a:t> NO2 for </a:t>
            </a:r>
            <a:br>
              <a:rPr lang="sv-SE" b="1" dirty="0" smtClean="0">
                <a:solidFill>
                  <a:srgbClr val="00B050"/>
                </a:solidFill>
              </a:rPr>
            </a:br>
            <a:r>
              <a:rPr lang="sv-SE" b="1" dirty="0" err="1" smtClean="0">
                <a:solidFill>
                  <a:srgbClr val="00B050"/>
                </a:solidFill>
              </a:rPr>
              <a:t>street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err="1" smtClean="0">
                <a:solidFill>
                  <a:srgbClr val="00B050"/>
                </a:solidFill>
              </a:rPr>
              <a:t>level</a:t>
            </a:r>
            <a:r>
              <a:rPr lang="sv-SE" b="1" dirty="0" smtClean="0">
                <a:solidFill>
                  <a:srgbClr val="00B050"/>
                </a:solidFill>
              </a:rPr>
              <a:t> show acceptable </a:t>
            </a:r>
            <a:r>
              <a:rPr lang="sv-SE" b="1" dirty="0" err="1" smtClean="0">
                <a:solidFill>
                  <a:srgbClr val="00B050"/>
                </a:solidFill>
              </a:rPr>
              <a:t>quality</a:t>
            </a:r>
            <a:r>
              <a:rPr lang="sv-SE" b="1" dirty="0" smtClean="0">
                <a:solidFill>
                  <a:srgbClr val="00B050"/>
                </a:solidFill>
              </a:rPr>
              <a:t>, </a:t>
            </a:r>
            <a:r>
              <a:rPr lang="sv-SE" b="1" dirty="0" err="1" smtClean="0">
                <a:solidFill>
                  <a:srgbClr val="00B050"/>
                </a:solidFill>
              </a:rPr>
              <a:t>even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smtClean="0">
                <a:solidFill>
                  <a:srgbClr val="00B050"/>
                </a:solidFill>
              </a:rPr>
              <a:t>for </a:t>
            </a:r>
            <a:r>
              <a:rPr lang="sv-SE" b="1" dirty="0" err="1" smtClean="0">
                <a:solidFill>
                  <a:srgbClr val="00B050"/>
                </a:solidFill>
              </a:rPr>
              <a:t>hourly</a:t>
            </a:r>
            <a:r>
              <a:rPr lang="sv-SE" b="1" dirty="0" smtClean="0">
                <a:solidFill>
                  <a:srgbClr val="00B050"/>
                </a:solidFill>
              </a:rPr>
              <a:t> </a:t>
            </a:r>
            <a:r>
              <a:rPr lang="sv-SE" b="1" dirty="0" err="1" smtClean="0">
                <a:solidFill>
                  <a:srgbClr val="00B050"/>
                </a:solidFill>
              </a:rPr>
              <a:t>values</a:t>
            </a:r>
            <a:r>
              <a:rPr lang="en-GB" b="1" dirty="0">
                <a:solidFill>
                  <a:srgbClr val="00B050"/>
                </a:solidFill>
              </a:rPr>
              <a:t/>
            </a:r>
            <a:br>
              <a:rPr lang="en-GB" b="1" dirty="0">
                <a:solidFill>
                  <a:srgbClr val="00B050"/>
                </a:solidFill>
              </a:rPr>
            </a:br>
            <a:endParaRPr lang="en-GB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4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SMHI - Vit">
  <a:themeElements>
    <a:clrScheme name="SMHI - V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HI - Svart">
  <a:themeElements>
    <a:clrScheme name="SMHI - Sv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7783</TotalTime>
  <Words>768</Words>
  <Application>Microsoft Office PowerPoint</Application>
  <PresentationFormat>Bildspel på skärmen (4:3)</PresentationFormat>
  <Paragraphs>120</Paragraphs>
  <Slides>16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SMHI - Vit</vt:lpstr>
      <vt:lpstr>SMHI - Svart</vt:lpstr>
      <vt:lpstr>Ekvation</vt:lpstr>
      <vt:lpstr>Swedish experiences of applying the Quality Objectives for NO2 and PM10 modelling</vt:lpstr>
      <vt:lpstr>Model quality objectives (uncertainty) as described in the AQ directive</vt:lpstr>
      <vt:lpstr>PowerPoint-presentation</vt:lpstr>
      <vt:lpstr>Validation performed using both RPE and RDE</vt:lpstr>
      <vt:lpstr>PowerPoint-presentation</vt:lpstr>
      <vt:lpstr>PowerPoint-presentation</vt:lpstr>
      <vt:lpstr>RPE and RDE for PM10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Gidhagen Lars</dc:creator>
  <cp:lastModifiedBy>Gidhagen Lars</cp:lastModifiedBy>
  <cp:revision>351</cp:revision>
  <cp:lastPrinted>2011-06-09T07:37:00Z</cp:lastPrinted>
  <dcterms:created xsi:type="dcterms:W3CDTF">2009-02-14T17:41:52Z</dcterms:created>
  <dcterms:modified xsi:type="dcterms:W3CDTF">2011-06-15T06:59:49Z</dcterms:modified>
</cp:coreProperties>
</file>