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9" r:id="rId5"/>
    <p:sldId id="260" r:id="rId6"/>
    <p:sldId id="289" r:id="rId7"/>
    <p:sldId id="288" r:id="rId8"/>
    <p:sldId id="261" r:id="rId9"/>
    <p:sldId id="270" r:id="rId10"/>
    <p:sldId id="271" r:id="rId11"/>
    <p:sldId id="272" r:id="rId12"/>
    <p:sldId id="273" r:id="rId13"/>
    <p:sldId id="274" r:id="rId14"/>
    <p:sldId id="284" r:id="rId15"/>
    <p:sldId id="276" r:id="rId16"/>
    <p:sldId id="277" r:id="rId17"/>
    <p:sldId id="278" r:id="rId18"/>
    <p:sldId id="290" r:id="rId19"/>
    <p:sldId id="294" r:id="rId20"/>
    <p:sldId id="287" r:id="rId21"/>
    <p:sldId id="292" r:id="rId22"/>
  </p:sldIdLst>
  <p:sldSz cx="9144000" cy="6858000" type="screen4x3"/>
  <p:notesSz cx="6858000" cy="9144000"/>
  <p:defaultTextStyle>
    <a:defPPr>
      <a:defRPr lang="pt-P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55" d="100"/>
          <a:sy n="55" d="100"/>
        </p:scale>
        <p:origin x="-936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01EF33-26CA-4BF9-A327-D4D38D86C562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2930E-C15F-469B-A0E3-606C66C7D3BE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EE3BD-ECA5-4F46-B16E-68410967B9AC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26AEE3-BA69-4867-AF6A-121275422F13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96529D-030D-4A91-985E-0820A4ACF90A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057E2-4947-4097-852D-93604CDCC6C5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02F996-2B8D-4253-B1E6-31FE050FFF2D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ECD8A-798D-4E8C-8311-FEE94F90BA9B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FE9C78-ABB7-458B-A26B-1612A81E41B9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FC5A7-3784-46CD-946B-0F967C617DF1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PT" noProof="0" smtClean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5ADC1C-CB81-4C4B-B98C-F92D26680BB1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CDF8224F-7E67-41A5-9570-ED1C08AB7118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.png"/><Relationship Id="rId7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/>
          <p:cNvPicPr>
            <a:picLocks noChangeAspect="1" noChangeArrowheads="1"/>
          </p:cNvPicPr>
          <p:nvPr/>
        </p:nvPicPr>
        <p:blipFill>
          <a:blip r:embed="rId2" cstate="print"/>
          <a:srcRect l="2357" t="18518" r="3326" b="71941"/>
          <a:stretch>
            <a:fillRect/>
          </a:stretch>
        </p:blipFill>
        <p:spPr bwMode="auto">
          <a:xfrm>
            <a:off x="0" y="0"/>
            <a:ext cx="9144000" cy="74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250825" y="5853113"/>
            <a:ext cx="45323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pt-PT"/>
              <a:t>WG2 Meeting, SG4 Models Benchmarking</a:t>
            </a:r>
          </a:p>
          <a:p>
            <a:endParaRPr lang="pt-PT" sz="400"/>
          </a:p>
          <a:p>
            <a:r>
              <a:rPr lang="pt-PT"/>
              <a:t>SMHI, Norrkoping, 14</a:t>
            </a:r>
            <a:r>
              <a:rPr lang="pt-PT" baseline="30000"/>
              <a:t>th </a:t>
            </a:r>
            <a:r>
              <a:rPr lang="pt-PT"/>
              <a:t>June 2011</a:t>
            </a:r>
          </a:p>
        </p:txBody>
      </p:sp>
      <p:pic>
        <p:nvPicPr>
          <p:cNvPr id="2052" name="Picture 7"/>
          <p:cNvPicPr>
            <a:picLocks noChangeAspect="1" noChangeArrowheads="1"/>
          </p:cNvPicPr>
          <p:nvPr/>
        </p:nvPicPr>
        <p:blipFill>
          <a:blip r:embed="rId3" cstate="print"/>
          <a:srcRect l="22435" t="11067" r="14467" b="7097"/>
          <a:stretch>
            <a:fillRect/>
          </a:stretch>
        </p:blipFill>
        <p:spPr bwMode="auto">
          <a:xfrm>
            <a:off x="5012184" y="1702147"/>
            <a:ext cx="4024312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Text Box 8"/>
          <p:cNvSpPr txBox="1">
            <a:spLocks noChangeArrowheads="1"/>
          </p:cNvSpPr>
          <p:nvPr/>
        </p:nvSpPr>
        <p:spPr bwMode="auto">
          <a:xfrm>
            <a:off x="179388" y="981075"/>
            <a:ext cx="658443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 sz="2800" dirty="0"/>
              <a:t>DELTA </a:t>
            </a:r>
            <a:r>
              <a:rPr lang="pt-PT" sz="2800" dirty="0" err="1"/>
              <a:t>tool</a:t>
            </a:r>
            <a:r>
              <a:rPr lang="pt-PT" sz="2800" dirty="0"/>
              <a:t> </a:t>
            </a:r>
            <a:r>
              <a:rPr lang="pt-PT" sz="2800" dirty="0" err="1"/>
              <a:t>testing</a:t>
            </a:r>
            <a:r>
              <a:rPr lang="pt-PT" sz="2800" dirty="0"/>
              <a:t> </a:t>
            </a:r>
            <a:r>
              <a:rPr lang="pt-PT" sz="2800" dirty="0" smtClean="0"/>
              <a:t>for a </a:t>
            </a:r>
            <a:r>
              <a:rPr lang="pt-PT" sz="2800" dirty="0" err="1" smtClean="0"/>
              <a:t>Portuguese</a:t>
            </a:r>
            <a:r>
              <a:rPr lang="pt-PT" sz="2800" dirty="0" smtClean="0"/>
              <a:t> </a:t>
            </a:r>
            <a:r>
              <a:rPr lang="pt-PT" sz="2800" dirty="0" err="1" smtClean="0"/>
              <a:t>City</a:t>
            </a:r>
            <a:endParaRPr lang="pt-PT" sz="2800" dirty="0"/>
          </a:p>
          <a:p>
            <a:r>
              <a:rPr lang="pt-PT" dirty="0"/>
              <a:t>Ana Miranda </a:t>
            </a:r>
            <a:r>
              <a:rPr lang="pt-PT" dirty="0" err="1"/>
              <a:t>and</a:t>
            </a:r>
            <a:r>
              <a:rPr lang="pt-PT" dirty="0"/>
              <a:t> Helena Martins</a:t>
            </a:r>
          </a:p>
          <a:p>
            <a:r>
              <a:rPr lang="pt-PT" dirty="0" err="1"/>
              <a:t>University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Aveiro, Portugal</a:t>
            </a:r>
          </a:p>
        </p:txBody>
      </p:sp>
      <p:pic>
        <p:nvPicPr>
          <p:cNvPr id="2054" name="Picture 10" descr="logo_001"/>
          <p:cNvPicPr>
            <a:picLocks noChangeAspect="1" noChangeArrowheads="1"/>
          </p:cNvPicPr>
          <p:nvPr/>
        </p:nvPicPr>
        <p:blipFill>
          <a:blip r:embed="rId4" cstate="print"/>
          <a:srcRect t="23647" b="40312"/>
          <a:stretch>
            <a:fillRect/>
          </a:stretch>
        </p:blipFill>
        <p:spPr bwMode="auto">
          <a:xfrm>
            <a:off x="5868144" y="0"/>
            <a:ext cx="3184543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107504" y="476672"/>
            <a:ext cx="7723187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600" dirty="0"/>
              <a:t>Exploration – O</a:t>
            </a:r>
            <a:r>
              <a:rPr lang="en-GB" sz="2600" baseline="-25000" dirty="0"/>
              <a:t>3</a:t>
            </a:r>
            <a:r>
              <a:rPr lang="en-GB" sz="2600" dirty="0"/>
              <a:t> 8-hour daily max – Taylor diagram</a:t>
            </a:r>
          </a:p>
        </p:txBody>
      </p:sp>
      <p:pic>
        <p:nvPicPr>
          <p:cNvPr id="922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5993" y="980728"/>
            <a:ext cx="7254399" cy="580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upo 5"/>
          <p:cNvGrpSpPr/>
          <p:nvPr/>
        </p:nvGrpSpPr>
        <p:grpSpPr>
          <a:xfrm>
            <a:off x="0" y="-6058"/>
            <a:ext cx="9144000" cy="410722"/>
            <a:chOff x="0" y="-6058"/>
            <a:chExt cx="9144000" cy="410722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2357" t="18518" r="3326" b="71941"/>
            <a:stretch>
              <a:fillRect/>
            </a:stretch>
          </p:blipFill>
          <p:spPr bwMode="auto">
            <a:xfrm>
              <a:off x="0" y="1"/>
              <a:ext cx="9144000" cy="332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0" descr="logo_001"/>
            <p:cNvPicPr>
              <a:picLocks noChangeAspect="1" noChangeArrowheads="1"/>
            </p:cNvPicPr>
            <p:nvPr/>
          </p:nvPicPr>
          <p:blipFill>
            <a:blip r:embed="rId4" cstate="print"/>
            <a:srcRect t="23647" b="40312"/>
            <a:stretch>
              <a:fillRect/>
            </a:stretch>
          </p:blipFill>
          <p:spPr bwMode="auto">
            <a:xfrm>
              <a:off x="7308304" y="-6058"/>
              <a:ext cx="1709365" cy="410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4249736" y="5157192"/>
            <a:ext cx="4714752" cy="1287532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PT" dirty="0" smtClean="0">
                <a:solidFill>
                  <a:schemeClr val="bg1"/>
                </a:solidFill>
              </a:rPr>
              <a:t> </a:t>
            </a:r>
            <a:r>
              <a:rPr lang="pt-PT" dirty="0" err="1" smtClean="0">
                <a:solidFill>
                  <a:schemeClr val="bg1"/>
                </a:solidFill>
              </a:rPr>
              <a:t>correlation</a:t>
            </a:r>
            <a:r>
              <a:rPr lang="pt-PT" dirty="0" smtClean="0">
                <a:solidFill>
                  <a:schemeClr val="bg1"/>
                </a:solidFill>
              </a:rPr>
              <a:t> </a:t>
            </a:r>
            <a:r>
              <a:rPr lang="pt-PT" dirty="0" err="1" smtClean="0">
                <a:solidFill>
                  <a:schemeClr val="bg1"/>
                </a:solidFill>
              </a:rPr>
              <a:t>coeficients</a:t>
            </a:r>
            <a:r>
              <a:rPr lang="pt-PT" dirty="0" smtClean="0">
                <a:solidFill>
                  <a:schemeClr val="bg1"/>
                </a:solidFill>
              </a:rPr>
              <a:t> </a:t>
            </a:r>
            <a:r>
              <a:rPr lang="pt-PT" dirty="0" err="1" smtClean="0">
                <a:solidFill>
                  <a:schemeClr val="bg1"/>
                </a:solidFill>
              </a:rPr>
              <a:t>between</a:t>
            </a:r>
            <a:r>
              <a:rPr lang="pt-PT" dirty="0" smtClean="0">
                <a:solidFill>
                  <a:schemeClr val="bg1"/>
                </a:solidFill>
              </a:rPr>
              <a:t> 0.5 </a:t>
            </a:r>
            <a:r>
              <a:rPr lang="pt-PT" dirty="0" err="1" smtClean="0">
                <a:solidFill>
                  <a:schemeClr val="bg1"/>
                </a:solidFill>
              </a:rPr>
              <a:t>and</a:t>
            </a:r>
            <a:r>
              <a:rPr lang="pt-PT" dirty="0" smtClean="0">
                <a:solidFill>
                  <a:schemeClr val="bg1"/>
                </a:solidFill>
              </a:rPr>
              <a:t> 0.8</a:t>
            </a:r>
            <a:endParaRPr lang="pt-PT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PT" dirty="0" smtClean="0">
                <a:solidFill>
                  <a:schemeClr val="bg1"/>
                </a:solidFill>
              </a:rPr>
              <a:t> CRMSE &lt; 0.4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PT" dirty="0" smtClean="0">
                <a:solidFill>
                  <a:schemeClr val="bg1"/>
                </a:solidFill>
              </a:rPr>
              <a:t> </a:t>
            </a:r>
            <a:r>
              <a:rPr lang="pt-PT" dirty="0" smtClean="0">
                <a:solidFill>
                  <a:schemeClr val="bg1"/>
                </a:solidFill>
              </a:rPr>
              <a:t>STD &lt; 0.6</a:t>
            </a:r>
            <a:endParaRPr lang="pt-P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-36512" y="332656"/>
            <a:ext cx="769461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600" dirty="0"/>
              <a:t>Exploration – O</a:t>
            </a:r>
            <a:r>
              <a:rPr lang="en-GB" sz="2600" baseline="-25000" dirty="0"/>
              <a:t>3</a:t>
            </a:r>
            <a:r>
              <a:rPr lang="en-GB" sz="2600" dirty="0"/>
              <a:t> 8-hour daily max – Bugle diagram</a:t>
            </a:r>
          </a:p>
        </p:txBody>
      </p:sp>
      <p:pic>
        <p:nvPicPr>
          <p:cNvPr id="1024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836712"/>
            <a:ext cx="7488832" cy="5991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upo 5"/>
          <p:cNvGrpSpPr/>
          <p:nvPr/>
        </p:nvGrpSpPr>
        <p:grpSpPr>
          <a:xfrm>
            <a:off x="0" y="-6058"/>
            <a:ext cx="9144000" cy="410722"/>
            <a:chOff x="0" y="-6058"/>
            <a:chExt cx="9144000" cy="410722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2357" t="18518" r="3326" b="71941"/>
            <a:stretch>
              <a:fillRect/>
            </a:stretch>
          </p:blipFill>
          <p:spPr bwMode="auto">
            <a:xfrm>
              <a:off x="0" y="1"/>
              <a:ext cx="9144000" cy="332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0" descr="logo_001"/>
            <p:cNvPicPr>
              <a:picLocks noChangeAspect="1" noChangeArrowheads="1"/>
            </p:cNvPicPr>
            <p:nvPr/>
          </p:nvPicPr>
          <p:blipFill>
            <a:blip r:embed="rId4" cstate="print"/>
            <a:srcRect t="23647" b="40312"/>
            <a:stretch>
              <a:fillRect/>
            </a:stretch>
          </p:blipFill>
          <p:spPr bwMode="auto">
            <a:xfrm>
              <a:off x="7308304" y="-6058"/>
              <a:ext cx="1709365" cy="410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635896" y="5563929"/>
            <a:ext cx="5509842" cy="923330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PT" dirty="0" smtClean="0">
                <a:solidFill>
                  <a:schemeClr val="bg1"/>
                </a:solidFill>
              </a:rPr>
              <a:t> MFB : 3 </a:t>
            </a:r>
            <a:r>
              <a:rPr lang="pt-PT" dirty="0" err="1" smtClean="0">
                <a:solidFill>
                  <a:schemeClr val="bg1"/>
                </a:solidFill>
              </a:rPr>
              <a:t>monitoring</a:t>
            </a:r>
            <a:r>
              <a:rPr lang="pt-PT" dirty="0" smtClean="0">
                <a:solidFill>
                  <a:schemeClr val="bg1"/>
                </a:solidFill>
              </a:rPr>
              <a:t> </a:t>
            </a:r>
            <a:r>
              <a:rPr lang="pt-PT" dirty="0" err="1" smtClean="0">
                <a:solidFill>
                  <a:schemeClr val="bg1"/>
                </a:solidFill>
              </a:rPr>
              <a:t>stations</a:t>
            </a:r>
            <a:r>
              <a:rPr lang="pt-PT" dirty="0" smtClean="0">
                <a:solidFill>
                  <a:schemeClr val="bg1"/>
                </a:solidFill>
              </a:rPr>
              <a:t> </a:t>
            </a:r>
            <a:r>
              <a:rPr lang="pt-PT" dirty="0" err="1" smtClean="0">
                <a:solidFill>
                  <a:schemeClr val="bg1"/>
                </a:solidFill>
              </a:rPr>
              <a:t>outside</a:t>
            </a:r>
            <a:r>
              <a:rPr lang="pt-PT" dirty="0" smtClean="0">
                <a:solidFill>
                  <a:schemeClr val="bg1"/>
                </a:solidFill>
              </a:rPr>
              <a:t> </a:t>
            </a:r>
            <a:r>
              <a:rPr lang="pt-PT" dirty="0" err="1" smtClean="0">
                <a:solidFill>
                  <a:schemeClr val="bg1"/>
                </a:solidFill>
              </a:rPr>
              <a:t>the</a:t>
            </a:r>
            <a:r>
              <a:rPr lang="pt-PT" dirty="0" smtClean="0">
                <a:solidFill>
                  <a:schemeClr val="bg1"/>
                </a:solidFill>
              </a:rPr>
              <a:t> </a:t>
            </a:r>
            <a:r>
              <a:rPr lang="pt-PT" dirty="0" err="1" smtClean="0">
                <a:solidFill>
                  <a:schemeClr val="bg1"/>
                </a:solidFill>
              </a:rPr>
              <a:t>criteria</a:t>
            </a:r>
            <a:r>
              <a:rPr lang="pt-PT" dirty="0" smtClean="0">
                <a:solidFill>
                  <a:schemeClr val="bg1"/>
                </a:solidFill>
              </a:rPr>
              <a:t> </a:t>
            </a:r>
            <a:r>
              <a:rPr lang="pt-PT" dirty="0" err="1" smtClean="0">
                <a:solidFill>
                  <a:schemeClr val="bg1"/>
                </a:solidFill>
              </a:rPr>
              <a:t>line</a:t>
            </a:r>
            <a:endParaRPr lang="pt-PT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PT" dirty="0" smtClean="0">
                <a:solidFill>
                  <a:schemeClr val="bg1"/>
                </a:solidFill>
              </a:rPr>
              <a:t> MFE: </a:t>
            </a:r>
            <a:r>
              <a:rPr lang="pt-PT" dirty="0" err="1" smtClean="0">
                <a:solidFill>
                  <a:schemeClr val="bg1"/>
                </a:solidFill>
              </a:rPr>
              <a:t>all</a:t>
            </a:r>
            <a:r>
              <a:rPr lang="pt-PT" dirty="0" smtClean="0">
                <a:solidFill>
                  <a:schemeClr val="bg1"/>
                </a:solidFill>
              </a:rPr>
              <a:t> </a:t>
            </a:r>
            <a:r>
              <a:rPr lang="pt-PT" dirty="0" err="1" smtClean="0">
                <a:solidFill>
                  <a:schemeClr val="bg1"/>
                </a:solidFill>
              </a:rPr>
              <a:t>stations</a:t>
            </a:r>
            <a:r>
              <a:rPr lang="pt-PT" dirty="0" smtClean="0">
                <a:solidFill>
                  <a:schemeClr val="bg1"/>
                </a:solidFill>
              </a:rPr>
              <a:t> </a:t>
            </a:r>
            <a:r>
              <a:rPr lang="pt-PT" dirty="0" err="1" smtClean="0">
                <a:solidFill>
                  <a:schemeClr val="bg1"/>
                </a:solidFill>
              </a:rPr>
              <a:t>meet</a:t>
            </a:r>
            <a:r>
              <a:rPr lang="pt-PT" dirty="0" smtClean="0">
                <a:solidFill>
                  <a:schemeClr val="bg1"/>
                </a:solidFill>
              </a:rPr>
              <a:t> </a:t>
            </a:r>
            <a:r>
              <a:rPr lang="pt-PT" dirty="0" err="1" smtClean="0">
                <a:solidFill>
                  <a:schemeClr val="bg1"/>
                </a:solidFill>
              </a:rPr>
              <a:t>the</a:t>
            </a:r>
            <a:r>
              <a:rPr lang="pt-PT" dirty="0" smtClean="0">
                <a:solidFill>
                  <a:schemeClr val="bg1"/>
                </a:solidFill>
              </a:rPr>
              <a:t> </a:t>
            </a:r>
            <a:r>
              <a:rPr lang="pt-PT" dirty="0" err="1" smtClean="0">
                <a:solidFill>
                  <a:schemeClr val="bg1"/>
                </a:solidFill>
              </a:rPr>
              <a:t>goal</a:t>
            </a:r>
            <a:r>
              <a:rPr lang="pt-PT" dirty="0" smtClean="0">
                <a:solidFill>
                  <a:schemeClr val="bg1"/>
                </a:solidFill>
              </a:rPr>
              <a:t> </a:t>
            </a:r>
            <a:r>
              <a:rPr lang="pt-PT" dirty="0" err="1" smtClean="0">
                <a:solidFill>
                  <a:schemeClr val="bg1"/>
                </a:solidFill>
              </a:rPr>
              <a:t>or</a:t>
            </a:r>
            <a:r>
              <a:rPr lang="pt-PT" dirty="0" smtClean="0">
                <a:solidFill>
                  <a:schemeClr val="bg1"/>
                </a:solidFill>
              </a:rPr>
              <a:t> </a:t>
            </a:r>
            <a:r>
              <a:rPr lang="pt-PT" dirty="0" err="1" smtClean="0">
                <a:solidFill>
                  <a:schemeClr val="bg1"/>
                </a:solidFill>
              </a:rPr>
              <a:t>criteria</a:t>
            </a:r>
            <a:endParaRPr lang="pt-PT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4"/>
          <p:cNvSpPr txBox="1">
            <a:spLocks noChangeArrowheads="1"/>
          </p:cNvSpPr>
          <p:nvPr/>
        </p:nvSpPr>
        <p:spPr bwMode="auto">
          <a:xfrm>
            <a:off x="107504" y="476672"/>
            <a:ext cx="77628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600" dirty="0"/>
              <a:t>Exploration – O</a:t>
            </a:r>
            <a:r>
              <a:rPr lang="en-GB" sz="2600" baseline="-25000" dirty="0"/>
              <a:t>3</a:t>
            </a:r>
            <a:r>
              <a:rPr lang="en-GB" sz="2600" dirty="0"/>
              <a:t> 8-hour daily max – Target diagram</a:t>
            </a:r>
          </a:p>
        </p:txBody>
      </p:sp>
      <p:pic>
        <p:nvPicPr>
          <p:cNvPr id="11268" name="Picture 10" descr="logo_001"/>
          <p:cNvPicPr>
            <a:picLocks noChangeAspect="1" noChangeArrowheads="1"/>
          </p:cNvPicPr>
          <p:nvPr/>
        </p:nvPicPr>
        <p:blipFill>
          <a:blip r:embed="rId2" cstate="print"/>
          <a:srcRect t="23647" b="40312"/>
          <a:stretch>
            <a:fillRect/>
          </a:stretch>
        </p:blipFill>
        <p:spPr bwMode="auto">
          <a:xfrm>
            <a:off x="6823075" y="215900"/>
            <a:ext cx="2286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2258" y="980728"/>
            <a:ext cx="7112110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upo 5"/>
          <p:cNvGrpSpPr/>
          <p:nvPr/>
        </p:nvGrpSpPr>
        <p:grpSpPr>
          <a:xfrm>
            <a:off x="0" y="-6058"/>
            <a:ext cx="9144000" cy="410722"/>
            <a:chOff x="0" y="-6058"/>
            <a:chExt cx="9144000" cy="410722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2357" t="18518" r="3326" b="71941"/>
            <a:stretch>
              <a:fillRect/>
            </a:stretch>
          </p:blipFill>
          <p:spPr bwMode="auto">
            <a:xfrm>
              <a:off x="0" y="1"/>
              <a:ext cx="9144000" cy="332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0" descr="logo_001"/>
            <p:cNvPicPr>
              <a:picLocks noChangeAspect="1" noChangeArrowheads="1"/>
            </p:cNvPicPr>
            <p:nvPr/>
          </p:nvPicPr>
          <p:blipFill>
            <a:blip r:embed="rId2" cstate="print"/>
            <a:srcRect t="23647" b="40312"/>
            <a:stretch>
              <a:fillRect/>
            </a:stretch>
          </p:blipFill>
          <p:spPr bwMode="auto">
            <a:xfrm>
              <a:off x="7308304" y="-6058"/>
              <a:ext cx="1709365" cy="410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635897" y="5840927"/>
            <a:ext cx="5184576" cy="369332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PT" dirty="0" smtClean="0">
                <a:solidFill>
                  <a:schemeClr val="bg1"/>
                </a:solidFill>
              </a:rPr>
              <a:t> </a:t>
            </a:r>
            <a:r>
              <a:rPr lang="pt-PT" dirty="0" err="1" smtClean="0">
                <a:solidFill>
                  <a:schemeClr val="bg1"/>
                </a:solidFill>
              </a:rPr>
              <a:t>trouble</a:t>
            </a:r>
            <a:r>
              <a:rPr lang="pt-PT" dirty="0" smtClean="0">
                <a:solidFill>
                  <a:schemeClr val="bg1"/>
                </a:solidFill>
              </a:rPr>
              <a:t> </a:t>
            </a:r>
            <a:r>
              <a:rPr lang="pt-PT" dirty="0" err="1" smtClean="0">
                <a:solidFill>
                  <a:schemeClr val="bg1"/>
                </a:solidFill>
              </a:rPr>
              <a:t>in</a:t>
            </a:r>
            <a:r>
              <a:rPr lang="pt-PT" dirty="0" smtClean="0">
                <a:solidFill>
                  <a:schemeClr val="bg1"/>
                </a:solidFill>
              </a:rPr>
              <a:t> </a:t>
            </a:r>
            <a:r>
              <a:rPr lang="pt-PT" dirty="0" err="1" smtClean="0">
                <a:solidFill>
                  <a:schemeClr val="bg1"/>
                </a:solidFill>
              </a:rPr>
              <a:t>the</a:t>
            </a:r>
            <a:r>
              <a:rPr lang="pt-PT" dirty="0" smtClean="0">
                <a:solidFill>
                  <a:schemeClr val="bg1"/>
                </a:solidFill>
              </a:rPr>
              <a:t> </a:t>
            </a:r>
            <a:r>
              <a:rPr lang="pt-PT" dirty="0" err="1" smtClean="0">
                <a:solidFill>
                  <a:schemeClr val="bg1"/>
                </a:solidFill>
              </a:rPr>
              <a:t>interpretation</a:t>
            </a:r>
            <a:r>
              <a:rPr lang="pt-PT" dirty="0" smtClean="0">
                <a:solidFill>
                  <a:schemeClr val="bg1"/>
                </a:solidFill>
              </a:rPr>
              <a:t> (</a:t>
            </a:r>
            <a:r>
              <a:rPr lang="pt-PT" dirty="0" err="1" smtClean="0">
                <a:solidFill>
                  <a:schemeClr val="bg1"/>
                </a:solidFill>
              </a:rPr>
              <a:t>namely</a:t>
            </a:r>
            <a:r>
              <a:rPr lang="pt-PT" dirty="0" smtClean="0">
                <a:solidFill>
                  <a:schemeClr val="bg1"/>
                </a:solidFill>
              </a:rPr>
              <a:t> </a:t>
            </a:r>
            <a:r>
              <a:rPr lang="pt-PT" dirty="0" err="1" smtClean="0">
                <a:solidFill>
                  <a:schemeClr val="bg1"/>
                </a:solidFill>
              </a:rPr>
              <a:t>the</a:t>
            </a:r>
            <a:r>
              <a:rPr lang="pt-PT" dirty="0" smtClean="0">
                <a:solidFill>
                  <a:schemeClr val="bg1"/>
                </a:solidFill>
              </a:rPr>
              <a:t> r </a:t>
            </a:r>
            <a:r>
              <a:rPr lang="pt-PT" dirty="0" err="1" smtClean="0">
                <a:solidFill>
                  <a:schemeClr val="bg1"/>
                </a:solidFill>
              </a:rPr>
              <a:t>lines</a:t>
            </a:r>
            <a:r>
              <a:rPr lang="pt-PT" dirty="0" smtClean="0">
                <a:solidFill>
                  <a:schemeClr val="bg1"/>
                </a:solidFill>
              </a:rPr>
              <a:t>)</a:t>
            </a:r>
            <a:endParaRPr lang="pt-PT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4"/>
          <p:cNvSpPr txBox="1">
            <a:spLocks noChangeArrowheads="1"/>
          </p:cNvSpPr>
          <p:nvPr/>
        </p:nvSpPr>
        <p:spPr bwMode="auto">
          <a:xfrm>
            <a:off x="35496" y="404664"/>
            <a:ext cx="8351837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600" dirty="0"/>
              <a:t>Exploration – PM10 daily mean – scatter mean stations</a:t>
            </a:r>
          </a:p>
        </p:txBody>
      </p:sp>
      <p:pic>
        <p:nvPicPr>
          <p:cNvPr id="12292" name="Picture 10" descr="logo_001"/>
          <p:cNvPicPr>
            <a:picLocks noChangeAspect="1" noChangeArrowheads="1"/>
          </p:cNvPicPr>
          <p:nvPr/>
        </p:nvPicPr>
        <p:blipFill>
          <a:blip r:embed="rId2" cstate="print"/>
          <a:srcRect t="23647" b="40312"/>
          <a:stretch>
            <a:fillRect/>
          </a:stretch>
        </p:blipFill>
        <p:spPr bwMode="auto">
          <a:xfrm>
            <a:off x="6823075" y="215900"/>
            <a:ext cx="2286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908720"/>
            <a:ext cx="7308779" cy="584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upo 5"/>
          <p:cNvGrpSpPr/>
          <p:nvPr/>
        </p:nvGrpSpPr>
        <p:grpSpPr>
          <a:xfrm>
            <a:off x="0" y="-6058"/>
            <a:ext cx="9144000" cy="410722"/>
            <a:chOff x="0" y="-6058"/>
            <a:chExt cx="9144000" cy="410722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2357" t="18518" r="3326" b="71941"/>
            <a:stretch>
              <a:fillRect/>
            </a:stretch>
          </p:blipFill>
          <p:spPr bwMode="auto">
            <a:xfrm>
              <a:off x="0" y="1"/>
              <a:ext cx="9144000" cy="332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0" descr="logo_001"/>
            <p:cNvPicPr>
              <a:picLocks noChangeAspect="1" noChangeArrowheads="1"/>
            </p:cNvPicPr>
            <p:nvPr/>
          </p:nvPicPr>
          <p:blipFill>
            <a:blip r:embed="rId2" cstate="print"/>
            <a:srcRect t="23647" b="40312"/>
            <a:stretch>
              <a:fillRect/>
            </a:stretch>
          </p:blipFill>
          <p:spPr bwMode="auto">
            <a:xfrm>
              <a:off x="7308304" y="-6058"/>
              <a:ext cx="1709365" cy="410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179388" y="404664"/>
            <a:ext cx="673576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600"/>
              <a:t>Exploration – PM10 daily mean – all values</a:t>
            </a:r>
          </a:p>
        </p:txBody>
      </p:sp>
      <p:sp>
        <p:nvSpPr>
          <p:cNvPr id="13317" name="Rectangle 6"/>
          <p:cNvSpPr>
            <a:spLocks noChangeArrowheads="1"/>
          </p:cNvSpPr>
          <p:nvPr/>
        </p:nvSpPr>
        <p:spPr bwMode="auto">
          <a:xfrm>
            <a:off x="2051050" y="5013177"/>
            <a:ext cx="989013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pt-PT"/>
              <a:t> ANTAS</a:t>
            </a: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6299200" y="5038577"/>
            <a:ext cx="1368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pt-PT"/>
              <a:t> BOAVISTA</a:t>
            </a:r>
          </a:p>
        </p:txBody>
      </p:sp>
      <p:pic>
        <p:nvPicPr>
          <p:cNvPr id="13319" name="Picture 2"/>
          <p:cNvPicPr>
            <a:picLocks noChangeAspect="1" noChangeArrowheads="1"/>
          </p:cNvPicPr>
          <p:nvPr/>
        </p:nvPicPr>
        <p:blipFill>
          <a:blip r:embed="rId2" cstate="print"/>
          <a:srcRect l="27003" t="10445" r="14594" b="28107"/>
          <a:stretch>
            <a:fillRect/>
          </a:stretch>
        </p:blipFill>
        <p:spPr bwMode="auto">
          <a:xfrm>
            <a:off x="539750" y="1412727"/>
            <a:ext cx="4103688" cy="345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2"/>
          <p:cNvPicPr>
            <a:picLocks noChangeAspect="1" noChangeArrowheads="1"/>
          </p:cNvPicPr>
          <p:nvPr/>
        </p:nvPicPr>
        <p:blipFill>
          <a:blip r:embed="rId3" cstate="print"/>
          <a:srcRect l="27786" t="10416" r="14796" b="28226"/>
          <a:stretch>
            <a:fillRect/>
          </a:stretch>
        </p:blipFill>
        <p:spPr bwMode="auto">
          <a:xfrm>
            <a:off x="4765675" y="1401614"/>
            <a:ext cx="4054475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upo 8"/>
          <p:cNvGrpSpPr/>
          <p:nvPr/>
        </p:nvGrpSpPr>
        <p:grpSpPr>
          <a:xfrm>
            <a:off x="0" y="-6058"/>
            <a:ext cx="9144000" cy="410722"/>
            <a:chOff x="0" y="-6058"/>
            <a:chExt cx="9144000" cy="410722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2357" t="18518" r="3326" b="71941"/>
            <a:stretch>
              <a:fillRect/>
            </a:stretch>
          </p:blipFill>
          <p:spPr bwMode="auto">
            <a:xfrm>
              <a:off x="0" y="1"/>
              <a:ext cx="9144000" cy="332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0" descr="logo_001"/>
            <p:cNvPicPr>
              <a:picLocks noChangeAspect="1" noChangeArrowheads="1"/>
            </p:cNvPicPr>
            <p:nvPr/>
          </p:nvPicPr>
          <p:blipFill>
            <a:blip r:embed="rId5" cstate="print"/>
            <a:srcRect t="23647" b="40312"/>
            <a:stretch>
              <a:fillRect/>
            </a:stretch>
          </p:blipFill>
          <p:spPr bwMode="auto">
            <a:xfrm>
              <a:off x="7308304" y="-6058"/>
              <a:ext cx="1709365" cy="410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1035571" y="5682198"/>
            <a:ext cx="7191841" cy="95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smtClean="0"/>
              <a:t> ANTAS</a:t>
            </a:r>
            <a:r>
              <a:rPr lang="en-US" sz="2000" smtClean="0"/>
              <a:t>: </a:t>
            </a:r>
            <a:r>
              <a:rPr lang="en-US" sz="2000" smtClean="0"/>
              <a:t>hability to simulate some of the peak </a:t>
            </a:r>
            <a:r>
              <a:rPr lang="en-US" sz="2000" smtClean="0"/>
              <a:t>concentrations</a:t>
            </a:r>
            <a:endParaRPr lang="en-US" sz="200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smtClean="0"/>
              <a:t> </a:t>
            </a:r>
            <a:r>
              <a:rPr lang="en-US" sz="2000" smtClean="0"/>
              <a:t>BOAVISTA</a:t>
            </a:r>
            <a:r>
              <a:rPr lang="en-US" sz="2000" smtClean="0"/>
              <a:t>: unnable to simulate peak </a:t>
            </a:r>
            <a:r>
              <a:rPr lang="en-US" sz="2000" smtClean="0"/>
              <a:t>concentrations</a:t>
            </a: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35496" y="332656"/>
            <a:ext cx="73596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600" dirty="0"/>
              <a:t>Exploration – PM10 daily mean – Taylor diagram</a:t>
            </a:r>
          </a:p>
        </p:txBody>
      </p:sp>
      <p:pic>
        <p:nvPicPr>
          <p:cNvPr id="1434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1467" y="835759"/>
            <a:ext cx="7364909" cy="5890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upo 5"/>
          <p:cNvGrpSpPr/>
          <p:nvPr/>
        </p:nvGrpSpPr>
        <p:grpSpPr>
          <a:xfrm>
            <a:off x="0" y="-6058"/>
            <a:ext cx="9144000" cy="410722"/>
            <a:chOff x="0" y="-6058"/>
            <a:chExt cx="9144000" cy="410722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2357" t="18518" r="3326" b="71941"/>
            <a:stretch>
              <a:fillRect/>
            </a:stretch>
          </p:blipFill>
          <p:spPr bwMode="auto">
            <a:xfrm>
              <a:off x="0" y="1"/>
              <a:ext cx="9144000" cy="332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0" descr="logo_001"/>
            <p:cNvPicPr>
              <a:picLocks noChangeAspect="1" noChangeArrowheads="1"/>
            </p:cNvPicPr>
            <p:nvPr/>
          </p:nvPicPr>
          <p:blipFill>
            <a:blip r:embed="rId4" cstate="print"/>
            <a:srcRect t="23647" b="40312"/>
            <a:stretch>
              <a:fillRect/>
            </a:stretch>
          </p:blipFill>
          <p:spPr bwMode="auto">
            <a:xfrm>
              <a:off x="7308304" y="-6058"/>
              <a:ext cx="1709365" cy="410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4249736" y="5364941"/>
            <a:ext cx="4714752" cy="872034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PT" dirty="0" smtClean="0">
                <a:solidFill>
                  <a:schemeClr val="bg1"/>
                </a:solidFill>
              </a:rPr>
              <a:t> </a:t>
            </a:r>
            <a:r>
              <a:rPr lang="pt-PT" dirty="0" err="1" smtClean="0">
                <a:solidFill>
                  <a:schemeClr val="bg1"/>
                </a:solidFill>
              </a:rPr>
              <a:t>correlation</a:t>
            </a:r>
            <a:r>
              <a:rPr lang="pt-PT" dirty="0" smtClean="0">
                <a:solidFill>
                  <a:schemeClr val="bg1"/>
                </a:solidFill>
              </a:rPr>
              <a:t> </a:t>
            </a:r>
            <a:r>
              <a:rPr lang="pt-PT" dirty="0" err="1" smtClean="0">
                <a:solidFill>
                  <a:schemeClr val="bg1"/>
                </a:solidFill>
              </a:rPr>
              <a:t>coeficients</a:t>
            </a:r>
            <a:r>
              <a:rPr lang="pt-PT" dirty="0" smtClean="0">
                <a:solidFill>
                  <a:schemeClr val="bg1"/>
                </a:solidFill>
              </a:rPr>
              <a:t> </a:t>
            </a:r>
            <a:r>
              <a:rPr lang="pt-PT" dirty="0" err="1" smtClean="0">
                <a:solidFill>
                  <a:schemeClr val="bg1"/>
                </a:solidFill>
              </a:rPr>
              <a:t>between</a:t>
            </a:r>
            <a:r>
              <a:rPr lang="pt-PT" dirty="0" smtClean="0">
                <a:solidFill>
                  <a:schemeClr val="bg1"/>
                </a:solidFill>
              </a:rPr>
              <a:t> 0.3 </a:t>
            </a:r>
            <a:r>
              <a:rPr lang="pt-PT" dirty="0" err="1" smtClean="0">
                <a:solidFill>
                  <a:schemeClr val="bg1"/>
                </a:solidFill>
              </a:rPr>
              <a:t>and</a:t>
            </a:r>
            <a:r>
              <a:rPr lang="pt-PT" dirty="0" smtClean="0">
                <a:solidFill>
                  <a:schemeClr val="bg1"/>
                </a:solidFill>
              </a:rPr>
              <a:t> 0.7</a:t>
            </a:r>
            <a:endParaRPr lang="pt-PT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PT" dirty="0" smtClean="0">
                <a:solidFill>
                  <a:schemeClr val="bg1"/>
                </a:solidFill>
              </a:rPr>
              <a:t> </a:t>
            </a:r>
            <a:r>
              <a:rPr lang="pt-PT" dirty="0" smtClean="0">
                <a:solidFill>
                  <a:schemeClr val="bg1"/>
                </a:solidFill>
              </a:rPr>
              <a:t>STD &gt; 0.8</a:t>
            </a:r>
            <a:endParaRPr lang="pt-P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35496" y="476672"/>
            <a:ext cx="73310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600" dirty="0"/>
              <a:t>Exploration – PM10 daily mean – Bugle diagram</a:t>
            </a:r>
          </a:p>
        </p:txBody>
      </p:sp>
      <p:pic>
        <p:nvPicPr>
          <p:cNvPr id="1536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320" y="1052736"/>
            <a:ext cx="7110040" cy="5686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upo 5"/>
          <p:cNvGrpSpPr/>
          <p:nvPr/>
        </p:nvGrpSpPr>
        <p:grpSpPr>
          <a:xfrm>
            <a:off x="0" y="-6058"/>
            <a:ext cx="9144000" cy="410722"/>
            <a:chOff x="0" y="-6058"/>
            <a:chExt cx="9144000" cy="410722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2357" t="18518" r="3326" b="71941"/>
            <a:stretch>
              <a:fillRect/>
            </a:stretch>
          </p:blipFill>
          <p:spPr bwMode="auto">
            <a:xfrm>
              <a:off x="0" y="1"/>
              <a:ext cx="9144000" cy="332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0" descr="logo_001"/>
            <p:cNvPicPr>
              <a:picLocks noChangeAspect="1" noChangeArrowheads="1"/>
            </p:cNvPicPr>
            <p:nvPr/>
          </p:nvPicPr>
          <p:blipFill>
            <a:blip r:embed="rId4" cstate="print"/>
            <a:srcRect t="23647" b="40312"/>
            <a:stretch>
              <a:fillRect/>
            </a:stretch>
          </p:blipFill>
          <p:spPr bwMode="auto">
            <a:xfrm>
              <a:off x="7308304" y="-6058"/>
              <a:ext cx="1709365" cy="410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635896" y="5771678"/>
            <a:ext cx="3842719" cy="507831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PT" dirty="0" err="1" smtClean="0">
                <a:solidFill>
                  <a:schemeClr val="bg1"/>
                </a:solidFill>
              </a:rPr>
              <a:t>a</a:t>
            </a:r>
            <a:r>
              <a:rPr lang="pt-PT" dirty="0" err="1" smtClean="0">
                <a:solidFill>
                  <a:schemeClr val="bg1"/>
                </a:solidFill>
              </a:rPr>
              <a:t>ll</a:t>
            </a:r>
            <a:r>
              <a:rPr lang="pt-PT" dirty="0" smtClean="0">
                <a:solidFill>
                  <a:schemeClr val="bg1"/>
                </a:solidFill>
              </a:rPr>
              <a:t> </a:t>
            </a:r>
            <a:r>
              <a:rPr lang="pt-PT" dirty="0" err="1" smtClean="0">
                <a:solidFill>
                  <a:schemeClr val="bg1"/>
                </a:solidFill>
              </a:rPr>
              <a:t>stations</a:t>
            </a:r>
            <a:r>
              <a:rPr lang="pt-PT" dirty="0" smtClean="0">
                <a:solidFill>
                  <a:schemeClr val="bg1"/>
                </a:solidFill>
              </a:rPr>
              <a:t> </a:t>
            </a:r>
            <a:r>
              <a:rPr lang="pt-PT" dirty="0" err="1" smtClean="0">
                <a:solidFill>
                  <a:schemeClr val="bg1"/>
                </a:solidFill>
              </a:rPr>
              <a:t>meet</a:t>
            </a:r>
            <a:r>
              <a:rPr lang="pt-PT" dirty="0" smtClean="0">
                <a:solidFill>
                  <a:schemeClr val="bg1"/>
                </a:solidFill>
              </a:rPr>
              <a:t> </a:t>
            </a:r>
            <a:r>
              <a:rPr lang="pt-PT" dirty="0" err="1" smtClean="0">
                <a:solidFill>
                  <a:schemeClr val="bg1"/>
                </a:solidFill>
              </a:rPr>
              <a:t>the</a:t>
            </a:r>
            <a:r>
              <a:rPr lang="pt-PT" dirty="0" smtClean="0">
                <a:solidFill>
                  <a:schemeClr val="bg1"/>
                </a:solidFill>
              </a:rPr>
              <a:t> </a:t>
            </a:r>
            <a:r>
              <a:rPr lang="pt-PT" dirty="0" err="1" smtClean="0">
                <a:solidFill>
                  <a:schemeClr val="bg1"/>
                </a:solidFill>
              </a:rPr>
              <a:t>goal</a:t>
            </a:r>
            <a:r>
              <a:rPr lang="pt-PT" dirty="0" smtClean="0">
                <a:solidFill>
                  <a:schemeClr val="bg1"/>
                </a:solidFill>
              </a:rPr>
              <a:t> </a:t>
            </a:r>
            <a:r>
              <a:rPr lang="pt-PT" dirty="0" err="1" smtClean="0">
                <a:solidFill>
                  <a:schemeClr val="bg1"/>
                </a:solidFill>
              </a:rPr>
              <a:t>or</a:t>
            </a:r>
            <a:r>
              <a:rPr lang="pt-PT" dirty="0" smtClean="0">
                <a:solidFill>
                  <a:schemeClr val="bg1"/>
                </a:solidFill>
              </a:rPr>
              <a:t> </a:t>
            </a:r>
            <a:r>
              <a:rPr lang="pt-PT" dirty="0" err="1" smtClean="0">
                <a:solidFill>
                  <a:schemeClr val="bg1"/>
                </a:solidFill>
              </a:rPr>
              <a:t>criteria</a:t>
            </a:r>
            <a:endParaRPr lang="pt-PT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107504" y="476672"/>
            <a:ext cx="73977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600" dirty="0"/>
              <a:t>Exploration – PM10 daily mean – Target diagram</a:t>
            </a:r>
          </a:p>
        </p:txBody>
      </p:sp>
      <p:pic>
        <p:nvPicPr>
          <p:cNvPr id="1638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352" y="1052736"/>
            <a:ext cx="7110040" cy="5686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upo 5"/>
          <p:cNvGrpSpPr/>
          <p:nvPr/>
        </p:nvGrpSpPr>
        <p:grpSpPr>
          <a:xfrm>
            <a:off x="0" y="-6058"/>
            <a:ext cx="9144000" cy="410722"/>
            <a:chOff x="0" y="-6058"/>
            <a:chExt cx="9144000" cy="410722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2357" t="18518" r="3326" b="71941"/>
            <a:stretch>
              <a:fillRect/>
            </a:stretch>
          </p:blipFill>
          <p:spPr bwMode="auto">
            <a:xfrm>
              <a:off x="0" y="1"/>
              <a:ext cx="9144000" cy="332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0" descr="logo_001"/>
            <p:cNvPicPr>
              <a:picLocks noChangeAspect="1" noChangeArrowheads="1"/>
            </p:cNvPicPr>
            <p:nvPr/>
          </p:nvPicPr>
          <p:blipFill>
            <a:blip r:embed="rId4" cstate="print"/>
            <a:srcRect t="23647" b="40312"/>
            <a:stretch>
              <a:fillRect/>
            </a:stretch>
          </p:blipFill>
          <p:spPr bwMode="auto">
            <a:xfrm>
              <a:off x="7308304" y="-6058"/>
              <a:ext cx="1709365" cy="410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563888" y="5445224"/>
            <a:ext cx="5184576" cy="1077218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PT" dirty="0" smtClean="0">
                <a:solidFill>
                  <a:schemeClr val="bg1"/>
                </a:solidFill>
              </a:rPr>
              <a:t> </a:t>
            </a:r>
            <a:r>
              <a:rPr lang="pt-PT" dirty="0" err="1" smtClean="0">
                <a:solidFill>
                  <a:schemeClr val="bg1"/>
                </a:solidFill>
              </a:rPr>
              <a:t>trouble</a:t>
            </a:r>
            <a:r>
              <a:rPr lang="pt-PT" dirty="0" smtClean="0">
                <a:solidFill>
                  <a:schemeClr val="bg1"/>
                </a:solidFill>
              </a:rPr>
              <a:t> </a:t>
            </a:r>
            <a:r>
              <a:rPr lang="pt-PT" dirty="0" err="1" smtClean="0">
                <a:solidFill>
                  <a:schemeClr val="bg1"/>
                </a:solidFill>
              </a:rPr>
              <a:t>in</a:t>
            </a:r>
            <a:r>
              <a:rPr lang="pt-PT" dirty="0" smtClean="0">
                <a:solidFill>
                  <a:schemeClr val="bg1"/>
                </a:solidFill>
              </a:rPr>
              <a:t> </a:t>
            </a:r>
            <a:r>
              <a:rPr lang="pt-PT" dirty="0" err="1" smtClean="0">
                <a:solidFill>
                  <a:schemeClr val="bg1"/>
                </a:solidFill>
              </a:rPr>
              <a:t>the</a:t>
            </a:r>
            <a:r>
              <a:rPr lang="pt-PT" dirty="0" smtClean="0">
                <a:solidFill>
                  <a:schemeClr val="bg1"/>
                </a:solidFill>
              </a:rPr>
              <a:t> </a:t>
            </a:r>
            <a:r>
              <a:rPr lang="pt-PT" dirty="0" err="1" smtClean="0">
                <a:solidFill>
                  <a:schemeClr val="bg1"/>
                </a:solidFill>
              </a:rPr>
              <a:t>interpretation</a:t>
            </a:r>
            <a:r>
              <a:rPr lang="pt-PT" dirty="0" smtClean="0">
                <a:solidFill>
                  <a:schemeClr val="bg1"/>
                </a:solidFill>
              </a:rPr>
              <a:t> (</a:t>
            </a:r>
            <a:r>
              <a:rPr lang="pt-PT" dirty="0" err="1" smtClean="0">
                <a:solidFill>
                  <a:schemeClr val="bg1"/>
                </a:solidFill>
              </a:rPr>
              <a:t>namely</a:t>
            </a:r>
            <a:r>
              <a:rPr lang="pt-PT" dirty="0" smtClean="0">
                <a:solidFill>
                  <a:schemeClr val="bg1"/>
                </a:solidFill>
              </a:rPr>
              <a:t> </a:t>
            </a:r>
            <a:r>
              <a:rPr lang="pt-PT" dirty="0" err="1" smtClean="0">
                <a:solidFill>
                  <a:schemeClr val="bg1"/>
                </a:solidFill>
              </a:rPr>
              <a:t>the</a:t>
            </a:r>
            <a:r>
              <a:rPr lang="pt-PT" dirty="0" smtClean="0">
                <a:solidFill>
                  <a:schemeClr val="bg1"/>
                </a:solidFill>
              </a:rPr>
              <a:t> r </a:t>
            </a:r>
            <a:r>
              <a:rPr lang="pt-PT" dirty="0" err="1" smtClean="0">
                <a:solidFill>
                  <a:schemeClr val="bg1"/>
                </a:solidFill>
              </a:rPr>
              <a:t>lines</a:t>
            </a:r>
            <a:r>
              <a:rPr lang="pt-PT" dirty="0" smtClean="0">
                <a:solidFill>
                  <a:schemeClr val="bg1"/>
                </a:solidFill>
              </a:rPr>
              <a:t>)</a:t>
            </a:r>
            <a:endParaRPr lang="pt-PT" dirty="0" smtClean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PT" dirty="0" smtClean="0">
                <a:solidFill>
                  <a:schemeClr val="bg1"/>
                </a:solidFill>
              </a:rPr>
              <a:t> </a:t>
            </a:r>
            <a:r>
              <a:rPr lang="pt-PT" dirty="0" err="1" smtClean="0">
                <a:solidFill>
                  <a:schemeClr val="bg1"/>
                </a:solidFill>
              </a:rPr>
              <a:t>seems</a:t>
            </a:r>
            <a:r>
              <a:rPr lang="pt-PT" dirty="0" smtClean="0">
                <a:solidFill>
                  <a:schemeClr val="bg1"/>
                </a:solidFill>
              </a:rPr>
              <a:t> to </a:t>
            </a:r>
            <a:r>
              <a:rPr lang="pt-PT" dirty="0" err="1" smtClean="0">
                <a:solidFill>
                  <a:schemeClr val="bg1"/>
                </a:solidFill>
              </a:rPr>
              <a:t>indicate</a:t>
            </a:r>
            <a:r>
              <a:rPr lang="pt-PT" dirty="0" smtClean="0">
                <a:solidFill>
                  <a:schemeClr val="bg1"/>
                </a:solidFill>
              </a:rPr>
              <a:t> a </a:t>
            </a:r>
            <a:r>
              <a:rPr lang="pt-PT" dirty="0" err="1" smtClean="0">
                <a:solidFill>
                  <a:schemeClr val="bg1"/>
                </a:solidFill>
              </a:rPr>
              <a:t>worst</a:t>
            </a:r>
            <a:r>
              <a:rPr lang="pt-PT" dirty="0" smtClean="0">
                <a:solidFill>
                  <a:schemeClr val="bg1"/>
                </a:solidFill>
              </a:rPr>
              <a:t> performance </a:t>
            </a:r>
            <a:r>
              <a:rPr lang="pt-PT" dirty="0" err="1" smtClean="0">
                <a:solidFill>
                  <a:schemeClr val="bg1"/>
                </a:solidFill>
              </a:rPr>
              <a:t>than</a:t>
            </a:r>
            <a:r>
              <a:rPr lang="pt-PT" dirty="0" smtClean="0">
                <a:solidFill>
                  <a:schemeClr val="bg1"/>
                </a:solidFill>
              </a:rPr>
              <a:t> </a:t>
            </a:r>
            <a:r>
              <a:rPr lang="pt-PT" dirty="0" err="1" smtClean="0">
                <a:solidFill>
                  <a:schemeClr val="bg1"/>
                </a:solidFill>
              </a:rPr>
              <a:t>expected</a:t>
            </a:r>
            <a:r>
              <a:rPr lang="pt-PT" dirty="0" smtClean="0">
                <a:solidFill>
                  <a:schemeClr val="bg1"/>
                </a:solidFill>
              </a:rPr>
              <a:t> </a:t>
            </a:r>
            <a:r>
              <a:rPr lang="pt-PT" dirty="0" err="1" smtClean="0">
                <a:solidFill>
                  <a:schemeClr val="bg1"/>
                </a:solidFill>
              </a:rPr>
              <a:t>according</a:t>
            </a:r>
            <a:r>
              <a:rPr lang="pt-PT" dirty="0" smtClean="0">
                <a:solidFill>
                  <a:schemeClr val="bg1"/>
                </a:solidFill>
              </a:rPr>
              <a:t> to </a:t>
            </a:r>
            <a:r>
              <a:rPr lang="pt-PT" dirty="0" err="1" smtClean="0">
                <a:solidFill>
                  <a:schemeClr val="bg1"/>
                </a:solidFill>
              </a:rPr>
              <a:t>the</a:t>
            </a:r>
            <a:r>
              <a:rPr lang="pt-PT" dirty="0" smtClean="0">
                <a:solidFill>
                  <a:schemeClr val="bg1"/>
                </a:solidFill>
              </a:rPr>
              <a:t> </a:t>
            </a:r>
            <a:r>
              <a:rPr lang="pt-PT" dirty="0" err="1" smtClean="0">
                <a:solidFill>
                  <a:schemeClr val="bg1"/>
                </a:solidFill>
              </a:rPr>
              <a:t>previous</a:t>
            </a:r>
            <a:r>
              <a:rPr lang="pt-PT" dirty="0" smtClean="0">
                <a:solidFill>
                  <a:schemeClr val="bg1"/>
                </a:solidFill>
              </a:rPr>
              <a:t> </a:t>
            </a:r>
            <a:r>
              <a:rPr lang="pt-PT" dirty="0" err="1" smtClean="0">
                <a:solidFill>
                  <a:schemeClr val="bg1"/>
                </a:solidFill>
              </a:rPr>
              <a:t>diagrams</a:t>
            </a:r>
            <a:endParaRPr lang="pt-PT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 l="22435" t="11067" r="14467" b="7097"/>
          <a:stretch>
            <a:fillRect/>
          </a:stretch>
        </p:blipFill>
        <p:spPr bwMode="auto">
          <a:xfrm>
            <a:off x="4528411" y="1125538"/>
            <a:ext cx="4580093" cy="4751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Text Box 4"/>
          <p:cNvSpPr txBox="1">
            <a:spLocks noChangeArrowheads="1"/>
          </p:cNvSpPr>
          <p:nvPr/>
        </p:nvSpPr>
        <p:spPr bwMode="auto">
          <a:xfrm>
            <a:off x="250825" y="1700213"/>
            <a:ext cx="40274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B050"/>
              </a:buClr>
              <a:buSzPct val="135000"/>
              <a:buFont typeface="Wingdings" pitchFamily="2" charset="2"/>
              <a:buChar char="ü"/>
            </a:pPr>
            <a:r>
              <a:rPr lang="en-GB" sz="2800"/>
              <a:t>Installation /download</a:t>
            </a:r>
          </a:p>
        </p:txBody>
      </p:sp>
      <p:sp>
        <p:nvSpPr>
          <p:cNvPr id="6150" name="Text Box 4"/>
          <p:cNvSpPr txBox="1">
            <a:spLocks noChangeArrowheads="1"/>
          </p:cNvSpPr>
          <p:nvPr/>
        </p:nvSpPr>
        <p:spPr bwMode="auto">
          <a:xfrm>
            <a:off x="250825" y="2420938"/>
            <a:ext cx="44465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B050"/>
              </a:buClr>
              <a:buSzPct val="135000"/>
              <a:buFont typeface="Wingdings" pitchFamily="2" charset="2"/>
              <a:buChar char="ü"/>
            </a:pPr>
            <a:r>
              <a:rPr lang="en-GB" sz="2800"/>
              <a:t>Preparation of input files</a:t>
            </a:r>
          </a:p>
        </p:txBody>
      </p:sp>
      <p:sp>
        <p:nvSpPr>
          <p:cNvPr id="6151" name="Text Box 4"/>
          <p:cNvSpPr txBox="1">
            <a:spLocks noChangeArrowheads="1"/>
          </p:cNvSpPr>
          <p:nvPr/>
        </p:nvSpPr>
        <p:spPr bwMode="auto">
          <a:xfrm>
            <a:off x="250825" y="3141663"/>
            <a:ext cx="270779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B050"/>
              </a:buClr>
              <a:buSzPct val="135000"/>
              <a:buFont typeface="Wingdings" pitchFamily="2" charset="2"/>
              <a:buChar char="ü"/>
            </a:pPr>
            <a:r>
              <a:rPr lang="en-GB" sz="2800" dirty="0" smtClean="0"/>
              <a:t>Configuration</a:t>
            </a:r>
            <a:endParaRPr lang="en-GB" sz="2800" dirty="0"/>
          </a:p>
        </p:txBody>
      </p:sp>
      <p:sp>
        <p:nvSpPr>
          <p:cNvPr id="6152" name="Oval 7"/>
          <p:cNvSpPr>
            <a:spLocks noChangeArrowheads="1"/>
          </p:cNvSpPr>
          <p:nvPr/>
        </p:nvSpPr>
        <p:spPr bwMode="auto">
          <a:xfrm>
            <a:off x="6804248" y="3140963"/>
            <a:ext cx="792162" cy="2091690"/>
          </a:xfrm>
          <a:prstGeom prst="ellipse">
            <a:avLst/>
          </a:prstGeom>
          <a:noFill/>
          <a:ln w="28575" algn="ctr">
            <a:solidFill>
              <a:srgbClr val="003366"/>
            </a:solidFill>
            <a:prstDash val="sysDot"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pt-PT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51520" y="3842817"/>
            <a:ext cx="2366963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B050"/>
              </a:buClr>
              <a:buSzPct val="135000"/>
              <a:buFont typeface="Wingdings" pitchFamily="2" charset="2"/>
              <a:buChar char="ü"/>
            </a:pPr>
            <a:r>
              <a:rPr lang="en-GB" sz="2800" dirty="0"/>
              <a:t>Exploration</a:t>
            </a:r>
          </a:p>
        </p:txBody>
      </p:sp>
      <p:grpSp>
        <p:nvGrpSpPr>
          <p:cNvPr id="2" name="Grupo 13"/>
          <p:cNvGrpSpPr/>
          <p:nvPr/>
        </p:nvGrpSpPr>
        <p:grpSpPr>
          <a:xfrm>
            <a:off x="0" y="0"/>
            <a:ext cx="9144000" cy="765175"/>
            <a:chOff x="0" y="0"/>
            <a:chExt cx="9144000" cy="765175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2357" t="18518" r="3326" b="71941"/>
            <a:stretch>
              <a:fillRect/>
            </a:stretch>
          </p:blipFill>
          <p:spPr bwMode="auto">
            <a:xfrm>
              <a:off x="0" y="0"/>
              <a:ext cx="9144000" cy="741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10" descr="logo_001"/>
            <p:cNvPicPr>
              <a:picLocks noChangeAspect="1" noChangeArrowheads="1"/>
            </p:cNvPicPr>
            <p:nvPr/>
          </p:nvPicPr>
          <p:blipFill>
            <a:blip r:embed="rId4" cstate="print"/>
            <a:srcRect t="23647" b="40312"/>
            <a:stretch>
              <a:fillRect/>
            </a:stretch>
          </p:blipFill>
          <p:spPr bwMode="auto">
            <a:xfrm>
              <a:off x="5868144" y="0"/>
              <a:ext cx="3184543" cy="765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250825" y="4490889"/>
            <a:ext cx="2967038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B050"/>
              </a:buClr>
              <a:buSzPct val="135000"/>
              <a:buFontTx/>
              <a:buBlip>
                <a:blip r:embed="rId5"/>
              </a:buBlip>
            </a:pPr>
            <a:r>
              <a:rPr lang="en-GB" sz="2800" dirty="0"/>
              <a:t>Benchmarking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3"/>
          <p:cNvGrpSpPr/>
          <p:nvPr/>
        </p:nvGrpSpPr>
        <p:grpSpPr>
          <a:xfrm>
            <a:off x="0" y="0"/>
            <a:ext cx="9144000" cy="765175"/>
            <a:chOff x="0" y="0"/>
            <a:chExt cx="9144000" cy="765175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2357" t="18518" r="3326" b="71941"/>
            <a:stretch>
              <a:fillRect/>
            </a:stretch>
          </p:blipFill>
          <p:spPr bwMode="auto">
            <a:xfrm>
              <a:off x="0" y="0"/>
              <a:ext cx="9144000" cy="741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10" descr="logo_001"/>
            <p:cNvPicPr>
              <a:picLocks noChangeAspect="1" noChangeArrowheads="1"/>
            </p:cNvPicPr>
            <p:nvPr/>
          </p:nvPicPr>
          <p:blipFill>
            <a:blip r:embed="rId3" cstate="print"/>
            <a:srcRect t="23647" b="40312"/>
            <a:stretch>
              <a:fillRect/>
            </a:stretch>
          </p:blipFill>
          <p:spPr bwMode="auto">
            <a:xfrm>
              <a:off x="5868144" y="0"/>
              <a:ext cx="3184543" cy="765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395536" y="1196752"/>
            <a:ext cx="2967038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B050"/>
              </a:buClr>
              <a:buSzPct val="135000"/>
              <a:buFontTx/>
              <a:buBlip>
                <a:blip r:embed="rId4"/>
              </a:buBlip>
            </a:pPr>
            <a:r>
              <a:rPr lang="en-GB" sz="2800" dirty="0"/>
              <a:t>Benchmarking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 l="29895" t="36140" r="29500" b="34880"/>
          <a:stretch>
            <a:fillRect/>
          </a:stretch>
        </p:blipFill>
        <p:spPr bwMode="auto">
          <a:xfrm>
            <a:off x="179512" y="1844824"/>
            <a:ext cx="396044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 cstate="print"/>
          <a:srcRect l="33960" t="36539" r="33556" b="35741"/>
          <a:stretch>
            <a:fillRect/>
          </a:stretch>
        </p:blipFill>
        <p:spPr bwMode="auto">
          <a:xfrm>
            <a:off x="1763688" y="2924944"/>
            <a:ext cx="3168352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7" cstate="print"/>
          <a:srcRect l="30269" t="36220" r="29864" b="34800"/>
          <a:stretch>
            <a:fillRect/>
          </a:stretch>
        </p:blipFill>
        <p:spPr bwMode="auto">
          <a:xfrm>
            <a:off x="3203848" y="3861048"/>
            <a:ext cx="3888432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8" cstate="print"/>
          <a:srcRect l="26578" t="37320" r="26173" b="36220"/>
          <a:stretch>
            <a:fillRect/>
          </a:stretch>
        </p:blipFill>
        <p:spPr bwMode="auto">
          <a:xfrm>
            <a:off x="4283968" y="4869160"/>
            <a:ext cx="4608512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2357" t="18518" r="3326" b="71941"/>
          <a:stretch>
            <a:fillRect/>
          </a:stretch>
        </p:blipFill>
        <p:spPr bwMode="auto">
          <a:xfrm>
            <a:off x="0" y="0"/>
            <a:ext cx="9144000" cy="74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l="22435" t="11067" r="14467" b="7097"/>
          <a:stretch>
            <a:fillRect/>
          </a:stretch>
        </p:blipFill>
        <p:spPr bwMode="auto">
          <a:xfrm>
            <a:off x="4456403" y="1125538"/>
            <a:ext cx="4580093" cy="4751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250825" y="1700213"/>
            <a:ext cx="40274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B050"/>
              </a:buClr>
              <a:buSzPct val="135000"/>
              <a:buFont typeface="Wingdings" pitchFamily="2" charset="2"/>
              <a:buChar char="ü"/>
            </a:pPr>
            <a:r>
              <a:rPr lang="en-GB" sz="2800" dirty="0"/>
              <a:t>Installation /download</a:t>
            </a:r>
          </a:p>
        </p:txBody>
      </p:sp>
      <p:sp>
        <p:nvSpPr>
          <p:cNvPr id="3078" name="Text Box 4"/>
          <p:cNvSpPr txBox="1">
            <a:spLocks noChangeArrowheads="1"/>
          </p:cNvSpPr>
          <p:nvPr/>
        </p:nvSpPr>
        <p:spPr bwMode="auto">
          <a:xfrm>
            <a:off x="250825" y="4417293"/>
            <a:ext cx="44465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B050"/>
              </a:buClr>
              <a:buSzPct val="135000"/>
              <a:buFont typeface="Wingdings" pitchFamily="2" charset="2"/>
              <a:buChar char="ü"/>
            </a:pPr>
            <a:r>
              <a:rPr lang="en-GB" sz="2800" dirty="0"/>
              <a:t>Preparation of input files</a:t>
            </a:r>
          </a:p>
        </p:txBody>
      </p:sp>
      <p:sp>
        <p:nvSpPr>
          <p:cNvPr id="7" name="Rectângulo 6"/>
          <p:cNvSpPr/>
          <p:nvPr/>
        </p:nvSpPr>
        <p:spPr bwMode="auto">
          <a:xfrm>
            <a:off x="4499992" y="1556792"/>
            <a:ext cx="3528392" cy="720080"/>
          </a:xfrm>
          <a:prstGeom prst="rect">
            <a:avLst/>
          </a:prstGeom>
          <a:noFill/>
          <a:ln w="25400" cap="flat" cmpd="sng" algn="ctr">
            <a:solidFill>
              <a:srgbClr val="003366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67544" y="2492896"/>
            <a:ext cx="43204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000" dirty="0" smtClean="0"/>
              <a:t> simple installation process</a:t>
            </a:r>
          </a:p>
          <a:p>
            <a:endParaRPr lang="en-GB" sz="8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the needed side tools </a:t>
            </a:r>
            <a:r>
              <a:rPr lang="en-US" sz="2000" dirty="0"/>
              <a:t>and where they </a:t>
            </a:r>
            <a:r>
              <a:rPr lang="en-US" sz="2000" dirty="0" smtClean="0"/>
              <a:t>can </a:t>
            </a:r>
            <a:r>
              <a:rPr lang="en-US" sz="2000" dirty="0"/>
              <a:t>be downloaded </a:t>
            </a:r>
            <a:r>
              <a:rPr lang="en-US" sz="2000" dirty="0" smtClean="0"/>
              <a:t>should be mentioned earlier in the </a:t>
            </a:r>
            <a:r>
              <a:rPr lang="en-US" sz="2000" dirty="0"/>
              <a:t>User’s Guide </a:t>
            </a:r>
            <a:endParaRPr lang="en-GB" sz="2000" dirty="0"/>
          </a:p>
        </p:txBody>
      </p:sp>
      <p:pic>
        <p:nvPicPr>
          <p:cNvPr id="9" name="Picture 10" descr="logo_001"/>
          <p:cNvPicPr>
            <a:picLocks noChangeAspect="1" noChangeArrowheads="1"/>
          </p:cNvPicPr>
          <p:nvPr/>
        </p:nvPicPr>
        <p:blipFill>
          <a:blip r:embed="rId4" cstate="print"/>
          <a:srcRect t="23647" b="40312"/>
          <a:stretch>
            <a:fillRect/>
          </a:stretch>
        </p:blipFill>
        <p:spPr bwMode="auto">
          <a:xfrm>
            <a:off x="5868144" y="0"/>
            <a:ext cx="3184543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 l="2357" t="18518" r="3326" b="71941"/>
          <a:stretch>
            <a:fillRect/>
          </a:stretch>
        </p:blipFill>
        <p:spPr bwMode="auto">
          <a:xfrm>
            <a:off x="0" y="0"/>
            <a:ext cx="9144000" cy="74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10" descr="logo_001"/>
          <p:cNvPicPr>
            <a:picLocks noChangeAspect="1" noChangeArrowheads="1"/>
          </p:cNvPicPr>
          <p:nvPr/>
        </p:nvPicPr>
        <p:blipFill>
          <a:blip r:embed="rId3" cstate="print"/>
          <a:srcRect t="23647" b="40312"/>
          <a:stretch>
            <a:fillRect/>
          </a:stretch>
        </p:blipFill>
        <p:spPr bwMode="auto">
          <a:xfrm>
            <a:off x="6823075" y="215900"/>
            <a:ext cx="2286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Text Box 4"/>
          <p:cNvSpPr txBox="1">
            <a:spLocks noChangeArrowheads="1"/>
          </p:cNvSpPr>
          <p:nvPr/>
        </p:nvSpPr>
        <p:spPr bwMode="auto">
          <a:xfrm>
            <a:off x="250825" y="1033572"/>
            <a:ext cx="280717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B050"/>
              </a:buClr>
              <a:buSzPct val="135000"/>
              <a:buFont typeface="Wingdings" pitchFamily="2" charset="2"/>
              <a:buChar char="ü"/>
            </a:pPr>
            <a:r>
              <a:rPr lang="en-GB" sz="2800" dirty="0" smtClean="0"/>
              <a:t>Questionnaire</a:t>
            </a:r>
            <a:endParaRPr lang="en-GB" sz="2800" dirty="0"/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0" y="1700808"/>
            <a:ext cx="8892480" cy="4416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1">
              <a:spcBef>
                <a:spcPts val="600"/>
              </a:spcBef>
              <a:spcAft>
                <a:spcPts val="600"/>
              </a:spcAft>
              <a:buClr>
                <a:schemeClr val="accent4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/>
            </a:pPr>
            <a:r>
              <a:rPr lang="en-GB" sz="2100" dirty="0" smtClean="0"/>
              <a:t> </a:t>
            </a:r>
            <a:r>
              <a:rPr lang="en-US" sz="2100" dirty="0" smtClean="0"/>
              <a:t>The statistical indicators selected for the performance report are suitable and complete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chemeClr val="accent4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100" dirty="0" smtClean="0"/>
              <a:t> </a:t>
            </a:r>
            <a:r>
              <a:rPr lang="en-US" sz="2000" dirty="0" smtClean="0"/>
              <a:t>Difficulty in defining different performance criteria f</a:t>
            </a:r>
            <a:r>
              <a:rPr lang="en-US" sz="2100" dirty="0" smtClean="0"/>
              <a:t>or different scales and pollutants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chemeClr val="accent4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100" dirty="0" smtClean="0"/>
              <a:t> Values for performance goals  (and criteria) should be geographically dependent </a:t>
            </a:r>
            <a:r>
              <a:rPr lang="en-US" sz="2100" b="1" dirty="0" smtClean="0">
                <a:solidFill>
                  <a:schemeClr val="accent2">
                    <a:lumMod val="75000"/>
                  </a:schemeClr>
                </a:solidFill>
              </a:rPr>
              <a:t>ex.</a:t>
            </a:r>
            <a:r>
              <a:rPr lang="en-US" sz="2100" dirty="0" smtClean="0">
                <a:solidFill>
                  <a:schemeClr val="accent2">
                    <a:lumMod val="75000"/>
                  </a:schemeClr>
                </a:solidFill>
              </a:rPr>
              <a:t> areas of complex topography; countries at different development stages (different levels of information)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chemeClr val="accent4">
                  <a:lumMod val="75000"/>
                  <a:lumOff val="25000"/>
                </a:schemeClr>
              </a:buClr>
              <a:buSzPct val="100000"/>
              <a:defRPr/>
            </a:pPr>
            <a:endParaRPr lang="en-US" sz="2100" dirty="0" smtClean="0"/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chemeClr val="accent4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100" dirty="0" smtClean="0"/>
              <a:t> Should the DELTA tool include directions regarding the minimum number of stations and the type of stations for model evaluation?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chemeClr val="accent4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/>
            </a:pPr>
            <a:r>
              <a:rPr lang="en-GB" sz="2100" dirty="0" smtClean="0"/>
              <a:t> Should a minimum spatial resolution be defined?</a:t>
            </a:r>
            <a:endParaRPr lang="en-GB" sz="2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 l="2357" t="18518" r="3326" b="71941"/>
          <a:stretch>
            <a:fillRect/>
          </a:stretch>
        </p:blipFill>
        <p:spPr bwMode="auto">
          <a:xfrm>
            <a:off x="0" y="0"/>
            <a:ext cx="9144000" cy="74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10" descr="logo_001"/>
          <p:cNvPicPr>
            <a:picLocks noChangeAspect="1" noChangeArrowheads="1"/>
          </p:cNvPicPr>
          <p:nvPr/>
        </p:nvPicPr>
        <p:blipFill>
          <a:blip r:embed="rId3" cstate="print"/>
          <a:srcRect t="23647" b="40312"/>
          <a:stretch>
            <a:fillRect/>
          </a:stretch>
        </p:blipFill>
        <p:spPr bwMode="auto">
          <a:xfrm>
            <a:off x="6823075" y="215900"/>
            <a:ext cx="2286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Text Box 4"/>
          <p:cNvSpPr txBox="1">
            <a:spLocks noChangeArrowheads="1"/>
          </p:cNvSpPr>
          <p:nvPr/>
        </p:nvSpPr>
        <p:spPr bwMode="auto">
          <a:xfrm>
            <a:off x="250825" y="1033572"/>
            <a:ext cx="25619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B050"/>
              </a:buClr>
              <a:buSzPct val="135000"/>
              <a:buFont typeface="Wingdings" pitchFamily="2" charset="2"/>
              <a:buChar char="ü"/>
            </a:pPr>
            <a:r>
              <a:rPr lang="en-GB" sz="2800" dirty="0" smtClean="0"/>
              <a:t>Next steps...</a:t>
            </a:r>
            <a:endParaRPr lang="en-GB" sz="2800" dirty="0"/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0" y="1700808"/>
            <a:ext cx="8460432" cy="1523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1">
              <a:spcBef>
                <a:spcPts val="600"/>
              </a:spcBef>
              <a:spcAft>
                <a:spcPts val="600"/>
              </a:spcAft>
              <a:buClr>
                <a:schemeClr val="accent4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/>
            </a:pPr>
            <a:r>
              <a:rPr lang="en-GB" sz="2100" dirty="0" smtClean="0"/>
              <a:t> </a:t>
            </a:r>
            <a:r>
              <a:rPr lang="en-US" sz="2100" dirty="0" smtClean="0"/>
              <a:t>Test DELTA </a:t>
            </a:r>
            <a:r>
              <a:rPr lang="en-GB" sz="2000" dirty="0" smtClean="0"/>
              <a:t>for 5 European cities annual simulations with </a:t>
            </a:r>
            <a:r>
              <a:rPr lang="en-GB" sz="2000" dirty="0" err="1" smtClean="0"/>
              <a:t>CAMx</a:t>
            </a:r>
            <a:r>
              <a:rPr lang="en-GB" sz="2000" dirty="0" smtClean="0"/>
              <a:t> (200 m spatial resolution) and URBAIR (2</a:t>
            </a:r>
            <a:r>
              <a:rPr lang="en-GB" sz="2000" baseline="30000" dirty="0" smtClean="0"/>
              <a:t>nd</a:t>
            </a:r>
            <a:r>
              <a:rPr lang="en-GB" sz="2000" dirty="0" smtClean="0"/>
              <a:t> generation </a:t>
            </a:r>
            <a:r>
              <a:rPr lang="en-GB" sz="2000" dirty="0" err="1" smtClean="0"/>
              <a:t>gaussian</a:t>
            </a:r>
            <a:r>
              <a:rPr lang="en-GB" sz="2000" dirty="0" smtClean="0"/>
              <a:t> model, 100 m spatial resolution)</a:t>
            </a:r>
            <a:r>
              <a:rPr lang="en-US" sz="2100" dirty="0" smtClean="0"/>
              <a:t>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chemeClr val="accent4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100" dirty="0" smtClean="0"/>
              <a:t> Joint FAIRMODE exercise</a:t>
            </a:r>
            <a:endParaRPr lang="en-GB" sz="2100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 l="1666" t="1547" r="1666" b="1340"/>
          <a:stretch>
            <a:fillRect/>
          </a:stretch>
        </p:blipFill>
        <p:spPr bwMode="auto">
          <a:xfrm>
            <a:off x="3896163" y="3068960"/>
            <a:ext cx="4996317" cy="37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2357" t="18518" r="3326" b="71941"/>
          <a:stretch>
            <a:fillRect/>
          </a:stretch>
        </p:blipFill>
        <p:spPr bwMode="auto">
          <a:xfrm>
            <a:off x="0" y="0"/>
            <a:ext cx="9144000" cy="74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179388" y="981075"/>
            <a:ext cx="69637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dirty="0"/>
              <a:t>Case-study – </a:t>
            </a:r>
            <a:r>
              <a:rPr lang="en-GB" sz="2800" dirty="0" smtClean="0"/>
              <a:t>Porto 2006 - monitoring </a:t>
            </a:r>
            <a:r>
              <a:rPr lang="en-GB" sz="2800" dirty="0"/>
              <a:t>data</a:t>
            </a:r>
          </a:p>
        </p:txBody>
      </p:sp>
      <p:grpSp>
        <p:nvGrpSpPr>
          <p:cNvPr id="4101" name="Grupo 26"/>
          <p:cNvGrpSpPr>
            <a:grpSpLocks/>
          </p:cNvGrpSpPr>
          <p:nvPr/>
        </p:nvGrpSpPr>
        <p:grpSpPr bwMode="auto">
          <a:xfrm>
            <a:off x="323850" y="1484313"/>
            <a:ext cx="6985000" cy="4895850"/>
            <a:chOff x="2159000" y="1124744"/>
            <a:chExt cx="6985000" cy="4895850"/>
          </a:xfrm>
        </p:grpSpPr>
        <p:pic>
          <p:nvPicPr>
            <p:cNvPr id="4106" name="Picture 1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159000" y="1124744"/>
              <a:ext cx="6867525" cy="4791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07" name="Rectangle 13"/>
            <p:cNvSpPr>
              <a:spLocks noChangeArrowheads="1"/>
            </p:cNvSpPr>
            <p:nvPr/>
          </p:nvSpPr>
          <p:spPr bwMode="auto">
            <a:xfrm>
              <a:off x="8423275" y="1556544"/>
              <a:ext cx="647700" cy="10080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4108" name="Rectangle 14"/>
            <p:cNvSpPr>
              <a:spLocks noChangeArrowheads="1"/>
            </p:cNvSpPr>
            <p:nvPr/>
          </p:nvSpPr>
          <p:spPr bwMode="auto">
            <a:xfrm>
              <a:off x="6838950" y="5156994"/>
              <a:ext cx="2305050" cy="8636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PT"/>
            </a:p>
          </p:txBody>
        </p:sp>
        <p:pic>
          <p:nvPicPr>
            <p:cNvPr id="4109" name="Picture 18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4383" t="49304" r="50069" b="44334"/>
            <a:stretch>
              <a:fillRect/>
            </a:stretch>
          </p:blipFill>
          <p:spPr bwMode="auto">
            <a:xfrm>
              <a:off x="5246688" y="3212307"/>
              <a:ext cx="3810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0" name="Picture 2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01875" y="2348707"/>
              <a:ext cx="3905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1" name="Picture 2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62238" y="2420144"/>
              <a:ext cx="4318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2" name="Picture 2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06700" y="2420144"/>
              <a:ext cx="4318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3" name="Picture 2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06700" y="2348707"/>
              <a:ext cx="123825" cy="287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4" name="Picture 3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67063" y="2420144"/>
              <a:ext cx="123825" cy="287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5" name="Picture 3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238500" y="2348707"/>
              <a:ext cx="368300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6" name="Picture 3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517900" y="2421732"/>
              <a:ext cx="368300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7" name="Picture 3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V="1">
              <a:off x="3309938" y="2132807"/>
              <a:ext cx="144463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8" name="Picture 3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94263" y="3860007"/>
              <a:ext cx="1008063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9" name="Picture 3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454400" y="2421732"/>
              <a:ext cx="368300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20" name="Picture 3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238500" y="2421732"/>
              <a:ext cx="368300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upo 45"/>
          <p:cNvGrpSpPr>
            <a:grpSpLocks/>
          </p:cNvGrpSpPr>
          <p:nvPr/>
        </p:nvGrpSpPr>
        <p:grpSpPr bwMode="auto">
          <a:xfrm>
            <a:off x="2267744" y="3645024"/>
            <a:ext cx="6696869" cy="2944689"/>
            <a:chOff x="2555776" y="4077072"/>
            <a:chExt cx="6408266" cy="2512059"/>
          </a:xfrm>
        </p:grpSpPr>
        <p:pic>
          <p:nvPicPr>
            <p:cNvPr id="44" name="Picture 11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404040"/>
                </a:clrFrom>
                <a:clrTo>
                  <a:srgbClr val="40404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55776" y="4077072"/>
              <a:ext cx="6408266" cy="2512059"/>
            </a:xfrm>
            <a:prstGeom prst="rect">
              <a:avLst/>
            </a:prstGeom>
            <a:solidFill>
              <a:schemeClr val="accent4">
                <a:lumMod val="75000"/>
                <a:lumOff val="25000"/>
              </a:schemeClr>
            </a:solidFill>
            <a:ln>
              <a:noFill/>
            </a:ln>
          </p:spPr>
        </p:pic>
        <p:sp>
          <p:nvSpPr>
            <p:cNvPr id="4105" name="Text Box 6"/>
            <p:cNvSpPr txBox="1">
              <a:spLocks noChangeArrowheads="1"/>
            </p:cNvSpPr>
            <p:nvPr/>
          </p:nvSpPr>
          <p:spPr bwMode="auto">
            <a:xfrm>
              <a:off x="3175919" y="4305943"/>
              <a:ext cx="2326774" cy="2625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PT" sz="1400" dirty="0">
                  <a:solidFill>
                    <a:schemeClr val="bg1"/>
                  </a:solidFill>
                </a:rPr>
                <a:t>PM10 </a:t>
              </a:r>
              <a:r>
                <a:rPr lang="pt-PT" sz="1400" dirty="0" err="1">
                  <a:solidFill>
                    <a:schemeClr val="bg1"/>
                  </a:solidFill>
                </a:rPr>
                <a:t>daily</a:t>
              </a:r>
              <a:r>
                <a:rPr lang="pt-PT" sz="1400" dirty="0">
                  <a:solidFill>
                    <a:schemeClr val="bg1"/>
                  </a:solidFill>
                </a:rPr>
                <a:t> LV </a:t>
              </a:r>
              <a:r>
                <a:rPr lang="pt-PT" sz="1400" dirty="0" err="1">
                  <a:solidFill>
                    <a:schemeClr val="bg1"/>
                  </a:solidFill>
                </a:rPr>
                <a:t>exceedances</a:t>
              </a:r>
              <a:endParaRPr lang="pt-PT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47" name="CaixaDeTexto 46"/>
          <p:cNvSpPr txBox="1"/>
          <p:nvPr/>
        </p:nvSpPr>
        <p:spPr>
          <a:xfrm>
            <a:off x="5219700" y="1773238"/>
            <a:ext cx="2952750" cy="1430337"/>
          </a:xfrm>
          <a:prstGeom prst="rect">
            <a:avLst/>
          </a:prstGeom>
          <a:solidFill>
            <a:schemeClr val="accent4">
              <a:lumMod val="65000"/>
              <a:lumOff val="3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pt-PT" sz="1500" dirty="0" err="1">
                <a:solidFill>
                  <a:schemeClr val="bg1"/>
                </a:solidFill>
              </a:rPr>
              <a:t>Air</a:t>
            </a:r>
            <a:r>
              <a:rPr lang="pt-PT" sz="1500" dirty="0">
                <a:solidFill>
                  <a:schemeClr val="bg1"/>
                </a:solidFill>
              </a:rPr>
              <a:t> </a:t>
            </a:r>
            <a:r>
              <a:rPr lang="pt-PT" sz="1500" dirty="0" err="1">
                <a:solidFill>
                  <a:schemeClr val="bg1"/>
                </a:solidFill>
              </a:rPr>
              <a:t>quality</a:t>
            </a:r>
            <a:r>
              <a:rPr lang="pt-PT" sz="1500" dirty="0">
                <a:solidFill>
                  <a:schemeClr val="bg1"/>
                </a:solidFill>
              </a:rPr>
              <a:t> </a:t>
            </a:r>
            <a:r>
              <a:rPr lang="pt-PT" sz="1500" dirty="0" err="1">
                <a:solidFill>
                  <a:schemeClr val="bg1"/>
                </a:solidFill>
              </a:rPr>
              <a:t>monitoring</a:t>
            </a:r>
            <a:r>
              <a:rPr lang="pt-PT" sz="1500" dirty="0">
                <a:solidFill>
                  <a:schemeClr val="bg1"/>
                </a:solidFill>
              </a:rPr>
              <a:t> </a:t>
            </a:r>
            <a:r>
              <a:rPr lang="pt-PT" sz="1500" dirty="0" err="1">
                <a:solidFill>
                  <a:schemeClr val="bg1"/>
                </a:solidFill>
              </a:rPr>
              <a:t>stations</a:t>
            </a:r>
            <a:r>
              <a:rPr lang="pt-PT" sz="1500" dirty="0">
                <a:solidFill>
                  <a:schemeClr val="bg1"/>
                </a:solidFill>
              </a:rPr>
              <a:t> </a:t>
            </a:r>
            <a:r>
              <a:rPr lang="pt-PT" sz="1500" dirty="0" err="1">
                <a:solidFill>
                  <a:schemeClr val="bg1"/>
                </a:solidFill>
              </a:rPr>
              <a:t>with</a:t>
            </a:r>
            <a:r>
              <a:rPr lang="pt-PT" sz="1500" dirty="0">
                <a:solidFill>
                  <a:schemeClr val="bg1"/>
                </a:solidFill>
              </a:rPr>
              <a:t> </a:t>
            </a:r>
            <a:r>
              <a:rPr lang="pt-PT" sz="1500" dirty="0" err="1">
                <a:solidFill>
                  <a:schemeClr val="bg1"/>
                </a:solidFill>
              </a:rPr>
              <a:t>efficiency</a:t>
            </a:r>
            <a:r>
              <a:rPr lang="pt-PT" sz="1500" dirty="0">
                <a:solidFill>
                  <a:schemeClr val="bg1"/>
                </a:solidFill>
              </a:rPr>
              <a:t> &gt;90% </a:t>
            </a:r>
            <a:r>
              <a:rPr lang="pt-PT" sz="1500" dirty="0" err="1">
                <a:solidFill>
                  <a:schemeClr val="bg1"/>
                </a:solidFill>
              </a:rPr>
              <a:t>in</a:t>
            </a:r>
            <a:r>
              <a:rPr lang="pt-PT" sz="1500" dirty="0">
                <a:solidFill>
                  <a:schemeClr val="bg1"/>
                </a:solidFill>
              </a:rPr>
              <a:t> 2006:</a:t>
            </a:r>
          </a:p>
          <a:p>
            <a:pPr>
              <a:defRPr/>
            </a:pPr>
            <a:endParaRPr lang="pt-PT" sz="40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pt-PT" sz="1500" dirty="0">
                <a:solidFill>
                  <a:schemeClr val="bg1"/>
                </a:solidFill>
              </a:rPr>
              <a:t>       O</a:t>
            </a:r>
            <a:r>
              <a:rPr lang="pt-PT" sz="1500" baseline="-25000" dirty="0">
                <a:solidFill>
                  <a:schemeClr val="bg1"/>
                </a:solidFill>
              </a:rPr>
              <a:t>3</a:t>
            </a:r>
            <a:r>
              <a:rPr lang="pt-PT" sz="1500" dirty="0">
                <a:solidFill>
                  <a:schemeClr val="bg1"/>
                </a:solidFill>
              </a:rPr>
              <a:t> - 8</a:t>
            </a:r>
          </a:p>
          <a:p>
            <a:pPr>
              <a:defRPr/>
            </a:pPr>
            <a:endParaRPr lang="pt-PT" sz="40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pt-PT" sz="1500" dirty="0">
                <a:solidFill>
                  <a:schemeClr val="bg1"/>
                </a:solidFill>
              </a:rPr>
              <a:t>       PM10 - 6</a:t>
            </a:r>
          </a:p>
          <a:p>
            <a:pPr>
              <a:defRPr/>
            </a:pPr>
            <a:endParaRPr lang="pt-PT" sz="40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pt-PT" sz="1500" dirty="0">
                <a:solidFill>
                  <a:schemeClr val="bg1"/>
                </a:solidFill>
              </a:rPr>
              <a:t>       NO2 - 6</a:t>
            </a:r>
          </a:p>
        </p:txBody>
      </p:sp>
      <p:pic>
        <p:nvPicPr>
          <p:cNvPr id="25" name="Picture 10" descr="logo_001"/>
          <p:cNvPicPr>
            <a:picLocks noChangeAspect="1" noChangeArrowheads="1"/>
          </p:cNvPicPr>
          <p:nvPr/>
        </p:nvPicPr>
        <p:blipFill>
          <a:blip r:embed="rId7" cstate="print"/>
          <a:srcRect t="23647" b="40312"/>
          <a:stretch>
            <a:fillRect/>
          </a:stretch>
        </p:blipFill>
        <p:spPr bwMode="auto">
          <a:xfrm>
            <a:off x="5868144" y="0"/>
            <a:ext cx="3184543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2357" t="18518" r="3326" b="71941"/>
          <a:stretch>
            <a:fillRect/>
          </a:stretch>
        </p:blipFill>
        <p:spPr bwMode="auto">
          <a:xfrm>
            <a:off x="0" y="0"/>
            <a:ext cx="9144000" cy="74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179388" y="981075"/>
            <a:ext cx="68243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dirty="0"/>
              <a:t>Case-study – </a:t>
            </a:r>
            <a:r>
              <a:rPr lang="en-GB" sz="2800" dirty="0" smtClean="0"/>
              <a:t>Porto 2006 - modelling </a:t>
            </a:r>
            <a:r>
              <a:rPr lang="en-GB" sz="2800" dirty="0"/>
              <a:t>data</a:t>
            </a:r>
          </a:p>
        </p:txBody>
      </p:sp>
      <p:sp>
        <p:nvSpPr>
          <p:cNvPr id="5126" name="Text Box 45"/>
          <p:cNvSpPr txBox="1">
            <a:spLocks noChangeArrowheads="1"/>
          </p:cNvSpPr>
          <p:nvPr/>
        </p:nvSpPr>
        <p:spPr bwMode="auto">
          <a:xfrm>
            <a:off x="1404938" y="1990725"/>
            <a:ext cx="2159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PT" dirty="0"/>
              <a:t>MM5-CAMx </a:t>
            </a:r>
          </a:p>
          <a:p>
            <a:pPr algn="ctr"/>
            <a:r>
              <a:rPr lang="pt-PT" dirty="0" err="1"/>
              <a:t>simulation</a:t>
            </a:r>
            <a:r>
              <a:rPr lang="pt-PT" dirty="0"/>
              <a:t> </a:t>
            </a:r>
            <a:r>
              <a:rPr lang="pt-PT" dirty="0" err="1"/>
              <a:t>domains</a:t>
            </a:r>
            <a:endParaRPr lang="pt-PT" baseline="-25000" dirty="0"/>
          </a:p>
        </p:txBody>
      </p:sp>
      <p:sp>
        <p:nvSpPr>
          <p:cNvPr id="5127" name="Rectangle 6"/>
          <p:cNvSpPr>
            <a:spLocks noChangeArrowheads="1"/>
          </p:cNvSpPr>
          <p:nvPr/>
        </p:nvSpPr>
        <p:spPr bwMode="auto">
          <a:xfrm>
            <a:off x="5116958" y="3075781"/>
            <a:ext cx="3996607" cy="300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pt-PT" dirty="0" smtClean="0"/>
              <a:t> D3 : </a:t>
            </a:r>
            <a:r>
              <a:rPr lang="pt-PT" b="1" dirty="0" smtClean="0"/>
              <a:t>1km x 1km</a:t>
            </a:r>
            <a:r>
              <a:rPr lang="pt-PT" dirty="0" smtClean="0"/>
              <a:t> </a:t>
            </a:r>
            <a:r>
              <a:rPr lang="pt-PT" dirty="0" err="1" smtClean="0"/>
              <a:t>spatial</a:t>
            </a:r>
            <a:r>
              <a:rPr lang="pt-PT" dirty="0" smtClean="0"/>
              <a:t> </a:t>
            </a:r>
            <a:r>
              <a:rPr lang="pt-PT" dirty="0" err="1" smtClean="0"/>
              <a:t>resolution</a:t>
            </a:r>
            <a:r>
              <a:rPr lang="pt-PT" dirty="0" smtClean="0"/>
              <a:t> 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endParaRPr lang="pt-PT" dirty="0"/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pt-PT" dirty="0" smtClean="0"/>
              <a:t> </a:t>
            </a:r>
            <a:r>
              <a:rPr lang="pt-PT" dirty="0" err="1" smtClean="0"/>
              <a:t>binary</a:t>
            </a:r>
            <a:r>
              <a:rPr lang="pt-PT" dirty="0" smtClean="0"/>
              <a:t> </a:t>
            </a:r>
            <a:r>
              <a:rPr lang="pt-PT" dirty="0" err="1"/>
              <a:t>CAMx</a:t>
            </a:r>
            <a:r>
              <a:rPr lang="pt-PT" dirty="0"/>
              <a:t> output files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pt-PT" dirty="0"/>
              <a:t> </a:t>
            </a:r>
            <a:r>
              <a:rPr lang="pt-PT" dirty="0" err="1"/>
              <a:t>post-processing</a:t>
            </a:r>
            <a:r>
              <a:rPr lang="pt-PT" dirty="0"/>
              <a:t> </a:t>
            </a:r>
            <a:r>
              <a:rPr lang="pt-PT" dirty="0" err="1"/>
              <a:t>conversion</a:t>
            </a:r>
            <a:r>
              <a:rPr lang="pt-PT" dirty="0"/>
              <a:t> to </a:t>
            </a:r>
            <a:r>
              <a:rPr lang="pt-PT" dirty="0" err="1"/>
              <a:t>ascii</a:t>
            </a:r>
            <a:endParaRPr lang="pt-PT" dirty="0"/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pt-PT" dirty="0"/>
              <a:t> </a:t>
            </a:r>
            <a:r>
              <a:rPr lang="pt-PT" dirty="0" err="1"/>
              <a:t>csv_to_modeltype.sav</a:t>
            </a:r>
            <a:endParaRPr lang="pt-PT" dirty="0"/>
          </a:p>
          <a:p>
            <a:pPr>
              <a:lnSpc>
                <a:spcPct val="150000"/>
              </a:lnSpc>
              <a:buFont typeface="Arial" charset="0"/>
              <a:buChar char="•"/>
            </a:pPr>
            <a:endParaRPr lang="pt-PT" dirty="0"/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pt-PT" dirty="0"/>
              <a:t> </a:t>
            </a:r>
            <a:r>
              <a:rPr lang="pt-PT" dirty="0" err="1"/>
              <a:t>check_io_preproc.sav</a:t>
            </a:r>
            <a:endParaRPr lang="pt-PT" dirty="0"/>
          </a:p>
        </p:txBody>
      </p:sp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80929"/>
            <a:ext cx="5071120" cy="3744416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  <p:pic>
        <p:nvPicPr>
          <p:cNvPr id="11" name="Picture 10" descr="logo_001"/>
          <p:cNvPicPr>
            <a:picLocks noChangeAspect="1" noChangeArrowheads="1"/>
          </p:cNvPicPr>
          <p:nvPr/>
        </p:nvPicPr>
        <p:blipFill>
          <a:blip r:embed="rId4" cstate="print"/>
          <a:srcRect t="23647" b="40312"/>
          <a:stretch>
            <a:fillRect/>
          </a:stretch>
        </p:blipFill>
        <p:spPr bwMode="auto">
          <a:xfrm>
            <a:off x="5868144" y="0"/>
            <a:ext cx="3184543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 l="22435" t="11067" r="14467" b="7097"/>
          <a:stretch>
            <a:fillRect/>
          </a:stretch>
        </p:blipFill>
        <p:spPr bwMode="auto">
          <a:xfrm>
            <a:off x="4528411" y="1125538"/>
            <a:ext cx="4580093" cy="4751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 l="2357" t="18518" r="3326" b="71941"/>
          <a:stretch>
            <a:fillRect/>
          </a:stretch>
        </p:blipFill>
        <p:spPr bwMode="auto">
          <a:xfrm>
            <a:off x="0" y="0"/>
            <a:ext cx="9144000" cy="74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Text Box 4"/>
          <p:cNvSpPr txBox="1">
            <a:spLocks noChangeArrowheads="1"/>
          </p:cNvSpPr>
          <p:nvPr/>
        </p:nvSpPr>
        <p:spPr bwMode="auto">
          <a:xfrm>
            <a:off x="250825" y="1700213"/>
            <a:ext cx="40274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B050"/>
              </a:buClr>
              <a:buSzPct val="135000"/>
              <a:buFont typeface="Wingdings" pitchFamily="2" charset="2"/>
              <a:buChar char="ü"/>
            </a:pPr>
            <a:r>
              <a:rPr lang="en-GB" sz="2800"/>
              <a:t>Installation /download</a:t>
            </a:r>
          </a:p>
        </p:txBody>
      </p:sp>
      <p:sp>
        <p:nvSpPr>
          <p:cNvPr id="6150" name="Text Box 4"/>
          <p:cNvSpPr txBox="1">
            <a:spLocks noChangeArrowheads="1"/>
          </p:cNvSpPr>
          <p:nvPr/>
        </p:nvSpPr>
        <p:spPr bwMode="auto">
          <a:xfrm>
            <a:off x="250825" y="2420938"/>
            <a:ext cx="44465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B050"/>
              </a:buClr>
              <a:buSzPct val="135000"/>
              <a:buFont typeface="Wingdings" pitchFamily="2" charset="2"/>
              <a:buChar char="ü"/>
            </a:pPr>
            <a:r>
              <a:rPr lang="en-GB" sz="2800"/>
              <a:t>Preparation of input files</a:t>
            </a:r>
          </a:p>
        </p:txBody>
      </p:sp>
      <p:sp>
        <p:nvSpPr>
          <p:cNvPr id="6151" name="Text Box 4"/>
          <p:cNvSpPr txBox="1">
            <a:spLocks noChangeArrowheads="1"/>
          </p:cNvSpPr>
          <p:nvPr/>
        </p:nvSpPr>
        <p:spPr bwMode="auto">
          <a:xfrm>
            <a:off x="250825" y="3141663"/>
            <a:ext cx="270779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B050"/>
              </a:buClr>
              <a:buSzPct val="135000"/>
              <a:buFont typeface="Wingdings" pitchFamily="2" charset="2"/>
              <a:buChar char="ü"/>
            </a:pPr>
            <a:r>
              <a:rPr lang="en-GB" sz="2800" dirty="0" smtClean="0"/>
              <a:t>Configuration</a:t>
            </a:r>
            <a:endParaRPr lang="en-GB" sz="2800" dirty="0"/>
          </a:p>
        </p:txBody>
      </p:sp>
      <p:sp>
        <p:nvSpPr>
          <p:cNvPr id="12" name="Rectângulo 11"/>
          <p:cNvSpPr/>
          <p:nvPr/>
        </p:nvSpPr>
        <p:spPr bwMode="auto">
          <a:xfrm>
            <a:off x="4932040" y="2204864"/>
            <a:ext cx="1152128" cy="1008112"/>
          </a:xfrm>
          <a:prstGeom prst="rect">
            <a:avLst/>
          </a:prstGeom>
          <a:noFill/>
          <a:ln w="25400" cap="flat" cmpd="sng" algn="ctr">
            <a:solidFill>
              <a:srgbClr val="003366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3" name="Picture 10" descr="logo_001"/>
          <p:cNvPicPr>
            <a:picLocks noChangeAspect="1" noChangeArrowheads="1"/>
          </p:cNvPicPr>
          <p:nvPr/>
        </p:nvPicPr>
        <p:blipFill>
          <a:blip r:embed="rId4" cstate="print"/>
          <a:srcRect t="23647" b="40312"/>
          <a:stretch>
            <a:fillRect/>
          </a:stretch>
        </p:blipFill>
        <p:spPr bwMode="auto">
          <a:xfrm>
            <a:off x="5868144" y="0"/>
            <a:ext cx="3184543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345" y="1072704"/>
            <a:ext cx="8937159" cy="5236616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  <p:sp>
        <p:nvSpPr>
          <p:cNvPr id="16" name="Rectângulo 15"/>
          <p:cNvSpPr/>
          <p:nvPr/>
        </p:nvSpPr>
        <p:spPr bwMode="auto">
          <a:xfrm>
            <a:off x="72008" y="1907540"/>
            <a:ext cx="1187624" cy="36933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3131840" y="2348880"/>
            <a:ext cx="2016224" cy="1368152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9" name="Grupo 18"/>
          <p:cNvGrpSpPr/>
          <p:nvPr/>
        </p:nvGrpSpPr>
        <p:grpSpPr>
          <a:xfrm>
            <a:off x="0" y="0"/>
            <a:ext cx="9144000" cy="765175"/>
            <a:chOff x="0" y="0"/>
            <a:chExt cx="9144000" cy="765175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2357" t="18518" r="3326" b="71941"/>
            <a:stretch>
              <a:fillRect/>
            </a:stretch>
          </p:blipFill>
          <p:spPr bwMode="auto">
            <a:xfrm>
              <a:off x="0" y="0"/>
              <a:ext cx="9144000" cy="741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10" descr="logo_001"/>
            <p:cNvPicPr>
              <a:picLocks noChangeAspect="1" noChangeArrowheads="1"/>
            </p:cNvPicPr>
            <p:nvPr/>
          </p:nvPicPr>
          <p:blipFill>
            <a:blip r:embed="rId4" cstate="print"/>
            <a:srcRect t="23647" b="40312"/>
            <a:stretch>
              <a:fillRect/>
            </a:stretch>
          </p:blipFill>
          <p:spPr bwMode="auto">
            <a:xfrm>
              <a:off x="5868144" y="0"/>
              <a:ext cx="3184543" cy="765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 l="22435" t="11067" r="14467" b="7097"/>
          <a:stretch>
            <a:fillRect/>
          </a:stretch>
        </p:blipFill>
        <p:spPr bwMode="auto">
          <a:xfrm>
            <a:off x="4528411" y="1125538"/>
            <a:ext cx="4580093" cy="4751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Text Box 4"/>
          <p:cNvSpPr txBox="1">
            <a:spLocks noChangeArrowheads="1"/>
          </p:cNvSpPr>
          <p:nvPr/>
        </p:nvSpPr>
        <p:spPr bwMode="auto">
          <a:xfrm>
            <a:off x="250825" y="1700213"/>
            <a:ext cx="40274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B050"/>
              </a:buClr>
              <a:buSzPct val="135000"/>
              <a:buFont typeface="Wingdings" pitchFamily="2" charset="2"/>
              <a:buChar char="ü"/>
            </a:pPr>
            <a:r>
              <a:rPr lang="en-GB" sz="2800"/>
              <a:t>Installation /download</a:t>
            </a:r>
          </a:p>
        </p:txBody>
      </p:sp>
      <p:sp>
        <p:nvSpPr>
          <p:cNvPr id="6150" name="Text Box 4"/>
          <p:cNvSpPr txBox="1">
            <a:spLocks noChangeArrowheads="1"/>
          </p:cNvSpPr>
          <p:nvPr/>
        </p:nvSpPr>
        <p:spPr bwMode="auto">
          <a:xfrm>
            <a:off x="250825" y="2420938"/>
            <a:ext cx="44465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B050"/>
              </a:buClr>
              <a:buSzPct val="135000"/>
              <a:buFont typeface="Wingdings" pitchFamily="2" charset="2"/>
              <a:buChar char="ü"/>
            </a:pPr>
            <a:r>
              <a:rPr lang="en-GB" sz="2800"/>
              <a:t>Preparation of input files</a:t>
            </a:r>
          </a:p>
        </p:txBody>
      </p:sp>
      <p:sp>
        <p:nvSpPr>
          <p:cNvPr id="6151" name="Text Box 4"/>
          <p:cNvSpPr txBox="1">
            <a:spLocks noChangeArrowheads="1"/>
          </p:cNvSpPr>
          <p:nvPr/>
        </p:nvSpPr>
        <p:spPr bwMode="auto">
          <a:xfrm>
            <a:off x="250825" y="3141663"/>
            <a:ext cx="270779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B050"/>
              </a:buClr>
              <a:buSzPct val="135000"/>
              <a:buFont typeface="Wingdings" pitchFamily="2" charset="2"/>
              <a:buChar char="ü"/>
            </a:pPr>
            <a:r>
              <a:rPr lang="en-GB" sz="2800" dirty="0" smtClean="0"/>
              <a:t>Configuration</a:t>
            </a:r>
            <a:endParaRPr lang="en-GB" sz="2800" dirty="0"/>
          </a:p>
        </p:txBody>
      </p:sp>
      <p:sp>
        <p:nvSpPr>
          <p:cNvPr id="6152" name="Oval 7"/>
          <p:cNvSpPr>
            <a:spLocks noChangeArrowheads="1"/>
          </p:cNvSpPr>
          <p:nvPr/>
        </p:nvSpPr>
        <p:spPr bwMode="auto">
          <a:xfrm>
            <a:off x="4860032" y="3140963"/>
            <a:ext cx="792162" cy="2091690"/>
          </a:xfrm>
          <a:prstGeom prst="ellipse">
            <a:avLst/>
          </a:prstGeom>
          <a:noFill/>
          <a:ln w="28575" algn="ctr">
            <a:solidFill>
              <a:srgbClr val="003366"/>
            </a:solidFill>
            <a:prstDash val="sysDot"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pt-PT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51520" y="3842817"/>
            <a:ext cx="2366963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B050"/>
              </a:buClr>
              <a:buSzPct val="135000"/>
              <a:buFont typeface="Wingdings" pitchFamily="2" charset="2"/>
              <a:buChar char="ü"/>
            </a:pPr>
            <a:r>
              <a:rPr lang="en-GB" sz="2800" dirty="0"/>
              <a:t>Exploration</a:t>
            </a:r>
          </a:p>
        </p:txBody>
      </p:sp>
      <p:grpSp>
        <p:nvGrpSpPr>
          <p:cNvPr id="14" name="Grupo 13"/>
          <p:cNvGrpSpPr/>
          <p:nvPr/>
        </p:nvGrpSpPr>
        <p:grpSpPr>
          <a:xfrm>
            <a:off x="0" y="0"/>
            <a:ext cx="9144000" cy="765175"/>
            <a:chOff x="0" y="0"/>
            <a:chExt cx="9144000" cy="765175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2357" t="18518" r="3326" b="71941"/>
            <a:stretch>
              <a:fillRect/>
            </a:stretch>
          </p:blipFill>
          <p:spPr bwMode="auto">
            <a:xfrm>
              <a:off x="0" y="0"/>
              <a:ext cx="9144000" cy="741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10" descr="logo_001"/>
            <p:cNvPicPr>
              <a:picLocks noChangeAspect="1" noChangeArrowheads="1"/>
            </p:cNvPicPr>
            <p:nvPr/>
          </p:nvPicPr>
          <p:blipFill>
            <a:blip r:embed="rId4" cstate="print"/>
            <a:srcRect t="23647" b="40312"/>
            <a:stretch>
              <a:fillRect/>
            </a:stretch>
          </p:blipFill>
          <p:spPr bwMode="auto">
            <a:xfrm>
              <a:off x="5868144" y="0"/>
              <a:ext cx="3184543" cy="765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179388" y="476672"/>
            <a:ext cx="87153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600" dirty="0"/>
              <a:t>Exploration – O</a:t>
            </a:r>
            <a:r>
              <a:rPr lang="en-GB" sz="2600" baseline="-25000" dirty="0"/>
              <a:t>3</a:t>
            </a:r>
            <a:r>
              <a:rPr lang="en-GB" sz="2600" dirty="0"/>
              <a:t> 8-hour daily max – scatter mean stations</a:t>
            </a:r>
          </a:p>
        </p:txBody>
      </p:sp>
      <p:pic>
        <p:nvPicPr>
          <p:cNvPr id="717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052735"/>
            <a:ext cx="7056784" cy="5645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upo 5"/>
          <p:cNvGrpSpPr/>
          <p:nvPr/>
        </p:nvGrpSpPr>
        <p:grpSpPr>
          <a:xfrm>
            <a:off x="0" y="-6058"/>
            <a:ext cx="9144000" cy="410722"/>
            <a:chOff x="0" y="-6058"/>
            <a:chExt cx="9144000" cy="410722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2357" t="18518" r="3326" b="71941"/>
            <a:stretch>
              <a:fillRect/>
            </a:stretch>
          </p:blipFill>
          <p:spPr bwMode="auto">
            <a:xfrm>
              <a:off x="0" y="1"/>
              <a:ext cx="9144000" cy="332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0" descr="logo_001"/>
            <p:cNvPicPr>
              <a:picLocks noChangeAspect="1" noChangeArrowheads="1"/>
            </p:cNvPicPr>
            <p:nvPr/>
          </p:nvPicPr>
          <p:blipFill>
            <a:blip r:embed="rId4" cstate="print"/>
            <a:srcRect t="23647" b="40312"/>
            <a:stretch>
              <a:fillRect/>
            </a:stretch>
          </p:blipFill>
          <p:spPr bwMode="auto">
            <a:xfrm>
              <a:off x="7308304" y="-6058"/>
              <a:ext cx="1709365" cy="410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179388" y="548680"/>
            <a:ext cx="693261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600"/>
              <a:t>Exploration – O</a:t>
            </a:r>
            <a:r>
              <a:rPr lang="en-GB" sz="2600" baseline="-25000"/>
              <a:t>3</a:t>
            </a:r>
            <a:r>
              <a:rPr lang="en-GB" sz="2600"/>
              <a:t> 8-hour daily max – all values</a:t>
            </a:r>
          </a:p>
        </p:txBody>
      </p:sp>
      <p:pic>
        <p:nvPicPr>
          <p:cNvPr id="8197" name="Picture 7"/>
          <p:cNvPicPr>
            <a:picLocks noChangeAspect="1" noChangeArrowheads="1"/>
          </p:cNvPicPr>
          <p:nvPr/>
        </p:nvPicPr>
        <p:blipFill>
          <a:blip r:embed="rId2" cstate="print"/>
          <a:srcRect l="27580" t="10944" r="15244" b="27583"/>
          <a:stretch>
            <a:fillRect/>
          </a:stretch>
        </p:blipFill>
        <p:spPr bwMode="auto">
          <a:xfrm>
            <a:off x="468313" y="1500089"/>
            <a:ext cx="3833812" cy="329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8"/>
          <p:cNvPicPr>
            <a:picLocks noChangeAspect="1" noChangeArrowheads="1"/>
          </p:cNvPicPr>
          <p:nvPr/>
        </p:nvPicPr>
        <p:blipFill>
          <a:blip r:embed="rId3" cstate="print"/>
          <a:srcRect l="27097" t="10536" r="14960" b="27538"/>
          <a:stretch>
            <a:fillRect/>
          </a:stretch>
        </p:blipFill>
        <p:spPr bwMode="auto">
          <a:xfrm>
            <a:off x="5003800" y="1412776"/>
            <a:ext cx="3886200" cy="332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9" name="Rectangle 6"/>
          <p:cNvSpPr>
            <a:spLocks noChangeArrowheads="1"/>
          </p:cNvSpPr>
          <p:nvPr/>
        </p:nvSpPr>
        <p:spPr bwMode="auto">
          <a:xfrm>
            <a:off x="1042988" y="4941789"/>
            <a:ext cx="260032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/>
              <a:t> VILA NOVA DA TELHA</a:t>
            </a:r>
          </a:p>
        </p:txBody>
      </p:sp>
      <p:sp>
        <p:nvSpPr>
          <p:cNvPr id="8200" name="Rectangle 6"/>
          <p:cNvSpPr>
            <a:spLocks noChangeArrowheads="1"/>
          </p:cNvSpPr>
          <p:nvPr/>
        </p:nvSpPr>
        <p:spPr bwMode="auto">
          <a:xfrm>
            <a:off x="5867400" y="4941789"/>
            <a:ext cx="19939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pt-PT"/>
              <a:t> LEÇA DO BALIO</a:t>
            </a:r>
          </a:p>
        </p:txBody>
      </p:sp>
      <p:grpSp>
        <p:nvGrpSpPr>
          <p:cNvPr id="9" name="Grupo 8"/>
          <p:cNvGrpSpPr/>
          <p:nvPr/>
        </p:nvGrpSpPr>
        <p:grpSpPr>
          <a:xfrm>
            <a:off x="0" y="-6058"/>
            <a:ext cx="9144000" cy="410722"/>
            <a:chOff x="0" y="-6058"/>
            <a:chExt cx="9144000" cy="410722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2357" t="18518" r="3326" b="71941"/>
            <a:stretch>
              <a:fillRect/>
            </a:stretch>
          </p:blipFill>
          <p:spPr bwMode="auto">
            <a:xfrm>
              <a:off x="0" y="1"/>
              <a:ext cx="9144000" cy="332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0" descr="logo_001"/>
            <p:cNvPicPr>
              <a:picLocks noChangeAspect="1" noChangeArrowheads="1"/>
            </p:cNvPicPr>
            <p:nvPr/>
          </p:nvPicPr>
          <p:blipFill>
            <a:blip r:embed="rId5" cstate="print"/>
            <a:srcRect t="23647" b="40312"/>
            <a:stretch>
              <a:fillRect/>
            </a:stretch>
          </p:blipFill>
          <p:spPr bwMode="auto">
            <a:xfrm>
              <a:off x="7308304" y="-6058"/>
              <a:ext cx="1709365" cy="410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1035571" y="5653697"/>
            <a:ext cx="631134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PT" sz="2000" dirty="0" smtClean="0"/>
              <a:t> general </a:t>
            </a:r>
            <a:r>
              <a:rPr lang="pt-PT" sz="2000" dirty="0" err="1" smtClean="0"/>
              <a:t>over</a:t>
            </a:r>
            <a:r>
              <a:rPr lang="pt-PT" sz="2000" dirty="0" err="1" smtClean="0"/>
              <a:t>-estimation</a:t>
            </a:r>
            <a:r>
              <a:rPr lang="pt-PT" sz="2000" dirty="0" smtClean="0"/>
              <a:t> </a:t>
            </a:r>
            <a:r>
              <a:rPr lang="pt-PT" sz="2000" dirty="0" err="1" smtClean="0"/>
              <a:t>of</a:t>
            </a:r>
            <a:r>
              <a:rPr lang="pt-PT" sz="2000" dirty="0" smtClean="0"/>
              <a:t> O</a:t>
            </a:r>
            <a:r>
              <a:rPr lang="pt-PT" sz="2000" baseline="-25000" dirty="0" smtClean="0"/>
              <a:t>3</a:t>
            </a:r>
            <a:r>
              <a:rPr lang="pt-PT" sz="2000" dirty="0" smtClean="0"/>
              <a:t> 8-hour </a:t>
            </a:r>
            <a:r>
              <a:rPr lang="pt-PT" sz="2000" dirty="0" err="1" smtClean="0"/>
              <a:t>daily</a:t>
            </a:r>
            <a:r>
              <a:rPr lang="pt-PT" sz="2000" dirty="0" smtClean="0"/>
              <a:t> </a:t>
            </a:r>
            <a:r>
              <a:rPr lang="pt-PT" sz="2000" dirty="0" err="1" smtClean="0"/>
              <a:t>maximum</a:t>
            </a:r>
            <a:endParaRPr lang="pt-PT" sz="200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PT" sz="2000" dirty="0" smtClean="0"/>
              <a:t> </a:t>
            </a:r>
            <a:r>
              <a:rPr lang="pt-PT" sz="2000" dirty="0" err="1" smtClean="0"/>
              <a:t>u</a:t>
            </a:r>
            <a:r>
              <a:rPr lang="pt-PT" sz="2000" dirty="0" err="1" smtClean="0"/>
              <a:t>nder</a:t>
            </a:r>
            <a:r>
              <a:rPr lang="pt-PT" sz="2000" dirty="0" err="1" smtClean="0"/>
              <a:t>-estimation</a:t>
            </a:r>
            <a:r>
              <a:rPr lang="pt-PT" sz="2000" dirty="0" smtClean="0"/>
              <a:t> for </a:t>
            </a:r>
            <a:r>
              <a:rPr lang="pt-PT" sz="2000" dirty="0" err="1" smtClean="0"/>
              <a:t>peak</a:t>
            </a:r>
            <a:r>
              <a:rPr lang="pt-PT" sz="2000" dirty="0" smtClean="0"/>
              <a:t> </a:t>
            </a:r>
            <a:r>
              <a:rPr lang="pt-PT" sz="2000" dirty="0" err="1" smtClean="0"/>
              <a:t>concentrations</a:t>
            </a:r>
            <a:endParaRPr lang="pt-PT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P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P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501</Words>
  <Application>Microsoft Office PowerPoint</Application>
  <PresentationFormat>Apresentação no Ecrã (4:3)</PresentationFormat>
  <Paragraphs>82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21</vt:i4>
      </vt:variant>
    </vt:vector>
  </HeadingPairs>
  <TitlesOfParts>
    <vt:vector size="22" baseType="lpstr">
      <vt:lpstr>Default Design</vt:lpstr>
      <vt:lpstr>Diapositivo 1</vt:lpstr>
      <vt:lpstr>Diapositivo 2</vt:lpstr>
      <vt:lpstr>Diapositivo 3</vt:lpstr>
      <vt:lpstr>Diapositivo 4</vt:lpstr>
      <vt:lpstr>Diapositivo 5</vt:lpstr>
      <vt:lpstr>Diapositivo 6</vt:lpstr>
      <vt:lpstr>Diapositivo 7</vt:lpstr>
      <vt:lpstr>Diapositivo 8</vt:lpstr>
      <vt:lpstr>Diapositivo 9</vt:lpstr>
      <vt:lpstr>Diapositivo 10</vt:lpstr>
      <vt:lpstr>Diapositivo 11</vt:lpstr>
      <vt:lpstr>Diapositivo 12</vt:lpstr>
      <vt:lpstr>Diapositivo 13</vt:lpstr>
      <vt:lpstr>Diapositivo 14</vt:lpstr>
      <vt:lpstr>Diapositivo 15</vt:lpstr>
      <vt:lpstr>Diapositivo 16</vt:lpstr>
      <vt:lpstr>Diapositivo 17</vt:lpstr>
      <vt:lpstr>Diapositivo 18</vt:lpstr>
      <vt:lpstr>Diapositivo 19</vt:lpstr>
      <vt:lpstr>Diapositivo 20</vt:lpstr>
      <vt:lpstr>Diapositivo 21</vt:lpstr>
    </vt:vector>
  </TitlesOfParts>
  <Company>Universidade de Aveiro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Campus Agreement</dc:creator>
  <cp:lastModifiedBy>Windows User</cp:lastModifiedBy>
  <cp:revision>22</cp:revision>
  <dcterms:created xsi:type="dcterms:W3CDTF">2011-06-07T16:54:59Z</dcterms:created>
  <dcterms:modified xsi:type="dcterms:W3CDTF">2011-06-13T20:07:12Z</dcterms:modified>
</cp:coreProperties>
</file>