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9" r:id="rId2"/>
    <p:sldId id="258" r:id="rId3"/>
    <p:sldId id="260" r:id="rId4"/>
    <p:sldId id="273" r:id="rId5"/>
    <p:sldId id="264" r:id="rId6"/>
    <p:sldId id="278" r:id="rId7"/>
    <p:sldId id="279" r:id="rId8"/>
    <p:sldId id="274" r:id="rId9"/>
    <p:sldId id="275" r:id="rId10"/>
    <p:sldId id="280" r:id="rId11"/>
    <p:sldId id="276" r:id="rId12"/>
    <p:sldId id="284" r:id="rId13"/>
    <p:sldId id="285" r:id="rId14"/>
    <p:sldId id="267" r:id="rId15"/>
    <p:sldId id="268" r:id="rId16"/>
    <p:sldId id="288" r:id="rId17"/>
    <p:sldId id="277" r:id="rId18"/>
    <p:sldId id="286" r:id="rId19"/>
    <p:sldId id="282" r:id="rId20"/>
    <p:sldId id="289" r:id="rId21"/>
    <p:sldId id="287" r:id="rId22"/>
    <p:sldId id="270" r:id="rId23"/>
    <p:sldId id="271" r:id="rId24"/>
    <p:sldId id="281" r:id="rId25"/>
    <p:sldId id="283" r:id="rId2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_Brookes" initials="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00"/>
    <a:srgbClr val="8B8D09"/>
    <a:srgbClr val="8F2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80" d="100"/>
          <a:sy n="80" d="100"/>
        </p:scale>
        <p:origin x="-78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67DBF9-C53C-4863-8961-F4F6AEBE7587}" type="datetimeFigureOut">
              <a:rPr lang="en-GB"/>
              <a:pPr>
                <a:defRPr/>
              </a:pPr>
              <a:t>05/04/2013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8875DA-D5E4-4EDC-830E-4015DDF6B1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584921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1944216" cy="9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EE00-5981-43B1-89A2-D549A3B774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2ADB-E865-4BCC-A4D9-163670F6C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0"/>
            <a:ext cx="8964488" cy="836712"/>
          </a:xfrm>
          <a:gradFill>
            <a:gsLst>
              <a:gs pos="50000">
                <a:srgbClr val="8788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85C5657-6F24-476D-B7FA-224191E137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" name="Picture 5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80920" cy="1362075"/>
          </a:xfrm>
          <a:solidFill>
            <a:srgbClr val="878800"/>
          </a:solidFill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809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66D9316-0A95-4FDF-B292-312E9893D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7880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1467-77D5-436C-8B09-FC89C5784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E73C-556B-4E0D-8701-24C805AFB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0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7880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F84F-0EAB-4956-9828-D10B9D3F6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312C-5BBF-473B-A4B3-4D2CBA84F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BF90-1DE7-47B5-9C58-FCB80DB2B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3AF3-4000-4609-9364-BC6933FCE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513" y="0"/>
            <a:ext cx="8964488" cy="908720"/>
          </a:xfrm>
          <a:prstGeom prst="rect">
            <a:avLst/>
          </a:prstGeom>
          <a:solidFill>
            <a:srgbClr val="878800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8760"/>
            <a:ext cx="8229600" cy="485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E34452-DA2C-445A-96BD-AC52BF1A05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7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84250" y="2584450"/>
            <a:ext cx="7691438" cy="1470025"/>
          </a:xfrm>
          <a:noFill/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8B8D09"/>
                </a:solidFill>
                <a:latin typeface="Arial" charset="0"/>
                <a:cs typeface="Arial" charset="0"/>
              </a:rPr>
              <a:t>UK feedback on MQO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42988" y="5805488"/>
            <a:ext cx="769143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GB" sz="2200" dirty="0">
                <a:ea typeface="+mj-ea"/>
              </a:rPr>
              <a:t>Presented by</a:t>
            </a:r>
            <a:r>
              <a:rPr lang="en-GB" sz="2200" dirty="0" smtClean="0">
                <a:ea typeface="+mj-ea"/>
              </a:rPr>
              <a:t>: John Stedman, Daniel Brookes, Brian </a:t>
            </a:r>
            <a:r>
              <a:rPr lang="en-GB" sz="2200" smtClean="0">
                <a:ea typeface="+mj-ea"/>
              </a:rPr>
              <a:t>Stacey, Keith </a:t>
            </a:r>
            <a:r>
              <a:rPr lang="en-GB" sz="2200" dirty="0" smtClean="0">
                <a:ea typeface="+mj-ea"/>
              </a:rPr>
              <a:t>Vincent, Emily Connolly</a:t>
            </a:r>
            <a:endParaRPr lang="en-GB" sz="2200" dirty="0">
              <a:ea typeface="+mj-ea"/>
            </a:endParaRPr>
          </a:p>
          <a:p>
            <a:pPr>
              <a:defRPr/>
            </a:pPr>
            <a:r>
              <a:rPr lang="en-GB" sz="2200" dirty="0" smtClean="0">
                <a:ea typeface="+mj-ea"/>
              </a:rPr>
              <a:t>10 April 2013</a:t>
            </a:r>
            <a:endParaRPr lang="en-GB" sz="2200" dirty="0">
              <a:ea typeface="+mj-ea"/>
            </a:endParaRPr>
          </a:p>
        </p:txBody>
      </p:sp>
      <p:pic>
        <p:nvPicPr>
          <p:cNvPr id="4" name="Picture 2" descr="RICARDO-AEA Our 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638425" cy="57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l="2500" t="4082" r="2500" b="4082"/>
          <a:stretch>
            <a:fillRect/>
          </a:stretch>
        </p:blipFill>
        <p:spPr bwMode="auto">
          <a:xfrm>
            <a:off x="3275856" y="2996952"/>
            <a:ext cx="5472608" cy="324036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measurement uncertainty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0825" lvl="1" indent="-250825">
              <a:buFont typeface="Arial" charset="0"/>
              <a:buChar char="•"/>
            </a:pPr>
            <a:r>
              <a:rPr lang="en-GB" sz="2000" dirty="0" smtClean="0"/>
              <a:t>T2013 Part II: Table B.1</a:t>
            </a:r>
          </a:p>
          <a:p>
            <a:pPr lvl="1"/>
            <a:r>
              <a:rPr lang="en-GB" sz="2000" dirty="0" smtClean="0"/>
              <a:t>Lack of fit, linearity component is the largest component of NO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uncertainty budget</a:t>
            </a:r>
          </a:p>
          <a:p>
            <a:pPr lvl="1"/>
            <a:r>
              <a:rPr lang="en-GB" sz="2000" dirty="0" smtClean="0"/>
              <a:t>Is this uncertainty component normally distributed and 100% random?</a:t>
            </a:r>
          </a:p>
          <a:p>
            <a:pPr lvl="1"/>
            <a:r>
              <a:rPr lang="en-GB" sz="2000" dirty="0" smtClean="0"/>
              <a:t>Not the case: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 t="1557" r="1055" b="3089"/>
          <a:stretch>
            <a:fillRect/>
          </a:stretch>
        </p:blipFill>
        <p:spPr bwMode="auto">
          <a:xfrm>
            <a:off x="2915816" y="2708920"/>
            <a:ext cx="5904656" cy="3737125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Fitting procedure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9552" y="1052736"/>
            <a:ext cx="8136904" cy="5112568"/>
          </a:xfrm>
        </p:spPr>
        <p:txBody>
          <a:bodyPr/>
          <a:lstStyle/>
          <a:p>
            <a:r>
              <a:rPr lang="en-GB" sz="2400" dirty="0" smtClean="0"/>
              <a:t>Linear fit of </a:t>
            </a:r>
            <a:r>
              <a:rPr lang="en-GB" sz="2400" i="1" dirty="0" err="1" smtClean="0"/>
              <a:t>u</a:t>
            </a:r>
            <a:r>
              <a:rPr lang="en-GB" sz="2400" i="1" baseline="-25000" dirty="0" err="1" smtClean="0"/>
              <a:t>c</a:t>
            </a:r>
            <a:r>
              <a:rPr lang="en-GB" sz="2400" i="1" dirty="0" smtClean="0"/>
              <a:t>(x</a:t>
            </a:r>
            <a:r>
              <a:rPr lang="en-GB" sz="2400" i="1" baseline="-25000" dirty="0" smtClean="0"/>
              <a:t>i</a:t>
            </a:r>
            <a:r>
              <a:rPr lang="en-GB" sz="2400" i="1" dirty="0" smtClean="0"/>
              <a:t>)</a:t>
            </a:r>
            <a:r>
              <a:rPr lang="en-GB" sz="2400" i="1" baseline="30000" dirty="0" smtClean="0"/>
              <a:t>2</a:t>
            </a:r>
            <a:r>
              <a:rPr lang="en-GB" sz="2400" dirty="0" smtClean="0"/>
              <a:t> </a:t>
            </a:r>
            <a:r>
              <a:rPr lang="en-GB" sz="2400" dirty="0" err="1" smtClean="0"/>
              <a:t>vs</a:t>
            </a:r>
            <a:r>
              <a:rPr lang="en-GB" sz="2400" dirty="0" smtClean="0"/>
              <a:t> </a:t>
            </a:r>
            <a:r>
              <a:rPr lang="en-GB" sz="2400" i="1" dirty="0" smtClean="0"/>
              <a:t>x</a:t>
            </a:r>
            <a:r>
              <a:rPr lang="en-GB" sz="2400" i="1" baseline="-25000" dirty="0" smtClean="0"/>
              <a:t>i</a:t>
            </a:r>
            <a:r>
              <a:rPr lang="en-GB" sz="2400" i="1" baseline="30000" dirty="0" smtClean="0"/>
              <a:t>2</a:t>
            </a:r>
            <a:r>
              <a:rPr lang="en-GB" sz="2400" dirty="0" smtClean="0"/>
              <a:t> for hourly, </a:t>
            </a:r>
            <a:r>
              <a:rPr lang="en-GB" sz="2400" i="1" dirty="0" err="1" smtClean="0"/>
              <a:t>u</a:t>
            </a:r>
            <a:r>
              <a:rPr lang="en-GB" sz="2400" i="1" baseline="-25000" dirty="0" err="1" smtClean="0"/>
              <a:t>c</a:t>
            </a:r>
            <a:r>
              <a:rPr lang="en-GB" sz="2400" i="1" dirty="0" smtClean="0"/>
              <a:t>(</a:t>
            </a:r>
            <a:r>
              <a:rPr lang="en-GB" sz="2400" i="1" dirty="0" err="1" smtClean="0"/>
              <a:t>x</a:t>
            </a:r>
            <a:r>
              <a:rPr lang="en-GB" sz="2400" i="1" baseline="-25000" dirty="0" err="1" smtClean="0"/>
              <a:t>m</a:t>
            </a:r>
            <a:r>
              <a:rPr lang="en-GB" sz="2400" i="1" dirty="0" smtClean="0"/>
              <a:t>)</a:t>
            </a:r>
            <a:r>
              <a:rPr lang="en-GB" sz="2400" i="1" baseline="30000" dirty="0" smtClean="0"/>
              <a:t>2</a:t>
            </a:r>
            <a:r>
              <a:rPr lang="en-GB" sz="2400" dirty="0" smtClean="0"/>
              <a:t> </a:t>
            </a:r>
            <a:r>
              <a:rPr lang="en-GB" sz="2400" dirty="0" err="1" smtClean="0"/>
              <a:t>vs</a:t>
            </a:r>
            <a:r>
              <a:rPr lang="en-GB" sz="2400" dirty="0" smtClean="0"/>
              <a:t> </a:t>
            </a:r>
            <a:r>
              <a:rPr lang="en-GB" sz="2400" i="1" dirty="0" smtClean="0"/>
              <a:t>x</a:t>
            </a:r>
            <a:r>
              <a:rPr lang="en-GB" sz="2400" i="1" baseline="-25000" dirty="0" smtClean="0"/>
              <a:t>m</a:t>
            </a:r>
            <a:r>
              <a:rPr lang="en-GB" sz="2400" i="1" baseline="30000" dirty="0" smtClean="0"/>
              <a:t>2</a:t>
            </a:r>
            <a:r>
              <a:rPr lang="en-GB" sz="2400" dirty="0" smtClean="0"/>
              <a:t> for annual (so missing </a:t>
            </a:r>
            <a:r>
              <a:rPr lang="el-GR" sz="2400" i="1" dirty="0" smtClean="0"/>
              <a:t>σ</a:t>
            </a:r>
            <a:r>
              <a:rPr lang="en-GB" sz="2400" i="1" baseline="30000" dirty="0" smtClean="0"/>
              <a:t>2</a:t>
            </a:r>
            <a:r>
              <a:rPr lang="en-GB" sz="2400" dirty="0" smtClean="0"/>
              <a:t> – should be </a:t>
            </a:r>
            <a:r>
              <a:rPr lang="en-GB" sz="2400" i="1" dirty="0" err="1" smtClean="0"/>
              <a:t>u</a:t>
            </a:r>
            <a:r>
              <a:rPr lang="en-GB" sz="2400" i="1" baseline="-25000" dirty="0" err="1" smtClean="0"/>
              <a:t>c</a:t>
            </a:r>
            <a:r>
              <a:rPr lang="en-GB" sz="2400" i="1" dirty="0" smtClean="0"/>
              <a:t>(</a:t>
            </a:r>
            <a:r>
              <a:rPr lang="en-GB" sz="2400" i="1" dirty="0" err="1" smtClean="0"/>
              <a:t>x</a:t>
            </a:r>
            <a:r>
              <a:rPr lang="en-GB" sz="2400" i="1" baseline="-25000" dirty="0" err="1" smtClean="0"/>
              <a:t>m</a:t>
            </a:r>
            <a:r>
              <a:rPr lang="en-GB" sz="2400" i="1" dirty="0" smtClean="0"/>
              <a:t>)</a:t>
            </a:r>
            <a:r>
              <a:rPr lang="en-GB" sz="2400" i="1" baseline="30000" dirty="0" smtClean="0"/>
              <a:t>2</a:t>
            </a:r>
            <a:r>
              <a:rPr lang="en-GB" sz="2400" dirty="0" smtClean="0"/>
              <a:t> </a:t>
            </a:r>
            <a:r>
              <a:rPr lang="en-GB" sz="2400" dirty="0" err="1" smtClean="0"/>
              <a:t>vs</a:t>
            </a:r>
            <a:r>
              <a:rPr lang="en-GB" sz="2400" dirty="0" smtClean="0"/>
              <a:t> </a:t>
            </a:r>
            <a:r>
              <a:rPr lang="en-GB" sz="2400" i="1" dirty="0" smtClean="0"/>
              <a:t>x</a:t>
            </a:r>
            <a:r>
              <a:rPr lang="en-GB" sz="2400" i="1" baseline="-25000" dirty="0" smtClean="0"/>
              <a:t>m</a:t>
            </a:r>
            <a:r>
              <a:rPr lang="en-GB" sz="2400" i="1" baseline="30000" dirty="0" smtClean="0"/>
              <a:t>2</a:t>
            </a:r>
            <a:r>
              <a:rPr lang="en-GB" sz="2400" dirty="0" smtClean="0"/>
              <a:t> + </a:t>
            </a:r>
            <a:r>
              <a:rPr lang="el-GR" sz="2400" i="1" dirty="0" smtClean="0"/>
              <a:t>σ</a:t>
            </a:r>
            <a:r>
              <a:rPr lang="en-GB" sz="2400" i="1" baseline="30000" dirty="0" smtClean="0"/>
              <a:t>2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Constant coefficient </a:t>
            </a:r>
            <a:r>
              <a:rPr lang="en-GB" sz="2400" i="1" dirty="0" smtClean="0"/>
              <a:t>RV </a:t>
            </a:r>
            <a:r>
              <a:rPr lang="en-GB" sz="2400" dirty="0" smtClean="0"/>
              <a:t>a reference value set at hourly LV</a:t>
            </a:r>
          </a:p>
          <a:p>
            <a:r>
              <a:rPr lang="en-GB" sz="2400" dirty="0" smtClean="0"/>
              <a:t>Constant coefficients </a:t>
            </a:r>
            <a:r>
              <a:rPr lang="en-GB" sz="2400" i="1" dirty="0" err="1" smtClean="0"/>
              <a:t>u</a:t>
            </a:r>
            <a:r>
              <a:rPr lang="en-GB" sz="2400" i="1" baseline="-25000" dirty="0" err="1" smtClean="0"/>
              <a:t>r</a:t>
            </a:r>
            <a:r>
              <a:rPr lang="en-GB" sz="2400" i="1" baseline="30000" dirty="0" err="1" smtClean="0"/>
              <a:t>RV</a:t>
            </a:r>
            <a:r>
              <a:rPr lang="en-GB" sz="2400" dirty="0" smtClean="0"/>
              <a:t> and </a:t>
            </a:r>
            <a:r>
              <a:rPr lang="el-GR" sz="2400" i="1" dirty="0" smtClean="0"/>
              <a:t>α</a:t>
            </a:r>
            <a:r>
              <a:rPr lang="en-GB" sz="2400" dirty="0" smtClean="0"/>
              <a:t> calculated from linear fit of hourly NO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data</a:t>
            </a:r>
            <a:endParaRPr lang="en-GB" sz="2400" baseline="-25000" dirty="0" smtClean="0"/>
          </a:p>
          <a:p>
            <a:r>
              <a:rPr lang="en-GB" sz="2400" dirty="0" smtClean="0"/>
              <a:t>Constant coefficients </a:t>
            </a:r>
            <a:r>
              <a:rPr lang="en-GB" sz="2400" dirty="0" err="1" smtClean="0"/>
              <a:t>N</a:t>
            </a:r>
            <a:r>
              <a:rPr lang="en-GB" sz="2400" baseline="-25000" dirty="0" err="1" smtClean="0"/>
              <a:t>p</a:t>
            </a:r>
            <a:r>
              <a:rPr lang="en-GB" sz="2400" baseline="30000" dirty="0" smtClean="0"/>
              <a:t>*</a:t>
            </a:r>
            <a:r>
              <a:rPr lang="en-GB" sz="2400" dirty="0" smtClean="0"/>
              <a:t> and </a:t>
            </a:r>
            <a:r>
              <a:rPr lang="en-GB" sz="2400" dirty="0" err="1" smtClean="0"/>
              <a:t>N</a:t>
            </a:r>
            <a:r>
              <a:rPr lang="en-GB" sz="2400" baseline="-25000" dirty="0" err="1" smtClean="0"/>
              <a:t>np</a:t>
            </a:r>
            <a:r>
              <a:rPr lang="en-GB" sz="2400" dirty="0" smtClean="0"/>
              <a:t> calculated from linear fit of annual average NO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data, holding </a:t>
            </a:r>
            <a:r>
              <a:rPr lang="en-GB" sz="2400" i="1" dirty="0" err="1" smtClean="0"/>
              <a:t>u</a:t>
            </a:r>
            <a:r>
              <a:rPr lang="en-GB" sz="2400" i="1" baseline="-25000" dirty="0" err="1" smtClean="0"/>
              <a:t>r</a:t>
            </a:r>
            <a:r>
              <a:rPr lang="en-GB" sz="2400" i="1" baseline="30000" dirty="0" err="1" smtClean="0"/>
              <a:t>RV</a:t>
            </a:r>
            <a:r>
              <a:rPr lang="en-GB" sz="2400" dirty="0" smtClean="0"/>
              <a:t>,  </a:t>
            </a:r>
            <a:r>
              <a:rPr lang="el-GR" sz="2400" i="1" dirty="0" smtClean="0"/>
              <a:t>α</a:t>
            </a:r>
            <a:r>
              <a:rPr lang="en-GB" sz="2400" dirty="0" smtClean="0"/>
              <a:t> and </a:t>
            </a:r>
            <a:r>
              <a:rPr lang="en-GB" sz="2400" i="1" dirty="0" smtClean="0"/>
              <a:t>RV</a:t>
            </a:r>
            <a:r>
              <a:rPr lang="en-GB" sz="2400" dirty="0" smtClean="0"/>
              <a:t> constant</a:t>
            </a:r>
          </a:p>
          <a:p>
            <a:r>
              <a:rPr lang="en-GB" sz="2400" dirty="0" smtClean="0"/>
              <a:t>2 </a:t>
            </a:r>
            <a:r>
              <a:rPr lang="el-GR" sz="2400" dirty="0" smtClean="0"/>
              <a:t>μ</a:t>
            </a:r>
            <a:r>
              <a:rPr lang="en-GB" sz="2400" dirty="0" smtClean="0"/>
              <a:t>gm</a:t>
            </a:r>
            <a:r>
              <a:rPr lang="en-GB" sz="2400" baseline="30000" dirty="0" smtClean="0"/>
              <a:t>-3</a:t>
            </a:r>
            <a:r>
              <a:rPr lang="en-GB" sz="2400" dirty="0" smtClean="0"/>
              <a:t> offset applied to annual fit to avoid underestimation of uncertainty at low concentrations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Fitting procedure:</a:t>
            </a:r>
            <a:endParaRPr lang="en-GB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1296144"/>
          </a:xfrm>
        </p:spPr>
        <p:txBody>
          <a:bodyPr anchor="t"/>
          <a:lstStyle/>
          <a:p>
            <a:pPr marL="180975" indent="-180975">
              <a:buFont typeface="Arial" pitchFamily="34" charset="0"/>
              <a:buChar char="•"/>
            </a:pPr>
            <a:r>
              <a:rPr lang="en-GB" sz="1800" b="0" dirty="0" smtClean="0"/>
              <a:t>Residuals for hourly NO</a:t>
            </a:r>
            <a:r>
              <a:rPr lang="en-GB" sz="1800" b="0" baseline="-25000" dirty="0" smtClean="0"/>
              <a:t>2</a:t>
            </a:r>
            <a:r>
              <a:rPr lang="en-GB" sz="1800" b="0" dirty="0" smtClean="0"/>
              <a:t> fit show non-linearity, </a:t>
            </a:r>
            <a:r>
              <a:rPr lang="en-GB" sz="1800" b="0" u="sng" dirty="0" smtClean="0"/>
              <a:t>overestimate</a:t>
            </a:r>
            <a:r>
              <a:rPr lang="en-GB" sz="1800" b="0" dirty="0" smtClean="0"/>
              <a:t> uncertainty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800" b="0" dirty="0" smtClean="0"/>
              <a:t>But estimating maximum uncertainty so overestimate ok?</a:t>
            </a:r>
            <a:endParaRPr lang="en-GB" sz="1800" b="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4008" y="2419705"/>
            <a:ext cx="4040188" cy="381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209" y="2492896"/>
            <a:ext cx="4041775" cy="37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572000" y="980728"/>
            <a:ext cx="45720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Bef>
                <a:spcPct val="20000"/>
              </a:spcBef>
              <a:buClr>
                <a:srgbClr val="8B8D09"/>
              </a:buCl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Annual NO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fit also shows non-linearity</a:t>
            </a:r>
          </a:p>
          <a:p>
            <a:pPr marL="180975" indent="-180975">
              <a:spcBef>
                <a:spcPct val="20000"/>
              </a:spcBef>
              <a:buClr>
                <a:srgbClr val="8B8D09"/>
              </a:buCl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Tendency to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underestimate:</a:t>
            </a:r>
          </a:p>
          <a:p>
            <a:pPr marL="180975" indent="-180975">
              <a:spcBef>
                <a:spcPct val="20000"/>
              </a:spcBef>
              <a:buClr>
                <a:srgbClr val="8B8D09"/>
              </a:buCl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Hence </a:t>
            </a:r>
            <a:r>
              <a:rPr lang="en-GB" dirty="0" smtClean="0"/>
              <a:t>2 </a:t>
            </a:r>
            <a:r>
              <a:rPr lang="el-GR" dirty="0" smtClean="0"/>
              <a:t>μ</a:t>
            </a:r>
            <a:r>
              <a:rPr lang="en-GB" dirty="0" smtClean="0"/>
              <a:t>gm</a:t>
            </a:r>
            <a:r>
              <a:rPr lang="en-GB" baseline="30000" dirty="0" smtClean="0"/>
              <a:t>-3</a:t>
            </a:r>
            <a:r>
              <a:rPr lang="en-GB" dirty="0" smtClean="0"/>
              <a:t> offset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applied, and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baseline="-25000" dirty="0" err="1" smtClean="0">
                <a:latin typeface="Arial" pitchFamily="34" charset="0"/>
                <a:cs typeface="Arial" pitchFamily="34" charset="0"/>
              </a:rPr>
              <a:t>np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re-calculated to estimate maximum uncertainty</a:t>
            </a:r>
          </a:p>
          <a:p>
            <a:pPr marL="180975" indent="-180975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2492896"/>
            <a:ext cx="15824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Hourly values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2492896"/>
            <a:ext cx="15485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Yearly values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Fitting procedure:</a:t>
            </a: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Explanation for non linearity at lower concentrations suggested as resulting from &lt; 1 correlation between NO and </a:t>
            </a:r>
            <a:r>
              <a:rPr lang="en-GB" dirty="0" err="1" smtClean="0"/>
              <a:t>NO</a:t>
            </a:r>
            <a:r>
              <a:rPr lang="en-GB" baseline="-25000" dirty="0" err="1" smtClean="0"/>
              <a:t>x</a:t>
            </a:r>
            <a:r>
              <a:rPr lang="en-GB" dirty="0" smtClean="0"/>
              <a:t> at low NO</a:t>
            </a:r>
            <a:r>
              <a:rPr lang="en-GB" baseline="-25000" dirty="0" smtClean="0"/>
              <a:t>2</a:t>
            </a:r>
            <a:r>
              <a:rPr lang="en-GB" dirty="0" smtClean="0"/>
              <a:t> (</a:t>
            </a:r>
            <a:r>
              <a:rPr lang="en-GB" dirty="0" err="1" smtClean="0"/>
              <a:t>Gerboles</a:t>
            </a:r>
            <a:r>
              <a:rPr lang="en-GB" dirty="0" smtClean="0"/>
              <a:t> et al, 2003)</a:t>
            </a:r>
          </a:p>
          <a:p>
            <a:r>
              <a:rPr lang="en-GB" dirty="0" smtClean="0"/>
              <a:t>Sensitivity of the fit coefficients to the determination of the gradient and intercept</a:t>
            </a:r>
          </a:p>
          <a:p>
            <a:r>
              <a:rPr lang="en-GB" dirty="0" smtClean="0"/>
              <a:t>Sensitivity to the underlying measurement data so will be sensitive to year to year variations in observed concentrations</a:t>
            </a:r>
          </a:p>
          <a:p>
            <a:r>
              <a:rPr lang="en-GB" dirty="0" smtClean="0"/>
              <a:t>Approximation of measurement uncertainty, attempting to define maximum uncertainty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EFE73C-556B-4E0D-8701-24C805AFB56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Application to NO</a:t>
            </a:r>
            <a:r>
              <a:rPr lang="en-GB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: PCM model results for 2010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Parameter values in V3.0 (left) are not consistent with the paper circulated on 5 March 2013 (right)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060848"/>
            <a:ext cx="6085490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852936"/>
            <a:ext cx="6060158" cy="395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Application to NO</a:t>
            </a:r>
            <a:r>
              <a:rPr lang="en-GB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: PCM model 2010 and 2011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Model performance varies from year to year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Using parameters from 5 March 2013 paper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606425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883421"/>
            <a:ext cx="6085491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Application to NO</a:t>
            </a:r>
            <a:r>
              <a:rPr lang="en-GB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: Sensitivity to inclusion of </a:t>
            </a:r>
            <a:r>
              <a:rPr lang="el-GR" sz="2800" dirty="0" smtClean="0">
                <a:latin typeface="Arial" charset="0"/>
                <a:cs typeface="Arial" charset="0"/>
              </a:rPr>
              <a:t>σ</a:t>
            </a:r>
            <a:r>
              <a:rPr lang="en-GB" sz="2800" baseline="30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With  (left) and without </a:t>
            </a:r>
            <a:r>
              <a:rPr lang="el-GR" dirty="0" smtClean="0">
                <a:latin typeface="Arial"/>
                <a:cs typeface="Arial"/>
                <a:sym typeface="Symbol"/>
              </a:rPr>
              <a:t>σ</a:t>
            </a:r>
            <a:r>
              <a:rPr lang="en-US" baseline="30000" dirty="0" smtClean="0">
                <a:latin typeface="Arial" charset="0"/>
                <a:cs typeface="Arial" charset="0"/>
                <a:sym typeface="Symbol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Symbol"/>
              </a:rPr>
              <a:t> term (right)</a:t>
            </a:r>
            <a:endParaRPr lang="en-US" dirty="0" smtClean="0">
              <a:latin typeface="Arial" charset="0"/>
              <a:cs typeface="Arial" charset="0"/>
            </a:endParaRP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Using parameters from 5 March 2013 paper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6085491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833465"/>
            <a:ext cx="6161978" cy="40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PM</a:t>
            </a:r>
            <a:r>
              <a:rPr lang="en-GB" sz="2800" baseline="-25000" dirty="0" smtClean="0"/>
              <a:t>10</a:t>
            </a:r>
            <a:r>
              <a:rPr lang="en-GB" sz="2800" dirty="0" smtClean="0"/>
              <a:t> measurement uncertainty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0825" lvl="1" indent="-250825">
              <a:buFont typeface="Arial" charset="0"/>
              <a:buChar char="•"/>
            </a:pPr>
            <a:r>
              <a:rPr lang="en-GB" dirty="0" smtClean="0"/>
              <a:t>GUM methodology, type B uncertainty:</a:t>
            </a:r>
          </a:p>
          <a:p>
            <a:pPr lvl="1"/>
            <a:r>
              <a:rPr lang="en-GB" sz="2000" dirty="0" smtClean="0"/>
              <a:t>T2013 Part II: Table C.1</a:t>
            </a:r>
          </a:p>
          <a:p>
            <a:pPr lvl="1"/>
            <a:r>
              <a:rPr lang="en-GB" sz="2000" dirty="0" smtClean="0"/>
              <a:t>Should be referencing the new prEN12341 standard</a:t>
            </a:r>
          </a:p>
          <a:p>
            <a:pPr lvl="1"/>
            <a:r>
              <a:rPr lang="en-GB" sz="2000" i="1" dirty="0" smtClean="0"/>
              <a:t>u flow </a:t>
            </a:r>
            <a:r>
              <a:rPr lang="en-GB" sz="2000" dirty="0" smtClean="0"/>
              <a:t>calibration – 1.7% in the new EN12341</a:t>
            </a:r>
          </a:p>
          <a:p>
            <a:pPr lvl="1"/>
            <a:r>
              <a:rPr lang="en-GB" sz="2000" i="1" dirty="0" smtClean="0"/>
              <a:t>u </a:t>
            </a:r>
            <a:r>
              <a:rPr lang="en-GB" sz="2000" i="1" dirty="0" err="1" smtClean="0"/>
              <a:t>mba</a:t>
            </a:r>
            <a:r>
              <a:rPr lang="en-GB" sz="2000" dirty="0" smtClean="0"/>
              <a:t> balance calibration – 0.24ug/m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in the new EN12341 (25/(3)</a:t>
            </a:r>
            <a:r>
              <a:rPr lang="en-GB" sz="2000" baseline="30000" dirty="0" smtClean="0"/>
              <a:t>0.5</a:t>
            </a:r>
            <a:r>
              <a:rPr lang="en-GB" sz="2000" dirty="0" smtClean="0"/>
              <a:t> = 0.24)</a:t>
            </a:r>
          </a:p>
          <a:p>
            <a:r>
              <a:rPr lang="en-GB" sz="2400" dirty="0" smtClean="0"/>
              <a:t>However, GUM method not applied:</a:t>
            </a:r>
          </a:p>
          <a:p>
            <a:pPr lvl="1"/>
            <a:r>
              <a:rPr lang="en-GB" sz="2000" dirty="0" smtClean="0"/>
              <a:t>T2013 Part II: Appendix C – Limitations to estimate PM measurement uncertainty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PM</a:t>
            </a:r>
            <a:r>
              <a:rPr lang="en-GB" sz="2800" baseline="-25000" dirty="0" smtClean="0"/>
              <a:t>10</a:t>
            </a:r>
            <a:r>
              <a:rPr lang="en-GB" sz="2800" dirty="0" smtClean="0"/>
              <a:t> measurement uncertainty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Instead an approach based on GDE (2010) method for PM</a:t>
            </a:r>
            <a:r>
              <a:rPr lang="en-GB" sz="2400" baseline="-25000" dirty="0" smtClean="0"/>
              <a:t>10</a:t>
            </a:r>
            <a:r>
              <a:rPr lang="en-GB" sz="2400" dirty="0" smtClean="0"/>
              <a:t> measurement uncertainty estimation</a:t>
            </a:r>
          </a:p>
          <a:p>
            <a:pPr lvl="1"/>
            <a:r>
              <a:rPr lang="en-GB" sz="2000" dirty="0" smtClean="0"/>
              <a:t>Calibration chain: Demonstration of equivalence with gravimetric standard =&gt; transfer standard =&gt; Demonstration of equivalence with transfer standard</a:t>
            </a:r>
          </a:p>
          <a:p>
            <a:pPr lvl="1"/>
            <a:r>
              <a:rPr lang="en-GB" sz="2000" dirty="0" smtClean="0"/>
              <a:t>Measurement uncertainty increases along calibration chain</a:t>
            </a:r>
          </a:p>
          <a:p>
            <a:pPr marL="250825" lvl="1" indent="-250825">
              <a:buFont typeface="Arial" charset="0"/>
              <a:buChar char="•"/>
            </a:pPr>
            <a:r>
              <a:rPr lang="en-GB" dirty="0" smtClean="0"/>
              <a:t>GDE method means measurement uncertainty defined under limited conditions =&gt; representative across Europe?</a:t>
            </a:r>
          </a:p>
          <a:p>
            <a:pPr marL="250825" lvl="1" indent="-250825">
              <a:buFont typeface="Arial" charset="0"/>
              <a:buChar char="•"/>
            </a:pPr>
            <a:endParaRPr lang="en-GB" dirty="0" smtClean="0"/>
          </a:p>
          <a:p>
            <a:pPr marL="266700" lvl="1" indent="-266700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PM</a:t>
            </a:r>
            <a:r>
              <a:rPr lang="en-GB" sz="2800" baseline="-25000" dirty="0" smtClean="0"/>
              <a:t>10</a:t>
            </a:r>
            <a:r>
              <a:rPr lang="en-GB" sz="2800" dirty="0" smtClean="0"/>
              <a:t> measurement uncertainty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marL="250825" lvl="1" indent="-250825">
              <a:buFont typeface="Arial" charset="0"/>
              <a:buChar char="•"/>
            </a:pPr>
            <a:r>
              <a:rPr lang="en-GB" dirty="0" smtClean="0"/>
              <a:t>Historically little evidence for demonstration of ongoing equivalence.</a:t>
            </a:r>
          </a:p>
          <a:p>
            <a:pPr marL="250825" lvl="1" indent="-250825">
              <a:buFont typeface="Arial" charset="0"/>
              <a:buChar char="•"/>
            </a:pPr>
            <a:r>
              <a:rPr lang="en-GB" dirty="0" smtClean="0"/>
              <a:t>Efforts underway to improve quantification of PM measurement uncertainty:</a:t>
            </a:r>
          </a:p>
          <a:p>
            <a:pPr lvl="1"/>
            <a:r>
              <a:rPr lang="en-GB" sz="2000" dirty="0" smtClean="0"/>
              <a:t>WG15 working on quantification of uncertainty associated with filter media</a:t>
            </a:r>
          </a:p>
          <a:p>
            <a:pPr lvl="1"/>
            <a:r>
              <a:rPr lang="en-GB" sz="2000" dirty="0" smtClean="0"/>
              <a:t>Evidence to feed into a new measurement standard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Outline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Current view on the proposed MQOs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Other aspects covered in accompanying presentation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MQO formulation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NO</a:t>
            </a:r>
            <a:r>
              <a:rPr lang="en-GB" baseline="-25000" dirty="0" smtClean="0">
                <a:latin typeface="Arial" charset="0"/>
                <a:cs typeface="Arial" charset="0"/>
              </a:rPr>
              <a:t>2</a:t>
            </a:r>
            <a:r>
              <a:rPr lang="en-GB" dirty="0" smtClean="0">
                <a:latin typeface="Arial" charset="0"/>
                <a:cs typeface="Arial" charset="0"/>
              </a:rPr>
              <a:t> measurement uncertainty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Fitting procedure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Application to NO</a:t>
            </a:r>
            <a:r>
              <a:rPr lang="en-GB" baseline="-25000" dirty="0" smtClean="0">
                <a:latin typeface="Arial" charset="0"/>
                <a:cs typeface="Arial" charset="0"/>
              </a:rPr>
              <a:t>2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PM measurement uncertainty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Fitting procedure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Application to PM</a:t>
            </a:r>
            <a:r>
              <a:rPr lang="en-GB" baseline="-25000" dirty="0" smtClean="0">
                <a:latin typeface="Arial" charset="0"/>
                <a:cs typeface="Arial" charset="0"/>
              </a:rPr>
              <a:t>10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Conclusions and recommendations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Views of the UK Competent Authorities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PM</a:t>
            </a:r>
            <a:r>
              <a:rPr lang="en-GB" sz="2800" baseline="-25000" dirty="0" smtClean="0"/>
              <a:t>10</a:t>
            </a:r>
            <a:r>
              <a:rPr lang="en-GB" sz="2800" dirty="0" smtClean="0"/>
              <a:t> measurement uncertainty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pic>
        <p:nvPicPr>
          <p:cNvPr id="22530" name="Picture 1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2196"/>
            <a:ext cx="51911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 descr="image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75" y="2996952"/>
            <a:ext cx="51911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724128" y="1340768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dirty="0" smtClean="0"/>
              <a:t>Comparisons show large variation in the relationship between measurement types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PM</a:t>
            </a:r>
            <a:r>
              <a:rPr lang="en-GB" sz="2800" baseline="-25000" dirty="0" smtClean="0"/>
              <a:t>10</a:t>
            </a:r>
            <a:r>
              <a:rPr lang="en-GB" sz="2800" dirty="0" smtClean="0"/>
              <a:t> measurement uncertainty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968552"/>
          </a:xfrm>
        </p:spPr>
        <p:txBody>
          <a:bodyPr/>
          <a:lstStyle/>
          <a:p>
            <a:pPr marL="250825" lvl="1" indent="-250825">
              <a:buFont typeface="Arial" charset="0"/>
              <a:buChar char="•"/>
            </a:pPr>
            <a:r>
              <a:rPr lang="en-GB" dirty="0" smtClean="0"/>
              <a:t>Previous versions of the paper: coefficients presented for gravimetric, </a:t>
            </a:r>
            <a:r>
              <a:rPr lang="en-GB" dirty="0" err="1" smtClean="0"/>
              <a:t>teom</a:t>
            </a:r>
            <a:r>
              <a:rPr lang="en-GB" dirty="0" smtClean="0"/>
              <a:t> and beta ray methods</a:t>
            </a:r>
          </a:p>
          <a:p>
            <a:pPr lvl="1"/>
            <a:r>
              <a:rPr lang="en-GB" sz="2000" dirty="0" smtClean="0"/>
              <a:t>Current paper only presents coefficients for gravimetric which tend to be much more stringent.</a:t>
            </a:r>
          </a:p>
          <a:p>
            <a:pPr marL="250825" lvl="1" indent="-250825">
              <a:buFont typeface="Arial" charset="0"/>
              <a:buChar char="•"/>
            </a:pPr>
            <a:r>
              <a:rPr lang="en-GB" dirty="0" smtClean="0"/>
              <a:t>Uncertainty criteria </a:t>
            </a:r>
            <a:r>
              <a:rPr lang="en-GB" dirty="0" smtClean="0"/>
              <a:t>applied </a:t>
            </a:r>
            <a:r>
              <a:rPr lang="en-GB" dirty="0" smtClean="0"/>
              <a:t>should be appropriate to the measurement being compared:</a:t>
            </a:r>
          </a:p>
          <a:p>
            <a:pPr lvl="1"/>
            <a:r>
              <a:rPr lang="en-GB" sz="2000" dirty="0" smtClean="0"/>
              <a:t>Most of the UK network is </a:t>
            </a:r>
            <a:r>
              <a:rPr lang="en-GB" sz="2000" u="sng" dirty="0" smtClean="0"/>
              <a:t>TEOM</a:t>
            </a:r>
            <a:r>
              <a:rPr lang="en-GB" sz="2000" dirty="0" smtClean="0"/>
              <a:t>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81365"/>
            <a:ext cx="4038600" cy="383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PCM </a:t>
            </a:r>
            <a:r>
              <a:rPr lang="en-US" sz="2800" dirty="0" smtClean="0">
                <a:latin typeface="Arial" charset="0"/>
                <a:cs typeface="Arial" charset="0"/>
              </a:rPr>
              <a:t>PM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10</a:t>
            </a:r>
            <a:r>
              <a:rPr lang="en-US" sz="2800" dirty="0" smtClean="0">
                <a:latin typeface="Arial" charset="0"/>
                <a:cs typeface="Arial" charset="0"/>
              </a:rPr>
              <a:t> in 2010 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Using parameter values from 5 March paper (left)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Using parameters for TEOM (FDMS) (right)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22</a:t>
            </a:fld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1"/>
            <a:ext cx="595359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20888"/>
            <a:ext cx="6233964" cy="40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Conclusions and recommendations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en-GB" sz="2400" dirty="0" smtClean="0"/>
              <a:t>Model DQO Journal papers:</a:t>
            </a:r>
          </a:p>
          <a:p>
            <a:pPr lvl="1"/>
            <a:r>
              <a:rPr lang="en-GB" sz="2000" dirty="0" smtClean="0"/>
              <a:t> What is the process to go from journal papers to technical guidance for MS?</a:t>
            </a:r>
          </a:p>
          <a:p>
            <a:pPr lvl="0"/>
            <a:r>
              <a:rPr lang="en-GB" sz="2400" dirty="0" smtClean="0"/>
              <a:t>Revising the requirements for reporting that are presently within the AQD? </a:t>
            </a:r>
          </a:p>
          <a:p>
            <a:pPr lvl="1"/>
            <a:r>
              <a:rPr lang="en-GB" sz="2000" dirty="0" smtClean="0"/>
              <a:t>Is it proposed that this new method completely replaces the existing text in Annex I?</a:t>
            </a:r>
          </a:p>
          <a:p>
            <a:pPr lvl="1"/>
            <a:r>
              <a:rPr lang="en-GB" sz="2000" dirty="0" smtClean="0"/>
              <a:t>Our previous understanding was to include a reference to Commission Guidance on model DQO in a revised AQD legal text and that this would then be developed by FAIRMODE. </a:t>
            </a:r>
          </a:p>
          <a:p>
            <a:pPr lvl="1"/>
            <a:r>
              <a:rPr lang="en-GB" sz="2000" dirty="0" smtClean="0"/>
              <a:t>We now do not expect proposals for a new AQD for several years.</a:t>
            </a:r>
          </a:p>
          <a:p>
            <a:pPr lvl="1"/>
            <a:r>
              <a:rPr lang="en-GB" sz="2000" dirty="0" smtClean="0"/>
              <a:t>How should this be taken forwards?</a:t>
            </a:r>
          </a:p>
          <a:p>
            <a:pPr lvl="1"/>
            <a:r>
              <a:rPr lang="en-GB" sz="2000" dirty="0" smtClean="0"/>
              <a:t>How can we comply with the existing text in the interim once a new method is established but before the AQD is changed?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>Conclusions and recommendations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complications:</a:t>
            </a:r>
          </a:p>
          <a:p>
            <a:pPr lvl="1"/>
            <a:r>
              <a:rPr lang="en-GB" dirty="0" smtClean="0"/>
              <a:t>Spatial </a:t>
            </a:r>
            <a:r>
              <a:rPr lang="en-GB" dirty="0" err="1" smtClean="0"/>
              <a:t>representativity</a:t>
            </a:r>
            <a:r>
              <a:rPr lang="en-GB" dirty="0" smtClean="0"/>
              <a:t>. ‘The measurements that have to be selected for comparison with modelling results shall be representative of the scale covered by the model.’ </a:t>
            </a:r>
          </a:p>
          <a:p>
            <a:pPr lvl="1"/>
            <a:r>
              <a:rPr lang="en-GB" dirty="0" smtClean="0"/>
              <a:t>Developments in quantification of measurement uncertainty</a:t>
            </a:r>
          </a:p>
          <a:p>
            <a:pPr lvl="1"/>
            <a:r>
              <a:rPr lang="en-GB" dirty="0" smtClean="0"/>
              <a:t>Any revisions to the fit will lead to new coefficients to apply, new versions of Delta tool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Concluding remarks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decide whether these formulations are fit for use</a:t>
            </a:r>
          </a:p>
          <a:p>
            <a:r>
              <a:rPr lang="en-GB" dirty="0" smtClean="0"/>
              <a:t>The Directive defines model and measurement in the vicinity of the limit value</a:t>
            </a:r>
          </a:p>
          <a:p>
            <a:r>
              <a:rPr lang="en-GB" dirty="0" smtClean="0"/>
              <a:t>Implication of a burden in formulating measurement uncertainty at values other than the limit value if we adopt this approach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Current view of the proposed MQOs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NO</a:t>
            </a:r>
            <a:r>
              <a:rPr lang="en-GB" baseline="-25000" dirty="0" smtClean="0"/>
              <a:t>2</a:t>
            </a:r>
            <a:r>
              <a:rPr lang="en-GB" dirty="0" smtClean="0"/>
              <a:t>: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Uncertainty budget for hourly measurements largely reasonable.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Less happy with the application to annual means in terms of the cancelling of random errors, specifically the lack of fit/linearity component.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Overall we think that the latest version of the coefficients for annual mean NO</a:t>
            </a:r>
            <a:r>
              <a:rPr lang="en-GB" baseline="-25000" dirty="0" smtClean="0"/>
              <a:t>2</a:t>
            </a:r>
            <a:r>
              <a:rPr lang="en-GB" dirty="0" smtClean="0"/>
              <a:t> are still a bit too stringent at low concentrations.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>Current views of the proposed MQOs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PM</a:t>
            </a:r>
            <a:r>
              <a:rPr lang="en-GB" baseline="-25000" dirty="0" smtClean="0"/>
              <a:t>10</a:t>
            </a:r>
            <a:r>
              <a:rPr lang="en-GB" dirty="0" smtClean="0"/>
              <a:t>: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There are a set of coefficients defined for each measurement type in early versions of the paper which do not appear in the latest paper, although data for all measurements appears in Figures.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In the Delta tool and in the latest paper the most stringent coefficients (gravimetric measurement based) have been carried through.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The resulting model DQOs (gravimetric measurement based) are too stringent at all concentrations for annual mean PM</a:t>
            </a:r>
            <a:r>
              <a:rPr lang="en-GB" baseline="-25000" dirty="0" smtClean="0"/>
              <a:t>10</a:t>
            </a:r>
            <a:r>
              <a:rPr lang="en-GB" dirty="0" smtClean="0"/>
              <a:t> on this basis.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TEOM (presumably FDMS) coefficients from an earlier version of the paper result in more generous uncertainty limits.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MQO formulation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T2012 proposed MQO: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endParaRPr lang="en-GB" dirty="0" smtClean="0">
              <a:latin typeface="Arial" charset="0"/>
              <a:cs typeface="Arial" charset="0"/>
            </a:endParaRPr>
          </a:p>
          <a:p>
            <a:endParaRPr lang="en-GB" dirty="0" smtClean="0">
              <a:latin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cs typeface="Arial" charset="0"/>
              </a:rPr>
              <a:t>T2013 Part I: Simplified formulation for </a:t>
            </a:r>
            <a:r>
              <a:rPr lang="en-GB" i="1" dirty="0" smtClean="0">
                <a:latin typeface="Arial" charset="0"/>
                <a:cs typeface="Arial" charset="0"/>
              </a:rPr>
              <a:t>RMS</a:t>
            </a:r>
            <a:r>
              <a:rPr lang="en-GB" i="1" baseline="-25000" dirty="0" smtClean="0">
                <a:latin typeface="Arial" charset="0"/>
                <a:cs typeface="Arial" charset="0"/>
              </a:rPr>
              <a:t>U</a:t>
            </a:r>
            <a:endParaRPr lang="en-GB" i="1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GB" i="1" baseline="-25000" dirty="0" smtClean="0">
              <a:latin typeface="Arial" charset="0"/>
              <a:cs typeface="Arial" charset="0"/>
            </a:endParaRPr>
          </a:p>
          <a:p>
            <a:endParaRPr lang="en-GB" i="1" baseline="-25000" dirty="0" smtClean="0">
              <a:latin typeface="Arial" charset="0"/>
              <a:cs typeface="Arial" charset="0"/>
            </a:endParaRPr>
          </a:p>
          <a:p>
            <a:endParaRPr lang="en-GB" i="1" baseline="-25000" dirty="0" smtClean="0">
              <a:latin typeface="Arial" charset="0"/>
              <a:cs typeface="Arial" charset="0"/>
            </a:endParaRPr>
          </a:p>
          <a:p>
            <a:endParaRPr lang="en-GB" i="1" baseline="-25000" dirty="0" smtClean="0">
              <a:latin typeface="Arial" charset="0"/>
              <a:cs typeface="Arial" charset="0"/>
            </a:endParaRPr>
          </a:p>
          <a:p>
            <a:endParaRPr lang="en-GB" i="1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55875" y="1628775"/>
          <a:ext cx="3773488" cy="1439863"/>
        </p:xfrm>
        <a:graphic>
          <a:graphicData uri="http://schemas.openxmlformats.org/presentationml/2006/ole">
            <p:oleObj spid="_x0000_s1026" name="Equation" r:id="rId3" imgW="2463480" imgH="939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31640" y="4365104"/>
          <a:ext cx="6253163" cy="1798637"/>
        </p:xfrm>
        <a:graphic>
          <a:graphicData uri="http://schemas.openxmlformats.org/presentationml/2006/ole">
            <p:oleObj spid="_x0000_s1027" name="Equation" r:id="rId4" imgW="3492360" imgH="1002960" progId="Equation.3">
              <p:embed/>
            </p:oleObj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3635896" y="3501008"/>
            <a:ext cx="144016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059832" y="35730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Proportional component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499992" y="357301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Non-Proportional component</a:t>
            </a:r>
            <a:endParaRPr lang="en-GB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5040052" y="3825044"/>
            <a:ext cx="144016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MQO formulation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/>
          <a:lstStyle/>
          <a:p>
            <a:r>
              <a:rPr lang="en-GB" dirty="0" smtClean="0"/>
              <a:t>T2013 Part II: MQO for annual average results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T2013 Part II: Extension of uncertainty formulation for time averaging</a:t>
            </a:r>
          </a:p>
          <a:p>
            <a:pPr lvl="1"/>
            <a:r>
              <a:rPr lang="en-GB" dirty="0" smtClean="0"/>
              <a:t>Introduction of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p</a:t>
            </a:r>
            <a:r>
              <a:rPr lang="en-GB" i="1" dirty="0" smtClean="0"/>
              <a:t> </a:t>
            </a:r>
            <a:r>
              <a:rPr lang="en-GB" dirty="0" smtClean="0"/>
              <a:t>and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np</a:t>
            </a:r>
            <a:r>
              <a:rPr lang="en-GB" dirty="0" smtClean="0"/>
              <a:t> to account for autocorrelation</a:t>
            </a:r>
          </a:p>
          <a:p>
            <a:pPr lvl="1"/>
            <a:r>
              <a:rPr lang="en-GB" dirty="0" smtClean="0"/>
              <a:t>Dropping of </a:t>
            </a:r>
            <a:r>
              <a:rPr lang="el-GR" dirty="0" smtClean="0"/>
              <a:t>σ</a:t>
            </a:r>
            <a:r>
              <a:rPr lang="en-GB" baseline="30000" dirty="0" smtClean="0"/>
              <a:t>2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59013" y="1700213"/>
          <a:ext cx="3763962" cy="1027112"/>
        </p:xfrm>
        <a:graphic>
          <a:graphicData uri="http://schemas.openxmlformats.org/presentationml/2006/ole">
            <p:oleObj spid="_x0000_s2051" name="Equation" r:id="rId3" imgW="167616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27313" y="4570413"/>
          <a:ext cx="3797300" cy="935037"/>
        </p:xfrm>
        <a:graphic>
          <a:graphicData uri="http://schemas.openxmlformats.org/presentationml/2006/ole">
            <p:oleObj spid="_x0000_s2052" name="Equation" r:id="rId4" imgW="21207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MQO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Shouldn’t this be?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T2013 Part II: Drops</a:t>
            </a:r>
            <a:r>
              <a:rPr lang="el-GR" dirty="0" smtClean="0"/>
              <a:t> σ</a:t>
            </a:r>
            <a:r>
              <a:rPr lang="en-GB" baseline="30000" dirty="0" smtClean="0"/>
              <a:t>2</a:t>
            </a:r>
            <a:r>
              <a:rPr lang="en-GB" dirty="0" smtClean="0"/>
              <a:t> using the substitution: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Only valid if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p</a:t>
            </a:r>
            <a:r>
              <a:rPr lang="en-GB" i="1" dirty="0" smtClean="0"/>
              <a:t>*</a:t>
            </a:r>
            <a:r>
              <a:rPr lang="en-GB" dirty="0" smtClean="0"/>
              <a:t> is const. and independent of </a:t>
            </a:r>
            <a:r>
              <a:rPr lang="en-GB" i="1" dirty="0" err="1" smtClean="0"/>
              <a:t>x</a:t>
            </a:r>
            <a:r>
              <a:rPr lang="en-GB" i="1" baseline="-25000" dirty="0" err="1" smtClean="0"/>
              <a:t>m</a:t>
            </a:r>
            <a:r>
              <a:rPr lang="en-GB" i="1" dirty="0" smtClean="0"/>
              <a:t> </a:t>
            </a:r>
            <a:r>
              <a:rPr lang="en-GB" dirty="0" smtClean="0"/>
              <a:t>or a constant function of </a:t>
            </a:r>
            <a:r>
              <a:rPr lang="en-GB" i="1" dirty="0" err="1" smtClean="0"/>
              <a:t>x</a:t>
            </a:r>
            <a:r>
              <a:rPr lang="en-GB" i="1" baseline="-25000" dirty="0" err="1" smtClean="0"/>
              <a:t>m</a:t>
            </a:r>
            <a:r>
              <a:rPr lang="en-GB" i="1" dirty="0" smtClean="0"/>
              <a:t> </a:t>
            </a:r>
            <a:r>
              <a:rPr lang="en-GB" dirty="0" smtClean="0"/>
              <a:t>such that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baseline="30000" dirty="0" smtClean="0"/>
              <a:t>*</a:t>
            </a:r>
            <a:r>
              <a:rPr lang="en-US" dirty="0" smtClean="0"/>
              <a:t> = </a:t>
            </a:r>
            <a:r>
              <a:rPr lang="en-US" i="1" dirty="0" smtClean="0"/>
              <a:t>f(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) = const.</a:t>
            </a:r>
            <a:endParaRPr lang="en-GB" i="1" dirty="0" smtClean="0"/>
          </a:p>
          <a:p>
            <a:pPr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965325" y="1700213"/>
          <a:ext cx="4548188" cy="911225"/>
        </p:xfrm>
        <a:graphic>
          <a:graphicData uri="http://schemas.openxmlformats.org/presentationml/2006/ole">
            <p:oleObj spid="_x0000_s3075" name="Equation" r:id="rId3" imgW="2539800" imgH="50796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860032" y="1844824"/>
            <a:ext cx="648072" cy="64807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01792" y="3200400"/>
          <a:ext cx="2374264" cy="1005571"/>
        </p:xfrm>
        <a:graphic>
          <a:graphicData uri="http://schemas.openxmlformats.org/presentationml/2006/ole">
            <p:oleObj spid="_x0000_s3076" name="Equation" r:id="rId4" imgW="1079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MQO formulation</a:t>
            </a:r>
            <a:endParaRPr lang="en-GB" sz="2800" dirty="0"/>
          </a:p>
        </p:txBody>
      </p:sp>
      <p:pic>
        <p:nvPicPr>
          <p:cNvPr id="5" name="Content Placeholder 4" descr="AURN_NO2_CV squared as a function of annual mean concentrati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165176"/>
            <a:ext cx="4429125" cy="4648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196752"/>
            <a:ext cx="8363272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50825" lvl="0" indent="-250825">
              <a:spcBef>
                <a:spcPct val="20000"/>
              </a:spcBef>
              <a:buClr>
                <a:srgbClr val="8B8D09"/>
              </a:buClr>
              <a:buFont typeface="Arial" charset="0"/>
              <a:buChar char="•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T2013 Part II: However...</a:t>
            </a:r>
            <a:r>
              <a:rPr lang="en-US" sz="2800" dirty="0" smtClean="0"/>
              <a:t> using 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monitoring data from 80 UK national network monitoring sites for the year 2010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50825" marR="0" lvl="0" indent="-2508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8D09"/>
              </a:buClr>
              <a:buSzTx/>
              <a:buFont typeface="Arial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30225" y="2420938"/>
          <a:ext cx="4552950" cy="3740150"/>
        </p:xfrm>
        <a:graphic>
          <a:graphicData uri="http://schemas.openxmlformats.org/presentationml/2006/ole">
            <p:oleObj spid="_x0000_s4099" name="Equation" r:id="rId4" imgW="2019240" imgH="1701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measurement uncertainty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GUM methodology, type B uncertainty</a:t>
            </a:r>
          </a:p>
          <a:p>
            <a:pPr lvl="1"/>
            <a:r>
              <a:rPr lang="en-GB" dirty="0" smtClean="0"/>
              <a:t>Broadly happy but...</a:t>
            </a:r>
          </a:p>
          <a:p>
            <a:pPr lvl="1"/>
            <a:r>
              <a:rPr lang="en-GB" dirty="0" smtClean="0"/>
              <a:t>Cancelling of random errors, specifically the lack of fit/linearity component is unreasonable</a:t>
            </a:r>
          </a:p>
          <a:p>
            <a:r>
              <a:rPr lang="en-GB" dirty="0" smtClean="0"/>
              <a:t>994 urban stations in </a:t>
            </a:r>
            <a:r>
              <a:rPr lang="en-GB" dirty="0" err="1" smtClean="0"/>
              <a:t>AirBase</a:t>
            </a:r>
            <a:r>
              <a:rPr lang="en-GB" dirty="0" smtClean="0"/>
              <a:t>, 2009 data</a:t>
            </a:r>
          </a:p>
          <a:p>
            <a:pPr lvl="1"/>
            <a:r>
              <a:rPr lang="en-GB" dirty="0" smtClean="0"/>
              <a:t>Representative of all years?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C5657-6F24-476D-B7FA-224191E137F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ra-powerpoint-HM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Defra-powerpoint-HMG</Template>
  <TotalTime>897</TotalTime>
  <Words>1251</Words>
  <Application>Microsoft Office PowerPoint</Application>
  <PresentationFormat>On-screen Show (4:3)</PresentationFormat>
  <Paragraphs>165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Defra-powerpoint-HMG</vt:lpstr>
      <vt:lpstr>Equation</vt:lpstr>
      <vt:lpstr>UK feedback on MQO</vt:lpstr>
      <vt:lpstr>Outline</vt:lpstr>
      <vt:lpstr>Current view of the proposed MQOs</vt:lpstr>
      <vt:lpstr>Current views of the proposed MQOs</vt:lpstr>
      <vt:lpstr>MQO formulation</vt:lpstr>
      <vt:lpstr>MQO formulation</vt:lpstr>
      <vt:lpstr>MQO formulation</vt:lpstr>
      <vt:lpstr>MQO formulation</vt:lpstr>
      <vt:lpstr>NO2 measurement uncertainty</vt:lpstr>
      <vt:lpstr>NO2 measurement uncertainty</vt:lpstr>
      <vt:lpstr>Fitting procedure</vt:lpstr>
      <vt:lpstr>Fitting procedure:</vt:lpstr>
      <vt:lpstr>Fitting procedure:</vt:lpstr>
      <vt:lpstr>Application to NO2: PCM model results for 2010 </vt:lpstr>
      <vt:lpstr>Application to NO2: PCM model 2010 and 2011 </vt:lpstr>
      <vt:lpstr>Application to NO2: Sensitivity to inclusion of σ2 </vt:lpstr>
      <vt:lpstr>PM10 measurement uncertainty</vt:lpstr>
      <vt:lpstr>PM10 measurement uncertainty</vt:lpstr>
      <vt:lpstr>PM10 measurement uncertainty</vt:lpstr>
      <vt:lpstr>PM10 measurement uncertainty</vt:lpstr>
      <vt:lpstr>PM10 measurement uncertainty</vt:lpstr>
      <vt:lpstr>Delta V3.0: PCM PM10 in 2010  </vt:lpstr>
      <vt:lpstr>Conclusions and recommendations</vt:lpstr>
      <vt:lpstr>Conclusions and recommendations</vt:lpstr>
      <vt:lpstr>Concluding remarks</vt:lpstr>
    </vt:vector>
  </TitlesOfParts>
  <Company>AEA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 title</dc:title>
  <dc:creator>John Stedman</dc:creator>
  <cp:lastModifiedBy>Daniel_Brookes</cp:lastModifiedBy>
  <cp:revision>125</cp:revision>
  <dcterms:created xsi:type="dcterms:W3CDTF">2013-03-20T11:49:52Z</dcterms:created>
  <dcterms:modified xsi:type="dcterms:W3CDTF">2013-04-05T13:09:32Z</dcterms:modified>
</cp:coreProperties>
</file>