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54"/>
  </p:notesMasterIdLst>
  <p:handoutMasterIdLst>
    <p:handoutMasterId r:id="rId55"/>
  </p:handoutMasterIdLst>
  <p:sldIdLst>
    <p:sldId id="573" r:id="rId2"/>
    <p:sldId id="745" r:id="rId3"/>
    <p:sldId id="504" r:id="rId4"/>
    <p:sldId id="696" r:id="rId5"/>
    <p:sldId id="698" r:id="rId6"/>
    <p:sldId id="699" r:id="rId7"/>
    <p:sldId id="700" r:id="rId8"/>
    <p:sldId id="701" r:id="rId9"/>
    <p:sldId id="702" r:id="rId10"/>
    <p:sldId id="704" r:id="rId11"/>
    <p:sldId id="705" r:id="rId12"/>
    <p:sldId id="706" r:id="rId13"/>
    <p:sldId id="707" r:id="rId14"/>
    <p:sldId id="708" r:id="rId15"/>
    <p:sldId id="709" r:id="rId16"/>
    <p:sldId id="710" r:id="rId17"/>
    <p:sldId id="711" r:id="rId18"/>
    <p:sldId id="712" r:id="rId19"/>
    <p:sldId id="713" r:id="rId20"/>
    <p:sldId id="714" r:id="rId21"/>
    <p:sldId id="715" r:id="rId22"/>
    <p:sldId id="716" r:id="rId23"/>
    <p:sldId id="717" r:id="rId24"/>
    <p:sldId id="719" r:id="rId25"/>
    <p:sldId id="718" r:id="rId26"/>
    <p:sldId id="720" r:id="rId27"/>
    <p:sldId id="721" r:id="rId28"/>
    <p:sldId id="722" r:id="rId29"/>
    <p:sldId id="723" r:id="rId30"/>
    <p:sldId id="724" r:id="rId31"/>
    <p:sldId id="725" r:id="rId32"/>
    <p:sldId id="726" r:id="rId33"/>
    <p:sldId id="727" r:id="rId34"/>
    <p:sldId id="728" r:id="rId35"/>
    <p:sldId id="729" r:id="rId36"/>
    <p:sldId id="731" r:id="rId37"/>
    <p:sldId id="732" r:id="rId38"/>
    <p:sldId id="733" r:id="rId39"/>
    <p:sldId id="736" r:id="rId40"/>
    <p:sldId id="734" r:id="rId41"/>
    <p:sldId id="735" r:id="rId42"/>
    <p:sldId id="730" r:id="rId43"/>
    <p:sldId id="737" r:id="rId44"/>
    <p:sldId id="738" r:id="rId45"/>
    <p:sldId id="739" r:id="rId46"/>
    <p:sldId id="603" r:id="rId47"/>
    <p:sldId id="740" r:id="rId48"/>
    <p:sldId id="741" r:id="rId49"/>
    <p:sldId id="742" r:id="rId50"/>
    <p:sldId id="743" r:id="rId51"/>
    <p:sldId id="602" r:id="rId52"/>
    <p:sldId id="744"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33"/>
    <a:srgbClr val="0066FF"/>
    <a:srgbClr val="0000FF"/>
    <a:srgbClr val="3366CC"/>
    <a:srgbClr val="FF9900"/>
    <a:srgbClr val="EEFAA4"/>
    <a:srgbClr val="66FF33"/>
    <a:srgbClr val="204E98"/>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6" autoAdjust="0"/>
    <p:restoredTop sz="94660"/>
  </p:normalViewPr>
  <p:slideViewPr>
    <p:cSldViewPr>
      <p:cViewPr varScale="1">
        <p:scale>
          <a:sx n="104" d="100"/>
          <a:sy n="104" d="100"/>
        </p:scale>
        <p:origin x="-750" y="-78"/>
      </p:cViewPr>
      <p:guideLst>
        <p:guide orient="horz" pos="1344"/>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D8B431B7-BFA2-41D8-94B8-7322A8521746}" type="datetimeFigureOut">
              <a:rPr lang="en-US"/>
              <a:pPr>
                <a:defRPr/>
              </a:pPr>
              <a:t>03-May-13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31D63865-44CD-449E-8F2A-855F5ACBC818}" type="slidenum">
              <a:rPr lang="en-US"/>
              <a:pPr>
                <a:defRPr/>
              </a:pPr>
              <a:t>‹#›</a:t>
            </a:fld>
            <a:endParaRPr lang="en-US"/>
          </a:p>
        </p:txBody>
      </p:sp>
    </p:spTree>
    <p:extLst>
      <p:ext uri="{BB962C8B-B14F-4D97-AF65-F5344CB8AC3E}">
        <p14:creationId xmlns:p14="http://schemas.microsoft.com/office/powerpoint/2010/main" val="198038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idx="1"/>
          </p:nvPr>
        </p:nvSpPr>
        <p:spPr bwMode="auto">
          <a:xfrm>
            <a:off x="3970938"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1040" y="4415790"/>
            <a:ext cx="5608320"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2775" name="Rectangle 7"/>
          <p:cNvSpPr>
            <a:spLocks noGrp="1" noChangeArrowheads="1"/>
          </p:cNvSpPr>
          <p:nvPr>
            <p:ph type="sldNum" sz="quarter" idx="5"/>
          </p:nvPr>
        </p:nvSpPr>
        <p:spPr bwMode="auto">
          <a:xfrm>
            <a:off x="3970938"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lvl1pPr>
          </a:lstStyle>
          <a:p>
            <a:pPr>
              <a:defRPr/>
            </a:pPr>
            <a:fld id="{ADC79C65-DFA5-4396-AD94-67324BB24ADE}" type="slidenum">
              <a:rPr lang="en-US"/>
              <a:pPr>
                <a:defRPr/>
              </a:pPr>
              <a:t>‹#›</a:t>
            </a:fld>
            <a:endParaRPr lang="en-US"/>
          </a:p>
        </p:txBody>
      </p:sp>
    </p:spTree>
    <p:extLst>
      <p:ext uri="{BB962C8B-B14F-4D97-AF65-F5344CB8AC3E}">
        <p14:creationId xmlns:p14="http://schemas.microsoft.com/office/powerpoint/2010/main" val="414355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8000">
                <a:solidFill>
                  <a:srgbClr val="FFD624"/>
                </a:solidFill>
              </a:defRPr>
            </a:lvl1pPr>
          </a:lstStyle>
          <a:p>
            <a:pPr lvl="0"/>
            <a:endParaRPr lang="en-GB" noProof="0" dirty="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200" b="1" i="0">
                <a:solidFill>
                  <a:schemeClr val="bg1"/>
                </a:solidFill>
              </a:defRPr>
            </a:lvl1pPr>
          </a:lstStyle>
          <a:p>
            <a:pPr algn="ctr">
              <a:defRPr/>
            </a:pPr>
            <a:endParaRPr lang="en-US" sz="1600" i="1" baseline="30000" dirty="0">
              <a:solidFill>
                <a:srgbClr val="0F3277"/>
              </a:solidFill>
              <a:cs typeface="Arial" charset="0"/>
            </a:endParaRPr>
          </a:p>
        </p:txBody>
      </p:sp>
    </p:spTree>
    <p:extLst>
      <p:ext uri="{BB962C8B-B14F-4D97-AF65-F5344CB8AC3E}">
        <p14:creationId xmlns:p14="http://schemas.microsoft.com/office/powerpoint/2010/main" val="14094216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25268922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1012585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lvl1pPr marL="342900" indent="-342900">
              <a:buClr>
                <a:schemeClr val="accent2"/>
              </a:buClr>
              <a:buFont typeface="Wingdings" pitchFamily="2" charset="2"/>
              <a:buChar char="Ø"/>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7"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2935176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8452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4177411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9"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13518749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5" name="Date Placeholder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19930118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2466287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35865310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dt" sz="half" idx="10"/>
          </p:nvPr>
        </p:nvSpPr>
        <p:spPr>
          <a:xfrm>
            <a:off x="62136" y="6338504"/>
            <a:ext cx="2637656" cy="476250"/>
          </a:xfrm>
          <a:prstGeom prst="rect">
            <a:avLst/>
          </a:prstGeom>
          <a:ln/>
        </p:spPr>
        <p:txBody>
          <a:bodyPr anchor="b" anchorCtr="0"/>
          <a:lstStyle>
            <a:lvl1pPr>
              <a:defRPr sz="1200" b="1">
                <a:solidFill>
                  <a:srgbClr val="0070C0"/>
                </a:solidFill>
              </a:defRPr>
            </a:lvl1pPr>
          </a:lstStyle>
          <a:p>
            <a:pPr>
              <a:defRPr/>
            </a:pPr>
            <a:r>
              <a:rPr lang="en-US" dirty="0" smtClean="0"/>
              <a:t>Antwerp, 04-2013    P. </a:t>
            </a:r>
            <a:r>
              <a:rPr lang="en-US" dirty="0" err="1" smtClean="0"/>
              <a:t>Thunis</a:t>
            </a:r>
            <a:endParaRPr lang="en-GB" dirty="0"/>
          </a:p>
        </p:txBody>
      </p:sp>
    </p:spTree>
    <p:extLst>
      <p:ext uri="{BB962C8B-B14F-4D97-AF65-F5344CB8AC3E}">
        <p14:creationId xmlns:p14="http://schemas.microsoft.com/office/powerpoint/2010/main" val="2566920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2"/>
          </p:nvPr>
        </p:nvSpPr>
        <p:spPr>
          <a:xfrm>
            <a:off x="206152" y="6237312"/>
            <a:ext cx="2133600" cy="476250"/>
          </a:xfrm>
          <a:prstGeom prst="rect">
            <a:avLst/>
          </a:prstGeom>
          <a:ln/>
        </p:spPr>
        <p:txBody>
          <a:bodyPr anchor="b" anchorCtr="0"/>
          <a:lstStyle>
            <a:lvl1pPr>
              <a:defRPr sz="1200" b="1">
                <a:solidFill>
                  <a:srgbClr val="0070C0"/>
                </a:solidFill>
              </a:defRPr>
            </a:lvl1pPr>
          </a:lstStyle>
          <a:p>
            <a:pPr>
              <a:defRPr/>
            </a:pPr>
            <a:r>
              <a:rPr lang="en-US" dirty="0" smtClean="0"/>
              <a:t>Antwerp, 04-2013</a:t>
            </a:r>
            <a:endParaRPr lang="en-GB" dirty="0"/>
          </a:p>
        </p:txBody>
      </p:sp>
      <p:sp>
        <p:nvSpPr>
          <p:cNvPr id="11" name="Rectangle 5"/>
          <p:cNvSpPr>
            <a:spLocks noGrp="1" noChangeArrowheads="1"/>
          </p:cNvSpPr>
          <p:nvPr>
            <p:ph type="ftr" sz="quarter" idx="3"/>
          </p:nvPr>
        </p:nvSpPr>
        <p:spPr>
          <a:xfrm>
            <a:off x="6140896" y="6237312"/>
            <a:ext cx="2895600" cy="476250"/>
          </a:xfrm>
          <a:prstGeom prst="rect">
            <a:avLst/>
          </a:prstGeom>
          <a:ln/>
        </p:spPr>
        <p:txBody>
          <a:bodyPr anchor="b" anchorCtr="0"/>
          <a:lstStyle>
            <a:lvl1pPr algn="r" rtl="0" fontAlgn="base">
              <a:spcBef>
                <a:spcPct val="0"/>
              </a:spcBef>
              <a:spcAft>
                <a:spcPct val="0"/>
              </a:spcAft>
              <a:defRPr lang="en-GB" sz="1200" b="1" kern="1200" smtClean="0">
                <a:solidFill>
                  <a:srgbClr val="0070C0"/>
                </a:solidFill>
                <a:latin typeface="Arial" charset="0"/>
                <a:ea typeface="+mn-ea"/>
                <a:cs typeface="+mn-cs"/>
              </a:defRPr>
            </a:lvl1pPr>
          </a:lstStyle>
          <a:p>
            <a:pPr>
              <a:defRPr/>
            </a:pPr>
            <a:r>
              <a:rPr lang="en-US" dirty="0" smtClean="0"/>
              <a:t>P. </a:t>
            </a:r>
            <a:r>
              <a:rPr lang="en-US" dirty="0" err="1" smtClean="0"/>
              <a:t>Thunis</a:t>
            </a:r>
            <a:endParaRPr lang="en-US" dirty="0"/>
          </a:p>
        </p:txBody>
      </p:sp>
    </p:spTree>
    <p:extLst>
      <p:ext uri="{BB962C8B-B14F-4D97-AF65-F5344CB8AC3E}">
        <p14:creationId xmlns:p14="http://schemas.microsoft.com/office/powerpoint/2010/main" val="9352011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sldNum="0" hd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1.png"/><Relationship Id="rId7" Type="http://schemas.openxmlformats.org/officeDocument/2006/relationships/image" Target="../media/image6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2.png"/><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5.png"/><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7.png"/><Relationship Id="rId5" Type="http://schemas.openxmlformats.org/officeDocument/2006/relationships/image" Target="../media/image94.wmf"/><Relationship Id="rId10" Type="http://schemas.openxmlformats.org/officeDocument/2006/relationships/image" Target="../media/image99.png"/><Relationship Id="rId4" Type="http://schemas.openxmlformats.org/officeDocument/2006/relationships/oleObject" Target="../embeddings/oleObject1.bin"/><Relationship Id="rId9" Type="http://schemas.openxmlformats.org/officeDocument/2006/relationships/image" Target="../media/image95.wmf"/></Relationships>
</file>

<file path=ppt/slides/_rels/slide4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FAIRMODE</a:t>
            </a:r>
            <a:endParaRPr lang="fr-FR" sz="5400" dirty="0"/>
          </a:p>
        </p:txBody>
      </p:sp>
      <p:sp>
        <p:nvSpPr>
          <p:cNvPr id="3" name="Subtitle 2"/>
          <p:cNvSpPr>
            <a:spLocks noGrp="1"/>
          </p:cNvSpPr>
          <p:nvPr>
            <p:ph type="subTitle" idx="1"/>
          </p:nvPr>
        </p:nvSpPr>
        <p:spPr/>
        <p:txBody>
          <a:bodyPr/>
          <a:lstStyle/>
          <a:p>
            <a:r>
              <a:rPr lang="en-US" dirty="0" smtClean="0"/>
              <a:t>SG4: Benchmarking &amp; </a:t>
            </a:r>
            <a:r>
              <a:rPr lang="en-US" dirty="0" err="1" smtClean="0"/>
              <a:t>modelling</a:t>
            </a:r>
            <a:r>
              <a:rPr lang="en-US" dirty="0" smtClean="0"/>
              <a:t> quality objectives</a:t>
            </a:r>
          </a:p>
          <a:p>
            <a:endParaRPr lang="en-US" dirty="0" smtClean="0"/>
          </a:p>
          <a:p>
            <a:r>
              <a:rPr lang="en-US" sz="2400" b="0" i="1" dirty="0" smtClean="0"/>
              <a:t>P. </a:t>
            </a:r>
            <a:r>
              <a:rPr lang="en-US" sz="2400" b="0" i="1" dirty="0" err="1" smtClean="0"/>
              <a:t>Thunis</a:t>
            </a:r>
            <a:r>
              <a:rPr lang="en-US" sz="2400" b="0" i="1" dirty="0" smtClean="0"/>
              <a:t>, JRC</a:t>
            </a:r>
            <a:endParaRPr lang="fr-FR" sz="2400" b="0" i="1" dirty="0"/>
          </a:p>
        </p:txBody>
      </p:sp>
      <p:sp>
        <p:nvSpPr>
          <p:cNvPr id="4" name="Date Placeholder 3"/>
          <p:cNvSpPr>
            <a:spLocks noGrp="1"/>
          </p:cNvSpPr>
          <p:nvPr>
            <p:ph type="dt" sz="half" idx="4294967295"/>
          </p:nvPr>
        </p:nvSpPr>
        <p:spPr>
          <a:xfrm>
            <a:off x="457200" y="6245225"/>
            <a:ext cx="2133600" cy="476250"/>
          </a:xfrm>
          <a:prstGeom prst="rect">
            <a:avLst/>
          </a:prstGeom>
        </p:spPr>
        <p:txBody>
          <a:bodyPr/>
          <a:lstStyle/>
          <a:p>
            <a:pPr>
              <a:defRPr/>
            </a:pPr>
            <a:r>
              <a:rPr lang="en-US" dirty="0" smtClean="0"/>
              <a:t>Antwerp, 04-2013</a:t>
            </a:r>
            <a:endParaRPr lang="en-GB" dirty="0"/>
          </a:p>
        </p:txBody>
      </p:sp>
    </p:spTree>
    <p:extLst>
      <p:ext uri="{BB962C8B-B14F-4D97-AF65-F5344CB8AC3E}">
        <p14:creationId xmlns:p14="http://schemas.microsoft.com/office/powerpoint/2010/main" val="3078116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7" t="9289" r="1566" b="3959"/>
          <a:stretch/>
        </p:blipFill>
        <p:spPr bwMode="auto">
          <a:xfrm>
            <a:off x="467544" y="4060701"/>
            <a:ext cx="3997076" cy="215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7" t="9289" r="1566" b="3959"/>
          <a:stretch/>
        </p:blipFill>
        <p:spPr bwMode="auto">
          <a:xfrm>
            <a:off x="467544" y="1268760"/>
            <a:ext cx="3997076" cy="215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bwMode="auto">
          <a:xfrm>
            <a:off x="1639019" y="1535067"/>
            <a:ext cx="1714184" cy="1855157"/>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499992" y="1412776"/>
                <a:ext cx="3797835" cy="461665"/>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latin typeface="Cambria Math"/>
                            </a:rPr>
                          </m:ctrlPr>
                        </m:sSubPr>
                        <m:e>
                          <m:r>
                            <a:rPr lang="en-US" sz="2400" b="0" i="1" smtClean="0">
                              <a:latin typeface="Cambria Math"/>
                            </a:rPr>
                            <m:t>𝑂</m:t>
                          </m:r>
                        </m:e>
                        <m:sub>
                          <m:r>
                            <a:rPr lang="en-US" sz="2400" b="0" i="1" smtClean="0">
                              <a:latin typeface="Cambria Math"/>
                            </a:rPr>
                            <m:t>𝑖</m:t>
                          </m:r>
                        </m:sub>
                      </m:sSub>
                      <m:r>
                        <a:rPr lang="en-US" sz="2400" b="0" i="1" smtClean="0">
                          <a:latin typeface="Cambria Math"/>
                        </a:rPr>
                        <m:t>−</m:t>
                      </m:r>
                      <m:r>
                        <a:rPr lang="en-US" sz="2400" b="0" i="1" smtClean="0">
                          <a:latin typeface="Cambria Math"/>
                        </a:rPr>
                        <m:t>𝑘</m:t>
                      </m:r>
                      <m:sSub>
                        <m:sSubPr>
                          <m:ctrlPr>
                            <a:rPr lang="en-US" sz="2400" b="0" i="1" smtClean="0">
                              <a:latin typeface="Cambria Math"/>
                            </a:rPr>
                          </m:ctrlPr>
                        </m:sSubPr>
                        <m:e>
                          <m:r>
                            <a:rPr lang="en-US" sz="2400" b="0" i="1" smtClean="0">
                              <a:latin typeface="Cambria Math"/>
                            </a:rPr>
                            <m:t>𝑢</m:t>
                          </m:r>
                        </m:e>
                        <m:sub>
                          <m:r>
                            <a:rPr lang="en-US" sz="2400" i="1">
                              <a:latin typeface="Cambria Math"/>
                            </a:rPr>
                            <m:t>𝑂</m:t>
                          </m:r>
                        </m:sub>
                      </m:sSub>
                      <m:r>
                        <a:rPr lang="el-GR" sz="2400" i="1">
                          <a:latin typeface="Cambria Math"/>
                        </a:rPr>
                        <m:t>≤</m:t>
                      </m:r>
                      <m:sSub>
                        <m:sSubPr>
                          <m:ctrlPr>
                            <a:rPr lang="fr-FR" sz="2400" i="1" dirty="0" smtClean="0">
                              <a:latin typeface="Cambria Math"/>
                            </a:rPr>
                          </m:ctrlPr>
                        </m:sSubPr>
                        <m:e>
                          <m:r>
                            <a:rPr lang="en-US" sz="2400" i="1">
                              <a:latin typeface="Cambria Math"/>
                            </a:rPr>
                            <m:t>µ</m:t>
                          </m:r>
                        </m:e>
                        <m:sub>
                          <m:r>
                            <a:rPr lang="en-US" sz="2400" b="0" i="1" dirty="0" smtClean="0">
                              <a:latin typeface="Cambria Math"/>
                            </a:rPr>
                            <m:t>𝑂</m:t>
                          </m:r>
                        </m:sub>
                      </m:sSub>
                      <m:r>
                        <a:rPr lang="el-GR" sz="2400" i="1">
                          <a:latin typeface="Cambria Math"/>
                        </a:rPr>
                        <m:t>≤</m:t>
                      </m:r>
                      <m:sSub>
                        <m:sSubPr>
                          <m:ctrlPr>
                            <a:rPr lang="fr-FR" sz="2400" i="1">
                              <a:latin typeface="Cambria Math"/>
                            </a:rPr>
                          </m:ctrlPr>
                        </m:sSubPr>
                        <m:e>
                          <m:r>
                            <a:rPr lang="en-US" sz="2400" b="0" i="1" smtClean="0">
                              <a:latin typeface="Cambria Math"/>
                            </a:rPr>
                            <m:t>𝑂</m:t>
                          </m:r>
                        </m:e>
                        <m:sub>
                          <m:r>
                            <a:rPr lang="en-US" sz="2400" i="1">
                              <a:latin typeface="Cambria Math"/>
                            </a:rPr>
                            <m:t>𝑖</m:t>
                          </m:r>
                        </m:sub>
                      </m:sSub>
                      <m:r>
                        <a:rPr lang="en-US" sz="2400" b="0" i="1" smtClean="0">
                          <a:latin typeface="Cambria Math"/>
                        </a:rPr>
                        <m:t>+</m:t>
                      </m:r>
                      <m:r>
                        <a:rPr lang="en-US" sz="2400" i="1">
                          <a:latin typeface="Cambria Math"/>
                        </a:rPr>
                        <m:t>𝑘</m:t>
                      </m:r>
                      <m:sSub>
                        <m:sSubPr>
                          <m:ctrlPr>
                            <a:rPr lang="en-US" sz="2400" i="1">
                              <a:latin typeface="Cambria Math"/>
                            </a:rPr>
                          </m:ctrlPr>
                        </m:sSubPr>
                        <m:e>
                          <m:r>
                            <a:rPr lang="en-US" sz="2400" b="0" i="1" smtClean="0">
                              <a:latin typeface="Cambria Math"/>
                            </a:rPr>
                            <m:t>𝑢</m:t>
                          </m:r>
                        </m:e>
                        <m:sub>
                          <m:r>
                            <a:rPr lang="en-US" sz="2400" i="1">
                              <a:latin typeface="Cambria Math"/>
                            </a:rPr>
                            <m:t>𝑂</m:t>
                          </m:r>
                        </m:sub>
                      </m:sSub>
                    </m:oMath>
                  </m:oMathPara>
                </a14:m>
                <a:endParaRPr lang="fr-FR"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499992" y="1412776"/>
                <a:ext cx="3797835" cy="461665"/>
              </a:xfrm>
              <a:prstGeom prst="rect">
                <a:avLst/>
              </a:prstGeom>
              <a:blipFill rotWithShape="1">
                <a:blip r:embed="rId3"/>
                <a:stretch>
                  <a:fillRect b="-12000"/>
                </a:stretch>
              </a:blipFill>
            </p:spPr>
            <p:txBody>
              <a:bodyPr/>
              <a:lstStyle/>
              <a:p>
                <a:r>
                  <a:rPr lang="fr-FR">
                    <a:noFill/>
                  </a:rPr>
                  <a:t> </a:t>
                </a:r>
              </a:p>
            </p:txBody>
          </p:sp>
        </mc:Fallback>
      </mc:AlternateContent>
      <p:cxnSp>
        <p:nvCxnSpPr>
          <p:cNvPr id="13" name="Straight Connector 12"/>
          <p:cNvCxnSpPr>
            <a:stCxn id="10" idx="0"/>
            <a:endCxn id="10" idx="2"/>
          </p:cNvCxnSpPr>
          <p:nvPr/>
        </p:nvCxnSpPr>
        <p:spPr bwMode="auto">
          <a:xfrm>
            <a:off x="2466082" y="1268760"/>
            <a:ext cx="0" cy="215756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TextBox 13"/>
              <p:cNvSpPr txBox="1"/>
              <p:nvPr/>
            </p:nvSpPr>
            <p:spPr>
              <a:xfrm>
                <a:off x="2224701" y="3356992"/>
                <a:ext cx="4687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a:rPr>
                          </m:ctrlPr>
                        </m:sSubPr>
                        <m:e>
                          <m:r>
                            <a:rPr lang="en-US" b="0" i="1" smtClean="0">
                              <a:latin typeface="Cambria Math"/>
                              <a:ea typeface="Cambria Math"/>
                            </a:rPr>
                            <m:t>𝑂</m:t>
                          </m:r>
                        </m:e>
                        <m:sub>
                          <m:r>
                            <a:rPr lang="en-US" b="0" i="1" smtClean="0">
                              <a:latin typeface="Cambria Math"/>
                            </a:rPr>
                            <m:t>𝑖</m:t>
                          </m:r>
                        </m:sub>
                      </m:sSub>
                    </m:oMath>
                  </m:oMathPara>
                </a14:m>
                <a:endParaRPr lang="fr-FR" dirty="0"/>
              </a:p>
            </p:txBody>
          </p:sp>
        </mc:Choice>
        <mc:Fallback xmlns="">
          <p:sp>
            <p:nvSpPr>
              <p:cNvPr id="14" name="TextBox 13"/>
              <p:cNvSpPr txBox="1">
                <a:spLocks noRot="1" noChangeAspect="1" noMove="1" noResize="1" noEditPoints="1" noAdjustHandles="1" noChangeArrowheads="1" noChangeShapeType="1" noTextEdit="1"/>
              </p:cNvSpPr>
              <p:nvPr/>
            </p:nvSpPr>
            <p:spPr>
              <a:xfrm>
                <a:off x="2224701" y="3356992"/>
                <a:ext cx="468783" cy="369332"/>
              </a:xfrm>
              <a:prstGeom prst="rect">
                <a:avLst/>
              </a:prstGeom>
              <a:blipFill rotWithShape="1">
                <a:blip r:embed="rId4"/>
                <a:stretch>
                  <a:fillRect b="-3333"/>
                </a:stretch>
              </a:blipFill>
            </p:spPr>
            <p:txBody>
              <a:bodyPr/>
              <a:lstStyle/>
              <a:p>
                <a:r>
                  <a:rPr lang="fr-FR">
                    <a:noFill/>
                  </a:rPr>
                  <a:t> </a:t>
                </a:r>
              </a:p>
            </p:txBody>
          </p:sp>
        </mc:Fallback>
      </mc:AlternateContent>
      <p:cxnSp>
        <p:nvCxnSpPr>
          <p:cNvPr id="15" name="Straight Arrow Connector 14"/>
          <p:cNvCxnSpPr/>
          <p:nvPr/>
        </p:nvCxnSpPr>
        <p:spPr bwMode="auto">
          <a:xfrm>
            <a:off x="2466082" y="2492896"/>
            <a:ext cx="449734" cy="0"/>
          </a:xfrm>
          <a:prstGeom prst="straightConnector1">
            <a:avLst/>
          </a:prstGeom>
          <a:noFill/>
          <a:ln w="9525"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TextBox 15"/>
              <p:cNvSpPr txBox="1"/>
              <p:nvPr/>
            </p:nvSpPr>
            <p:spPr>
              <a:xfrm>
                <a:off x="2436169" y="2142381"/>
                <a:ext cx="5125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2060"/>
                              </a:solidFill>
                              <a:latin typeface="Cambria Math"/>
                            </a:rPr>
                          </m:ctrlPr>
                        </m:sSubPr>
                        <m:e>
                          <m:r>
                            <a:rPr lang="en-US" b="0" i="1" smtClean="0">
                              <a:solidFill>
                                <a:srgbClr val="002060"/>
                              </a:solidFill>
                              <a:latin typeface="Cambria Math"/>
                              <a:ea typeface="Cambria Math"/>
                            </a:rPr>
                            <m:t>𝑢</m:t>
                          </m:r>
                        </m:e>
                        <m:sub>
                          <m:r>
                            <a:rPr lang="en-US" b="0" i="1" smtClean="0">
                              <a:solidFill>
                                <a:srgbClr val="002060"/>
                              </a:solidFill>
                              <a:latin typeface="Cambria Math"/>
                            </a:rPr>
                            <m:t>𝑂</m:t>
                          </m:r>
                        </m:sub>
                      </m:sSub>
                    </m:oMath>
                  </m:oMathPara>
                </a14:m>
                <a:endParaRPr lang="fr-FR" dirty="0">
                  <a:solidFill>
                    <a:srgbClr val="00206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436169" y="2142381"/>
                <a:ext cx="512512" cy="369332"/>
              </a:xfrm>
              <a:prstGeom prst="rect">
                <a:avLst/>
              </a:prstGeom>
              <a:blipFill rotWithShape="1">
                <a:blip r:embed="rId5"/>
                <a:stretch>
                  <a:fillRect/>
                </a:stretch>
              </a:blipFill>
            </p:spPr>
            <p:txBody>
              <a:bodyPr/>
              <a:lstStyle/>
              <a:p>
                <a:r>
                  <a:rPr lang="fr-FR">
                    <a:noFill/>
                  </a:rPr>
                  <a:t> </a:t>
                </a:r>
              </a:p>
            </p:txBody>
          </p:sp>
        </mc:Fallback>
      </mc:AlternateContent>
      <p:cxnSp>
        <p:nvCxnSpPr>
          <p:cNvPr id="17" name="Straight Connector 16"/>
          <p:cNvCxnSpPr/>
          <p:nvPr/>
        </p:nvCxnSpPr>
        <p:spPr bwMode="auto">
          <a:xfrm>
            <a:off x="3275856" y="3212976"/>
            <a:ext cx="0" cy="2133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1638722" y="3212976"/>
            <a:ext cx="0" cy="2133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39552" y="3385567"/>
            <a:ext cx="385306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TextBox 19"/>
              <p:cNvSpPr txBox="1"/>
              <p:nvPr/>
            </p:nvSpPr>
            <p:spPr>
              <a:xfrm>
                <a:off x="3031270" y="3347700"/>
                <a:ext cx="6391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2060"/>
                              </a:solidFill>
                              <a:latin typeface="Cambria Math"/>
                            </a:rPr>
                          </m:ctrlPr>
                        </m:sSubPr>
                        <m:e>
                          <m:r>
                            <a:rPr lang="en-US" b="0" i="1" smtClean="0">
                              <a:solidFill>
                                <a:srgbClr val="002060"/>
                              </a:solidFill>
                              <a:latin typeface="Cambria Math"/>
                            </a:rPr>
                            <m:t>𝑘</m:t>
                          </m:r>
                          <m:r>
                            <a:rPr lang="en-US" b="0" i="1" smtClean="0">
                              <a:solidFill>
                                <a:srgbClr val="002060"/>
                              </a:solidFill>
                              <a:latin typeface="Cambria Math"/>
                              <a:ea typeface="Cambria Math"/>
                            </a:rPr>
                            <m:t>𝑢</m:t>
                          </m:r>
                        </m:e>
                        <m:sub>
                          <m:r>
                            <a:rPr lang="en-US" b="0" i="1" smtClean="0">
                              <a:solidFill>
                                <a:srgbClr val="002060"/>
                              </a:solidFill>
                              <a:latin typeface="Cambria Math"/>
                            </a:rPr>
                            <m:t>𝑂</m:t>
                          </m:r>
                        </m:sub>
                      </m:sSub>
                    </m:oMath>
                  </m:oMathPara>
                </a14:m>
                <a:endParaRPr lang="fr-FR" dirty="0">
                  <a:solidFill>
                    <a:srgbClr val="00206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031270" y="3347700"/>
                <a:ext cx="639149" cy="369332"/>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Texte 42"/>
              <p:cNvSpPr txBox="1"/>
              <p:nvPr/>
            </p:nvSpPr>
            <p:spPr>
              <a:xfrm>
                <a:off x="4644009" y="2063750"/>
                <a:ext cx="4392488" cy="1077218"/>
              </a:xfrm>
              <a:prstGeom prst="rect">
                <a:avLst/>
              </a:prstGeom>
              <a:noFill/>
            </p:spPr>
            <p:txBody>
              <a:bodyPr wrap="square" rtlCol="0">
                <a:spAutoFit/>
              </a:bodyPr>
              <a:lstStyle/>
              <a:p>
                <a:pPr marL="342900" indent="-342900" algn="just">
                  <a:buFont typeface="Arial" pitchFamily="34" charset="0"/>
                  <a:buChar char="•"/>
                </a:pPr>
                <a:r>
                  <a:rPr lang="fr-CH" sz="1600" dirty="0" smtClean="0">
                    <a:solidFill>
                      <a:srgbClr val="00B050"/>
                    </a:solidFill>
                    <a:latin typeface="Times New Roman" pitchFamily="18" charset="0"/>
                    <a:cs typeface="Times New Roman" pitchFamily="18" charset="0"/>
                  </a:rPr>
                  <a:t>O</a:t>
                </a:r>
                <a:r>
                  <a:rPr lang="fr-CH" sz="1600" baseline="-25000" dirty="0" err="1">
                    <a:solidFill>
                      <a:srgbClr val="00B050"/>
                    </a:solidFill>
                    <a:latin typeface="Times New Roman" pitchFamily="18" charset="0"/>
                    <a:cs typeface="Times New Roman" pitchFamily="18" charset="0"/>
                  </a:rPr>
                  <a:t>i</a:t>
                </a:r>
                <a:r>
                  <a:rPr lang="fr-CH" sz="1600" dirty="0" smtClean="0">
                    <a:solidFill>
                      <a:srgbClr val="00B050"/>
                    </a:solidFill>
                    <a:latin typeface="Times New Roman" pitchFamily="18" charset="0"/>
                    <a:cs typeface="Times New Roman" pitchFamily="18" charset="0"/>
                  </a:rPr>
                  <a:t> </a:t>
                </a:r>
                <a:r>
                  <a:rPr lang="fr-CH" sz="1600" dirty="0" err="1" smtClean="0">
                    <a:solidFill>
                      <a:srgbClr val="00B050"/>
                    </a:solidFill>
                    <a:latin typeface="Times New Roman" pitchFamily="18" charset="0"/>
                    <a:cs typeface="Times New Roman" pitchFamily="18" charset="0"/>
                  </a:rPr>
                  <a:t>is</a:t>
                </a:r>
                <a:r>
                  <a:rPr lang="fr-CH" sz="1600" dirty="0" smtClean="0">
                    <a:solidFill>
                      <a:srgbClr val="00B050"/>
                    </a:solidFill>
                    <a:latin typeface="Times New Roman" pitchFamily="18" charset="0"/>
                    <a:cs typeface="Times New Roman" pitchFamily="18" charset="0"/>
                  </a:rPr>
                  <a:t> the </a:t>
                </a:r>
                <a:r>
                  <a:rPr lang="fr-CH" sz="1600" dirty="0" err="1" smtClean="0">
                    <a:solidFill>
                      <a:srgbClr val="00B050"/>
                    </a:solidFill>
                    <a:latin typeface="Times New Roman" pitchFamily="18" charset="0"/>
                    <a:cs typeface="Times New Roman" pitchFamily="18" charset="0"/>
                  </a:rPr>
                  <a:t>measured</a:t>
                </a:r>
                <a:r>
                  <a:rPr lang="fr-CH" sz="1600" dirty="0" smtClean="0">
                    <a:solidFill>
                      <a:srgbClr val="00B050"/>
                    </a:solidFill>
                    <a:latin typeface="Times New Roman" pitchFamily="18" charset="0"/>
                    <a:cs typeface="Times New Roman" pitchFamily="18" charset="0"/>
                  </a:rPr>
                  <a:t> value (</a:t>
                </a:r>
                <a:r>
                  <a:rPr lang="fr-CH" sz="1600" dirty="0" err="1" smtClean="0">
                    <a:solidFill>
                      <a:srgbClr val="00B050"/>
                    </a:solidFill>
                    <a:latin typeface="Times New Roman" pitchFamily="18" charset="0"/>
                    <a:cs typeface="Times New Roman" pitchFamily="18" charset="0"/>
                  </a:rPr>
                  <a:t>known</a:t>
                </a:r>
                <a:r>
                  <a:rPr lang="fr-CH" sz="1600" dirty="0" smtClean="0">
                    <a:solidFill>
                      <a:srgbClr val="00B050"/>
                    </a:solidFill>
                    <a:latin typeface="Times New Roman" pitchFamily="18" charset="0"/>
                    <a:cs typeface="Times New Roman" pitchFamily="18" charset="0"/>
                  </a:rPr>
                  <a:t>)</a:t>
                </a:r>
                <a:endParaRPr lang="en-US" sz="1600" i="1" dirty="0" smtClean="0">
                  <a:solidFill>
                    <a:srgbClr val="00B050"/>
                  </a:solidFill>
                  <a:latin typeface="Cambria Math"/>
                </a:endParaRPr>
              </a:p>
              <a:p>
                <a:pPr marL="342900" indent="-342900" algn="just">
                  <a:buFont typeface="Arial" pitchFamily="34" charset="0"/>
                  <a:buChar char="•"/>
                </a:pPr>
                <a14:m>
                  <m:oMath xmlns:m="http://schemas.openxmlformats.org/officeDocument/2006/math">
                    <m:sSub>
                      <m:sSubPr>
                        <m:ctrlPr>
                          <a:rPr lang="fr-FR" sz="1600" i="1" dirty="0">
                            <a:solidFill>
                              <a:srgbClr val="00B050"/>
                            </a:solidFill>
                            <a:latin typeface="Cambria Math"/>
                          </a:rPr>
                        </m:ctrlPr>
                      </m:sSubPr>
                      <m:e>
                        <m:r>
                          <a:rPr lang="en-US" sz="1600" b="0" i="1" dirty="0" smtClean="0">
                            <a:solidFill>
                              <a:srgbClr val="00B050"/>
                            </a:solidFill>
                            <a:latin typeface="Cambria Math"/>
                          </a:rPr>
                          <m:t>𝑢</m:t>
                        </m:r>
                      </m:e>
                      <m:sub>
                        <m:r>
                          <a:rPr lang="en-US" sz="1600" i="1" dirty="0">
                            <a:solidFill>
                              <a:srgbClr val="00B050"/>
                            </a:solidFill>
                            <a:latin typeface="Cambria Math"/>
                          </a:rPr>
                          <m:t>𝑂</m:t>
                        </m:r>
                      </m:sub>
                    </m:sSub>
                  </m:oMath>
                </a14:m>
                <a:r>
                  <a:rPr lang="fr-CH" sz="1600" dirty="0">
                    <a:solidFill>
                      <a:srgbClr val="00B050"/>
                    </a:solidFill>
                    <a:latin typeface="Times New Roman" pitchFamily="18" charset="0"/>
                    <a:cs typeface="Times New Roman" pitchFamily="18" charset="0"/>
                  </a:rPr>
                  <a:t> </a:t>
                </a:r>
                <a:r>
                  <a:rPr lang="fr-CH" sz="1600" dirty="0" err="1">
                    <a:solidFill>
                      <a:srgbClr val="00B050"/>
                    </a:solidFill>
                    <a:latin typeface="Times New Roman" pitchFamily="18" charset="0"/>
                    <a:cs typeface="Times New Roman" pitchFamily="18" charset="0"/>
                  </a:rPr>
                  <a:t>is</a:t>
                </a:r>
                <a:r>
                  <a:rPr lang="fr-CH" sz="1600" dirty="0">
                    <a:solidFill>
                      <a:srgbClr val="00B050"/>
                    </a:solidFill>
                    <a:latin typeface="Times New Roman" pitchFamily="18" charset="0"/>
                    <a:cs typeface="Times New Roman" pitchFamily="18" charset="0"/>
                  </a:rPr>
                  <a:t> the </a:t>
                </a:r>
                <a:r>
                  <a:rPr lang="fr-CH" sz="1600" dirty="0" err="1" smtClean="0">
                    <a:solidFill>
                      <a:srgbClr val="00B050"/>
                    </a:solidFill>
                    <a:latin typeface="Times New Roman" pitchFamily="18" charset="0"/>
                    <a:cs typeface="Times New Roman" pitchFamily="18" charset="0"/>
                  </a:rPr>
                  <a:t>measurement</a:t>
                </a:r>
                <a:r>
                  <a:rPr lang="fr-CH" sz="1600" dirty="0" smtClean="0">
                    <a:solidFill>
                      <a:srgbClr val="00B050"/>
                    </a:solidFill>
                    <a:latin typeface="Times New Roman" pitchFamily="18" charset="0"/>
                    <a:cs typeface="Times New Roman" pitchFamily="18" charset="0"/>
                  </a:rPr>
                  <a:t> </a:t>
                </a:r>
                <a:r>
                  <a:rPr lang="fr-CH" sz="1600" dirty="0" err="1" smtClean="0">
                    <a:solidFill>
                      <a:srgbClr val="00B050"/>
                    </a:solidFill>
                    <a:latin typeface="Times New Roman" pitchFamily="18" charset="0"/>
                    <a:cs typeface="Times New Roman" pitchFamily="18" charset="0"/>
                  </a:rPr>
                  <a:t>uncertainty</a:t>
                </a:r>
                <a:r>
                  <a:rPr lang="fr-CH" sz="1600" dirty="0" smtClean="0">
                    <a:solidFill>
                      <a:srgbClr val="00B050"/>
                    </a:solidFill>
                    <a:latin typeface="Times New Roman" pitchFamily="18" charset="0"/>
                    <a:cs typeface="Times New Roman" pitchFamily="18" charset="0"/>
                  </a:rPr>
                  <a:t> (</a:t>
                </a:r>
                <a:r>
                  <a:rPr lang="fr-CH" sz="1600" dirty="0" err="1" smtClean="0">
                    <a:solidFill>
                      <a:srgbClr val="00B050"/>
                    </a:solidFill>
                    <a:latin typeface="Times New Roman" pitchFamily="18" charset="0"/>
                    <a:cs typeface="Times New Roman" pitchFamily="18" charset="0"/>
                  </a:rPr>
                  <a:t>known</a:t>
                </a:r>
                <a:r>
                  <a:rPr lang="fr-CH" sz="1600" dirty="0" smtClean="0">
                    <a:solidFill>
                      <a:srgbClr val="00B050"/>
                    </a:solidFill>
                    <a:latin typeface="Times New Roman" pitchFamily="18" charset="0"/>
                    <a:cs typeface="Times New Roman" pitchFamily="18" charset="0"/>
                  </a:rPr>
                  <a:t>)  </a:t>
                </a:r>
              </a:p>
              <a:p>
                <a:pPr marL="342900" indent="-342900" algn="just">
                  <a:buFont typeface="Arial" pitchFamily="34" charset="0"/>
                  <a:buChar char="•"/>
                </a:pPr>
                <a:r>
                  <a:rPr lang="fr-CH" sz="1600" dirty="0" smtClean="0">
                    <a:solidFill>
                      <a:srgbClr val="00B050"/>
                    </a:solidFill>
                    <a:latin typeface="Times New Roman" pitchFamily="18" charset="0"/>
                    <a:cs typeface="Times New Roman" pitchFamily="18" charset="0"/>
                  </a:rPr>
                  <a:t>k </a:t>
                </a:r>
                <a:r>
                  <a:rPr lang="fr-CH" sz="1600" dirty="0" err="1" smtClean="0">
                    <a:solidFill>
                      <a:srgbClr val="00B050"/>
                    </a:solidFill>
                    <a:latin typeface="Times New Roman" pitchFamily="18" charset="0"/>
                    <a:cs typeface="Times New Roman" pitchFamily="18" charset="0"/>
                  </a:rPr>
                  <a:t>is</a:t>
                </a:r>
                <a:r>
                  <a:rPr lang="fr-CH" sz="1600" dirty="0" smtClean="0">
                    <a:solidFill>
                      <a:srgbClr val="00B050"/>
                    </a:solidFill>
                    <a:latin typeface="Times New Roman" pitchFamily="18" charset="0"/>
                    <a:cs typeface="Times New Roman" pitchFamily="18" charset="0"/>
                  </a:rPr>
                  <a:t> the </a:t>
                </a:r>
                <a:r>
                  <a:rPr lang="fr-CH" sz="1600" dirty="0" err="1" smtClean="0">
                    <a:solidFill>
                      <a:srgbClr val="00B050"/>
                    </a:solidFill>
                    <a:latin typeface="Times New Roman" pitchFamily="18" charset="0"/>
                    <a:cs typeface="Times New Roman" pitchFamily="18" charset="0"/>
                  </a:rPr>
                  <a:t>coverage</a:t>
                </a:r>
                <a:r>
                  <a:rPr lang="fr-CH" sz="1600" dirty="0" smtClean="0">
                    <a:solidFill>
                      <a:srgbClr val="00B050"/>
                    </a:solidFill>
                    <a:latin typeface="Times New Roman" pitchFamily="18" charset="0"/>
                    <a:cs typeface="Times New Roman" pitchFamily="18" charset="0"/>
                  </a:rPr>
                  <a:t> factor (</a:t>
                </a:r>
                <a:r>
                  <a:rPr lang="fr-CH" sz="1600" dirty="0" err="1" smtClean="0">
                    <a:solidFill>
                      <a:srgbClr val="00B050"/>
                    </a:solidFill>
                    <a:latin typeface="Times New Roman" pitchFamily="18" charset="0"/>
                    <a:cs typeface="Times New Roman" pitchFamily="18" charset="0"/>
                  </a:rPr>
                  <a:t>fixed</a:t>
                </a:r>
                <a:r>
                  <a:rPr lang="fr-CH" sz="1600" dirty="0" smtClean="0">
                    <a:solidFill>
                      <a:srgbClr val="00B050"/>
                    </a:solidFill>
                    <a:latin typeface="Times New Roman" pitchFamily="18" charset="0"/>
                    <a:cs typeface="Times New Roman" pitchFamily="18" charset="0"/>
                  </a:rPr>
                  <a:t>, </a:t>
                </a:r>
                <a:r>
                  <a:rPr lang="fr-CH" sz="1600" dirty="0" err="1" smtClean="0">
                    <a:solidFill>
                      <a:srgbClr val="00B050"/>
                    </a:solidFill>
                    <a:latin typeface="Times New Roman" pitchFamily="18" charset="0"/>
                    <a:cs typeface="Times New Roman" pitchFamily="18" charset="0"/>
                  </a:rPr>
                  <a:t>usually</a:t>
                </a:r>
                <a:r>
                  <a:rPr lang="fr-CH" sz="1600" dirty="0" smtClean="0">
                    <a:solidFill>
                      <a:srgbClr val="00B050"/>
                    </a:solidFill>
                    <a:latin typeface="Times New Roman" pitchFamily="18" charset="0"/>
                    <a:cs typeface="Times New Roman" pitchFamily="18" charset="0"/>
                  </a:rPr>
                  <a:t> k=2)</a:t>
                </a:r>
              </a:p>
              <a:p>
                <a:pPr marL="342900" indent="-342900" algn="just">
                  <a:buFont typeface="Arial" pitchFamily="34" charset="0"/>
                  <a:buChar char="•"/>
                </a:pPr>
                <a14:m>
                  <m:oMath xmlns:m="http://schemas.openxmlformats.org/officeDocument/2006/math">
                    <m:sSub>
                      <m:sSubPr>
                        <m:ctrlPr>
                          <a:rPr lang="fr-FR" sz="1600" i="1" dirty="0" smtClean="0">
                            <a:solidFill>
                              <a:srgbClr val="FF0000"/>
                            </a:solidFill>
                            <a:latin typeface="Cambria Math"/>
                          </a:rPr>
                        </m:ctrlPr>
                      </m:sSubPr>
                      <m:e>
                        <m:r>
                          <a:rPr lang="en-US" sz="1600" i="1">
                            <a:solidFill>
                              <a:srgbClr val="FF0000"/>
                            </a:solidFill>
                            <a:latin typeface="Cambria Math"/>
                          </a:rPr>
                          <m:t>µ</m:t>
                        </m:r>
                      </m:e>
                      <m:sub>
                        <m:r>
                          <a:rPr lang="en-US" sz="1600" i="1" dirty="0">
                            <a:solidFill>
                              <a:srgbClr val="FF0000"/>
                            </a:solidFill>
                            <a:latin typeface="Cambria Math"/>
                          </a:rPr>
                          <m:t>𝑂</m:t>
                        </m:r>
                      </m:sub>
                    </m:sSub>
                  </m:oMath>
                </a14:m>
                <a:r>
                  <a:rPr lang="fr-CH" sz="1600" dirty="0">
                    <a:solidFill>
                      <a:srgbClr val="FF0000"/>
                    </a:solidFill>
                    <a:latin typeface="Times New Roman" pitchFamily="18" charset="0"/>
                    <a:cs typeface="Times New Roman" pitchFamily="18" charset="0"/>
                  </a:rPr>
                  <a:t> </a:t>
                </a:r>
                <a:r>
                  <a:rPr lang="fr-CH" sz="1600" dirty="0" err="1">
                    <a:solidFill>
                      <a:srgbClr val="FF0000"/>
                    </a:solidFill>
                    <a:latin typeface="Times New Roman" pitchFamily="18" charset="0"/>
                    <a:cs typeface="Times New Roman" pitchFamily="18" charset="0"/>
                  </a:rPr>
                  <a:t>is</a:t>
                </a:r>
                <a:r>
                  <a:rPr lang="fr-CH" sz="1600" dirty="0">
                    <a:solidFill>
                      <a:srgbClr val="FF0000"/>
                    </a:solidFill>
                    <a:latin typeface="Times New Roman" pitchFamily="18" charset="0"/>
                    <a:cs typeface="Times New Roman" pitchFamily="18" charset="0"/>
                  </a:rPr>
                  <a:t> the </a:t>
                </a:r>
                <a:r>
                  <a:rPr lang="fr-CH" sz="1600" dirty="0" err="1">
                    <a:solidFill>
                      <a:srgbClr val="FF0000"/>
                    </a:solidFill>
                    <a:latin typeface="Times New Roman" pitchFamily="18" charset="0"/>
                    <a:cs typeface="Times New Roman" pitchFamily="18" charset="0"/>
                  </a:rPr>
                  <a:t>measured</a:t>
                </a:r>
                <a:r>
                  <a:rPr lang="fr-CH" sz="1600" dirty="0">
                    <a:solidFill>
                      <a:srgbClr val="FF0000"/>
                    </a:solidFill>
                    <a:latin typeface="Times New Roman" pitchFamily="18" charset="0"/>
                    <a:cs typeface="Times New Roman" pitchFamily="18" charset="0"/>
                  </a:rPr>
                  <a:t> expectation (</a:t>
                </a:r>
                <a:r>
                  <a:rPr lang="fr-CH" sz="1600" dirty="0" err="1">
                    <a:solidFill>
                      <a:srgbClr val="FF0000"/>
                    </a:solidFill>
                    <a:latin typeface="Times New Roman" pitchFamily="18" charset="0"/>
                    <a:cs typeface="Times New Roman" pitchFamily="18" charset="0"/>
                  </a:rPr>
                  <a:t>unknown</a:t>
                </a:r>
                <a:r>
                  <a:rPr lang="fr-CH" sz="1600" dirty="0" smtClean="0">
                    <a:solidFill>
                      <a:srgbClr val="FF0000"/>
                    </a:solidFill>
                    <a:latin typeface="Times New Roman" pitchFamily="18" charset="0"/>
                    <a:cs typeface="Times New Roman" pitchFamily="18" charset="0"/>
                  </a:rPr>
                  <a:t>)</a:t>
                </a:r>
                <a:endParaRPr lang="fr-CH" sz="1600" dirty="0">
                  <a:solidFill>
                    <a:srgbClr val="FF0000"/>
                  </a:solidFill>
                  <a:latin typeface="Times New Roman" pitchFamily="18" charset="0"/>
                  <a:cs typeface="Times New Roman" pitchFamily="18" charset="0"/>
                </a:endParaRPr>
              </a:p>
            </p:txBody>
          </p:sp>
        </mc:Choice>
        <mc:Fallback xmlns="">
          <p:sp>
            <p:nvSpPr>
              <p:cNvPr id="21" name="ZoneTexte 42"/>
              <p:cNvSpPr txBox="1">
                <a:spLocks noRot="1" noChangeAspect="1" noMove="1" noResize="1" noEditPoints="1" noAdjustHandles="1" noChangeArrowheads="1" noChangeShapeType="1" noTextEdit="1"/>
              </p:cNvSpPr>
              <p:nvPr/>
            </p:nvSpPr>
            <p:spPr>
              <a:xfrm>
                <a:off x="4644009" y="2063750"/>
                <a:ext cx="4392488" cy="1077218"/>
              </a:xfrm>
              <a:prstGeom prst="rect">
                <a:avLst/>
              </a:prstGeom>
              <a:blipFill rotWithShape="1">
                <a:blip r:embed="rId7"/>
                <a:stretch>
                  <a:fillRect l="-556" t="-1705" b="-6818"/>
                </a:stretch>
              </a:blipFill>
            </p:spPr>
            <p:txBody>
              <a:bodyPr/>
              <a:lstStyle/>
              <a:p>
                <a:r>
                  <a:rPr lang="fr-FR">
                    <a:noFill/>
                  </a:rPr>
                  <a:t> </a:t>
                </a:r>
              </a:p>
            </p:txBody>
          </p:sp>
        </mc:Fallback>
      </mc:AlternateContent>
      <p:sp>
        <p:nvSpPr>
          <p:cNvPr id="22" name="Rectangle 21"/>
          <p:cNvSpPr/>
          <p:nvPr/>
        </p:nvSpPr>
        <p:spPr>
          <a:xfrm>
            <a:off x="107504" y="1165735"/>
            <a:ext cx="2189446" cy="369332"/>
          </a:xfrm>
          <a:prstGeom prst="rect">
            <a:avLst/>
          </a:prstGeom>
        </p:spPr>
        <p:txBody>
          <a:bodyPr wrap="none">
            <a:spAutoFit/>
          </a:bodyPr>
          <a:lstStyle/>
          <a:p>
            <a:r>
              <a:rPr lang="fr-FR" b="1" dirty="0"/>
              <a:t>Event </a:t>
            </a:r>
            <a:r>
              <a:rPr lang="fr-FR" b="1" dirty="0" smtClean="0"/>
              <a:t>A</a:t>
            </a:r>
            <a:r>
              <a:rPr lang="fr-FR" dirty="0" smtClean="0"/>
              <a:t>: </a:t>
            </a:r>
            <a:r>
              <a:rPr lang="fr-FR" dirty="0" err="1" smtClean="0"/>
              <a:t>Measured</a:t>
            </a:r>
            <a:endParaRPr lang="fr-FR" dirty="0"/>
          </a:p>
        </p:txBody>
      </p:sp>
      <p:sp>
        <p:nvSpPr>
          <p:cNvPr id="23" name="Freeform 22"/>
          <p:cNvSpPr/>
          <p:nvPr/>
        </p:nvSpPr>
        <p:spPr bwMode="auto">
          <a:xfrm>
            <a:off x="1639018" y="4334087"/>
            <a:ext cx="1714184" cy="1855157"/>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FF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4427984" y="4047455"/>
                <a:ext cx="4014882" cy="461665"/>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latin typeface="Cambria Math"/>
                            </a:rPr>
                          </m:ctrlPr>
                        </m:sSubPr>
                        <m:e>
                          <m:r>
                            <a:rPr lang="en-US" sz="2400" b="0" i="1" smtClean="0">
                              <a:latin typeface="Cambria Math"/>
                            </a:rPr>
                            <m:t>𝑀</m:t>
                          </m:r>
                        </m:e>
                        <m:sub>
                          <m:r>
                            <a:rPr lang="en-US" sz="2400" b="0" i="1" smtClean="0">
                              <a:latin typeface="Cambria Math"/>
                            </a:rPr>
                            <m:t>𝑖</m:t>
                          </m:r>
                        </m:sub>
                      </m:sSub>
                      <m:r>
                        <a:rPr lang="en-US" sz="2400" b="0" i="1" smtClean="0">
                          <a:latin typeface="Cambria Math"/>
                        </a:rPr>
                        <m:t>−</m:t>
                      </m:r>
                      <m:r>
                        <a:rPr lang="en-US" sz="2400" b="0" i="1" smtClean="0">
                          <a:latin typeface="Cambria Math"/>
                        </a:rPr>
                        <m:t>𝑘</m:t>
                      </m:r>
                      <m:sSub>
                        <m:sSubPr>
                          <m:ctrlPr>
                            <a:rPr lang="en-US" sz="2400" b="0" i="1" smtClean="0">
                              <a:latin typeface="Cambria Math"/>
                            </a:rPr>
                          </m:ctrlPr>
                        </m:sSubPr>
                        <m:e>
                          <m:r>
                            <a:rPr lang="en-US" sz="2400" b="0" i="1" smtClean="0">
                              <a:latin typeface="Cambria Math"/>
                            </a:rPr>
                            <m:t>𝑢</m:t>
                          </m:r>
                        </m:e>
                        <m:sub>
                          <m:r>
                            <a:rPr lang="en-US" sz="2400" b="0" i="1" smtClean="0">
                              <a:latin typeface="Cambria Math"/>
                            </a:rPr>
                            <m:t>𝑀</m:t>
                          </m:r>
                        </m:sub>
                      </m:sSub>
                      <m:r>
                        <a:rPr lang="el-GR" sz="2400" i="1">
                          <a:latin typeface="Cambria Math"/>
                        </a:rPr>
                        <m:t>≤</m:t>
                      </m:r>
                      <m:sSub>
                        <m:sSubPr>
                          <m:ctrlPr>
                            <a:rPr lang="fr-FR" sz="2400" i="1" dirty="0" smtClean="0">
                              <a:latin typeface="Cambria Math"/>
                            </a:rPr>
                          </m:ctrlPr>
                        </m:sSubPr>
                        <m:e>
                          <m:r>
                            <a:rPr lang="en-US" sz="2400" i="1">
                              <a:latin typeface="Cambria Math"/>
                            </a:rPr>
                            <m:t>µ</m:t>
                          </m:r>
                        </m:e>
                        <m:sub>
                          <m:r>
                            <a:rPr lang="en-US" sz="2400" b="0" i="1" smtClean="0">
                              <a:latin typeface="Cambria Math"/>
                            </a:rPr>
                            <m:t>𝑀</m:t>
                          </m:r>
                        </m:sub>
                      </m:sSub>
                      <m:r>
                        <a:rPr lang="el-GR" sz="2400" i="1">
                          <a:latin typeface="Cambria Math"/>
                        </a:rPr>
                        <m:t>≤</m:t>
                      </m:r>
                      <m:sSub>
                        <m:sSubPr>
                          <m:ctrlPr>
                            <a:rPr lang="fr-FR" sz="2400" i="1">
                              <a:latin typeface="Cambria Math"/>
                            </a:rPr>
                          </m:ctrlPr>
                        </m:sSubPr>
                        <m:e>
                          <m:r>
                            <a:rPr lang="en-US" sz="2400" b="0" i="1" smtClean="0">
                              <a:latin typeface="Cambria Math"/>
                            </a:rPr>
                            <m:t>𝑀</m:t>
                          </m:r>
                        </m:e>
                        <m:sub>
                          <m:r>
                            <a:rPr lang="en-US" sz="2400" i="1">
                              <a:latin typeface="Cambria Math"/>
                            </a:rPr>
                            <m:t>𝑖</m:t>
                          </m:r>
                        </m:sub>
                      </m:sSub>
                      <m:r>
                        <a:rPr lang="en-US" sz="2400" b="0" i="1" smtClean="0">
                          <a:latin typeface="Cambria Math"/>
                        </a:rPr>
                        <m:t>+</m:t>
                      </m:r>
                      <m:r>
                        <a:rPr lang="en-US" sz="2400" i="1">
                          <a:latin typeface="Cambria Math"/>
                        </a:rPr>
                        <m:t>𝑘</m:t>
                      </m:r>
                      <m:sSub>
                        <m:sSubPr>
                          <m:ctrlPr>
                            <a:rPr lang="en-US" sz="2400" i="1">
                              <a:latin typeface="Cambria Math"/>
                            </a:rPr>
                          </m:ctrlPr>
                        </m:sSubPr>
                        <m:e>
                          <m:r>
                            <a:rPr lang="en-US" sz="2400" b="0" i="1" smtClean="0">
                              <a:latin typeface="Cambria Math"/>
                            </a:rPr>
                            <m:t>𝑢</m:t>
                          </m:r>
                        </m:e>
                        <m:sub>
                          <m:r>
                            <a:rPr lang="en-US" sz="2400" b="0" i="1" smtClean="0">
                              <a:latin typeface="Cambria Math"/>
                            </a:rPr>
                            <m:t>𝑀</m:t>
                          </m:r>
                        </m:sub>
                      </m:sSub>
                    </m:oMath>
                  </m:oMathPara>
                </a14:m>
                <a:endParaRPr lang="fr-FR"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27984" y="4047455"/>
                <a:ext cx="4014882" cy="461665"/>
              </a:xfrm>
              <a:prstGeom prst="rect">
                <a:avLst/>
              </a:prstGeom>
              <a:blipFill rotWithShape="1">
                <a:blip r:embed="rId8"/>
                <a:stretch>
                  <a:fillRect b="-10526"/>
                </a:stretch>
              </a:blipFill>
            </p:spPr>
            <p:txBody>
              <a:bodyPr/>
              <a:lstStyle/>
              <a:p>
                <a:r>
                  <a:rPr lang="fr-FR">
                    <a:noFill/>
                  </a:rPr>
                  <a:t> </a:t>
                </a:r>
              </a:p>
            </p:txBody>
          </p:sp>
        </mc:Fallback>
      </mc:AlternateContent>
      <p:cxnSp>
        <p:nvCxnSpPr>
          <p:cNvPr id="25" name="Straight Connector 24"/>
          <p:cNvCxnSpPr/>
          <p:nvPr/>
        </p:nvCxnSpPr>
        <p:spPr bwMode="auto">
          <a:xfrm>
            <a:off x="2466081" y="4067780"/>
            <a:ext cx="0" cy="215756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TextBox 25"/>
              <p:cNvSpPr txBox="1"/>
              <p:nvPr/>
            </p:nvSpPr>
            <p:spPr>
              <a:xfrm>
                <a:off x="2224700" y="6156012"/>
                <a:ext cx="5070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a:rPr>
                          </m:ctrlPr>
                        </m:sSubPr>
                        <m:e>
                          <m:r>
                            <a:rPr lang="en-US" b="0" i="1" smtClean="0">
                              <a:latin typeface="Cambria Math"/>
                              <a:ea typeface="Cambria Math"/>
                            </a:rPr>
                            <m:t>𝑀</m:t>
                          </m:r>
                        </m:e>
                        <m:sub>
                          <m:r>
                            <a:rPr lang="en-US" b="0" i="1" smtClean="0">
                              <a:latin typeface="Cambria Math"/>
                            </a:rPr>
                            <m:t>𝑖</m:t>
                          </m:r>
                        </m:sub>
                      </m:sSub>
                    </m:oMath>
                  </m:oMathPara>
                </a14:m>
                <a:endParaRPr lang="fr-FR" dirty="0"/>
              </a:p>
            </p:txBody>
          </p:sp>
        </mc:Choice>
        <mc:Fallback xmlns="">
          <p:sp>
            <p:nvSpPr>
              <p:cNvPr id="26" name="TextBox 25"/>
              <p:cNvSpPr txBox="1">
                <a:spLocks noRot="1" noChangeAspect="1" noMove="1" noResize="1" noEditPoints="1" noAdjustHandles="1" noChangeArrowheads="1" noChangeShapeType="1" noTextEdit="1"/>
              </p:cNvSpPr>
              <p:nvPr/>
            </p:nvSpPr>
            <p:spPr>
              <a:xfrm>
                <a:off x="2224700" y="6156012"/>
                <a:ext cx="507062" cy="369332"/>
              </a:xfrm>
              <a:prstGeom prst="rect">
                <a:avLst/>
              </a:prstGeom>
              <a:blipFill rotWithShape="1">
                <a:blip r:embed="rId9"/>
                <a:stretch>
                  <a:fillRect b="-3333"/>
                </a:stretch>
              </a:blipFill>
            </p:spPr>
            <p:txBody>
              <a:bodyPr/>
              <a:lstStyle/>
              <a:p>
                <a:r>
                  <a:rPr lang="fr-FR">
                    <a:noFill/>
                  </a:rPr>
                  <a:t> </a:t>
                </a:r>
              </a:p>
            </p:txBody>
          </p:sp>
        </mc:Fallback>
      </mc:AlternateContent>
      <p:cxnSp>
        <p:nvCxnSpPr>
          <p:cNvPr id="27" name="Straight Arrow Connector 26"/>
          <p:cNvCxnSpPr/>
          <p:nvPr/>
        </p:nvCxnSpPr>
        <p:spPr bwMode="auto">
          <a:xfrm>
            <a:off x="2466081" y="5291916"/>
            <a:ext cx="449734" cy="0"/>
          </a:xfrm>
          <a:prstGeom prst="straightConnector1">
            <a:avLst/>
          </a:prstGeom>
          <a:noFill/>
          <a:ln w="9525"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8" name="TextBox 27"/>
              <p:cNvSpPr txBox="1"/>
              <p:nvPr/>
            </p:nvSpPr>
            <p:spPr>
              <a:xfrm>
                <a:off x="2436168" y="4941401"/>
                <a:ext cx="54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2060"/>
                              </a:solidFill>
                              <a:latin typeface="Cambria Math"/>
                            </a:rPr>
                          </m:ctrlPr>
                        </m:sSubPr>
                        <m:e>
                          <m:r>
                            <a:rPr lang="en-US" b="0" i="1" smtClean="0">
                              <a:solidFill>
                                <a:srgbClr val="002060"/>
                              </a:solidFill>
                              <a:latin typeface="Cambria Math"/>
                              <a:ea typeface="Cambria Math"/>
                            </a:rPr>
                            <m:t>𝑢</m:t>
                          </m:r>
                        </m:e>
                        <m:sub>
                          <m:r>
                            <a:rPr lang="en-US" b="0" i="1" smtClean="0">
                              <a:solidFill>
                                <a:srgbClr val="002060"/>
                              </a:solidFill>
                              <a:latin typeface="Cambria Math"/>
                            </a:rPr>
                            <m:t>𝑀</m:t>
                          </m:r>
                        </m:sub>
                      </m:sSub>
                    </m:oMath>
                  </m:oMathPara>
                </a14:m>
                <a:endParaRPr lang="fr-FR" dirty="0">
                  <a:solidFill>
                    <a:srgbClr val="00206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436168" y="4941401"/>
                <a:ext cx="542969" cy="369332"/>
              </a:xfrm>
              <a:prstGeom prst="rect">
                <a:avLst/>
              </a:prstGeom>
              <a:blipFill rotWithShape="1">
                <a:blip r:embed="rId10"/>
                <a:stretch>
                  <a:fillRect b="-1667"/>
                </a:stretch>
              </a:blipFill>
            </p:spPr>
            <p:txBody>
              <a:bodyPr/>
              <a:lstStyle/>
              <a:p>
                <a:r>
                  <a:rPr lang="fr-FR">
                    <a:noFill/>
                  </a:rPr>
                  <a:t> </a:t>
                </a:r>
              </a:p>
            </p:txBody>
          </p:sp>
        </mc:Fallback>
      </mc:AlternateContent>
      <p:cxnSp>
        <p:nvCxnSpPr>
          <p:cNvPr id="29" name="Straight Connector 28"/>
          <p:cNvCxnSpPr/>
          <p:nvPr/>
        </p:nvCxnSpPr>
        <p:spPr bwMode="auto">
          <a:xfrm>
            <a:off x="3275855" y="6011996"/>
            <a:ext cx="0" cy="2133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1638721" y="6011996"/>
            <a:ext cx="0" cy="2133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539551" y="6184587"/>
            <a:ext cx="385306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2" name="TextBox 31"/>
              <p:cNvSpPr txBox="1"/>
              <p:nvPr/>
            </p:nvSpPr>
            <p:spPr>
              <a:xfrm>
                <a:off x="3031269" y="6146720"/>
                <a:ext cx="6696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2060"/>
                              </a:solidFill>
                              <a:latin typeface="Cambria Math"/>
                            </a:rPr>
                          </m:ctrlPr>
                        </m:sSubPr>
                        <m:e>
                          <m:r>
                            <a:rPr lang="en-US" b="0" i="1" smtClean="0">
                              <a:solidFill>
                                <a:srgbClr val="002060"/>
                              </a:solidFill>
                              <a:latin typeface="Cambria Math"/>
                            </a:rPr>
                            <m:t>𝑘</m:t>
                          </m:r>
                          <m:r>
                            <a:rPr lang="en-US" b="0" i="1" smtClean="0">
                              <a:solidFill>
                                <a:srgbClr val="002060"/>
                              </a:solidFill>
                              <a:latin typeface="Cambria Math"/>
                              <a:ea typeface="Cambria Math"/>
                            </a:rPr>
                            <m:t>𝑢</m:t>
                          </m:r>
                        </m:e>
                        <m:sub>
                          <m:r>
                            <a:rPr lang="en-US" b="0" i="1" smtClean="0">
                              <a:solidFill>
                                <a:srgbClr val="002060"/>
                              </a:solidFill>
                              <a:latin typeface="Cambria Math"/>
                            </a:rPr>
                            <m:t>𝑀</m:t>
                          </m:r>
                        </m:sub>
                      </m:sSub>
                    </m:oMath>
                  </m:oMathPara>
                </a14:m>
                <a:endParaRPr lang="fr-FR" dirty="0">
                  <a:solidFill>
                    <a:srgbClr val="00206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031269" y="6146720"/>
                <a:ext cx="669607" cy="369332"/>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42"/>
              <p:cNvSpPr txBox="1"/>
              <p:nvPr/>
            </p:nvSpPr>
            <p:spPr>
              <a:xfrm>
                <a:off x="4644008" y="4702877"/>
                <a:ext cx="4392488" cy="1323439"/>
              </a:xfrm>
              <a:prstGeom prst="rect">
                <a:avLst/>
              </a:prstGeom>
              <a:noFill/>
            </p:spPr>
            <p:txBody>
              <a:bodyPr wrap="square" rtlCol="0">
                <a:spAutoFit/>
              </a:bodyPr>
              <a:lstStyle/>
              <a:p>
                <a:pPr marL="342900" indent="-342900" algn="just">
                  <a:buFont typeface="Arial" pitchFamily="34" charset="0"/>
                  <a:buChar char="•"/>
                </a:pPr>
                <a:r>
                  <a:rPr lang="fr-CH" sz="1600" dirty="0" smtClean="0">
                    <a:solidFill>
                      <a:srgbClr val="00B050"/>
                    </a:solidFill>
                    <a:latin typeface="Times New Roman" pitchFamily="18" charset="0"/>
                    <a:cs typeface="Times New Roman" pitchFamily="18" charset="0"/>
                  </a:rPr>
                  <a:t>M</a:t>
                </a:r>
                <a:r>
                  <a:rPr lang="fr-CH" sz="1600" baseline="-25000" dirty="0" smtClean="0">
                    <a:solidFill>
                      <a:srgbClr val="00B050"/>
                    </a:solidFill>
                    <a:latin typeface="Times New Roman" pitchFamily="18" charset="0"/>
                    <a:cs typeface="Times New Roman" pitchFamily="18" charset="0"/>
                  </a:rPr>
                  <a:t>i</a:t>
                </a:r>
                <a:r>
                  <a:rPr lang="fr-CH" sz="1600" dirty="0" smtClean="0">
                    <a:solidFill>
                      <a:srgbClr val="00B050"/>
                    </a:solidFill>
                    <a:latin typeface="Times New Roman" pitchFamily="18" charset="0"/>
                    <a:cs typeface="Times New Roman" pitchFamily="18" charset="0"/>
                  </a:rPr>
                  <a:t> </a:t>
                </a:r>
                <a:r>
                  <a:rPr lang="fr-CH" sz="1600" dirty="0" err="1" smtClean="0">
                    <a:solidFill>
                      <a:srgbClr val="00B050"/>
                    </a:solidFill>
                    <a:latin typeface="Times New Roman" pitchFamily="18" charset="0"/>
                    <a:cs typeface="Times New Roman" pitchFamily="18" charset="0"/>
                  </a:rPr>
                  <a:t>is</a:t>
                </a:r>
                <a:r>
                  <a:rPr lang="fr-CH" sz="1600" dirty="0" smtClean="0">
                    <a:solidFill>
                      <a:srgbClr val="00B050"/>
                    </a:solidFill>
                    <a:latin typeface="Times New Roman" pitchFamily="18" charset="0"/>
                    <a:cs typeface="Times New Roman" pitchFamily="18" charset="0"/>
                  </a:rPr>
                  <a:t> the </a:t>
                </a:r>
                <a:r>
                  <a:rPr lang="fr-CH" sz="1600" dirty="0" err="1" smtClean="0">
                    <a:solidFill>
                      <a:srgbClr val="00B050"/>
                    </a:solidFill>
                    <a:latin typeface="Times New Roman" pitchFamily="18" charset="0"/>
                    <a:cs typeface="Times New Roman" pitchFamily="18" charset="0"/>
                  </a:rPr>
                  <a:t>modeled</a:t>
                </a:r>
                <a:r>
                  <a:rPr lang="fr-CH" sz="1600" dirty="0" smtClean="0">
                    <a:solidFill>
                      <a:srgbClr val="00B050"/>
                    </a:solidFill>
                    <a:latin typeface="Times New Roman" pitchFamily="18" charset="0"/>
                    <a:cs typeface="Times New Roman" pitchFamily="18" charset="0"/>
                  </a:rPr>
                  <a:t> value (</a:t>
                </a:r>
                <a:r>
                  <a:rPr lang="fr-CH" sz="1600" dirty="0" err="1" smtClean="0">
                    <a:solidFill>
                      <a:srgbClr val="00B050"/>
                    </a:solidFill>
                    <a:latin typeface="Times New Roman" pitchFamily="18" charset="0"/>
                    <a:cs typeface="Times New Roman" pitchFamily="18" charset="0"/>
                  </a:rPr>
                  <a:t>known</a:t>
                </a:r>
                <a:r>
                  <a:rPr lang="fr-CH" sz="1600" dirty="0" smtClean="0">
                    <a:solidFill>
                      <a:srgbClr val="00B050"/>
                    </a:solidFill>
                    <a:latin typeface="Times New Roman" pitchFamily="18" charset="0"/>
                    <a:cs typeface="Times New Roman" pitchFamily="18" charset="0"/>
                  </a:rPr>
                  <a:t>)</a:t>
                </a:r>
              </a:p>
              <a:p>
                <a:pPr marL="342900" indent="-342900" algn="just">
                  <a:buFont typeface="Arial" pitchFamily="34" charset="0"/>
                  <a:buChar char="•"/>
                </a:pPr>
                <a:r>
                  <a:rPr lang="fr-CH" sz="1600" dirty="0" smtClean="0">
                    <a:solidFill>
                      <a:srgbClr val="00B050"/>
                    </a:solidFill>
                    <a:latin typeface="Times New Roman" pitchFamily="18" charset="0"/>
                    <a:cs typeface="Times New Roman" pitchFamily="18" charset="0"/>
                  </a:rPr>
                  <a:t>k </a:t>
                </a:r>
                <a:r>
                  <a:rPr lang="fr-CH" sz="1600" dirty="0" err="1" smtClean="0">
                    <a:solidFill>
                      <a:srgbClr val="00B050"/>
                    </a:solidFill>
                    <a:latin typeface="Times New Roman" pitchFamily="18" charset="0"/>
                    <a:cs typeface="Times New Roman" pitchFamily="18" charset="0"/>
                  </a:rPr>
                  <a:t>is</a:t>
                </a:r>
                <a:r>
                  <a:rPr lang="fr-CH" sz="1600" dirty="0" smtClean="0">
                    <a:solidFill>
                      <a:srgbClr val="00B050"/>
                    </a:solidFill>
                    <a:latin typeface="Times New Roman" pitchFamily="18" charset="0"/>
                    <a:cs typeface="Times New Roman" pitchFamily="18" charset="0"/>
                  </a:rPr>
                  <a:t> the </a:t>
                </a:r>
                <a:r>
                  <a:rPr lang="fr-CH" sz="1600" dirty="0" err="1" smtClean="0">
                    <a:solidFill>
                      <a:srgbClr val="00B050"/>
                    </a:solidFill>
                    <a:latin typeface="Times New Roman" pitchFamily="18" charset="0"/>
                    <a:cs typeface="Times New Roman" pitchFamily="18" charset="0"/>
                  </a:rPr>
                  <a:t>coverage</a:t>
                </a:r>
                <a:r>
                  <a:rPr lang="fr-CH" sz="1600" dirty="0" smtClean="0">
                    <a:solidFill>
                      <a:srgbClr val="00B050"/>
                    </a:solidFill>
                    <a:latin typeface="Times New Roman" pitchFamily="18" charset="0"/>
                    <a:cs typeface="Times New Roman" pitchFamily="18" charset="0"/>
                  </a:rPr>
                  <a:t> factor  (</a:t>
                </a:r>
                <a:r>
                  <a:rPr lang="fr-CH" sz="1600" dirty="0" err="1" smtClean="0">
                    <a:solidFill>
                      <a:srgbClr val="00B050"/>
                    </a:solidFill>
                    <a:latin typeface="Times New Roman" pitchFamily="18" charset="0"/>
                    <a:cs typeface="Times New Roman" pitchFamily="18" charset="0"/>
                  </a:rPr>
                  <a:t>fixed</a:t>
                </a:r>
                <a:r>
                  <a:rPr lang="fr-CH" sz="1600" dirty="0" smtClean="0">
                    <a:solidFill>
                      <a:srgbClr val="00B050"/>
                    </a:solidFill>
                    <a:latin typeface="Times New Roman" pitchFamily="18" charset="0"/>
                    <a:cs typeface="Times New Roman" pitchFamily="18" charset="0"/>
                  </a:rPr>
                  <a:t>)</a:t>
                </a:r>
              </a:p>
              <a:p>
                <a:pPr marL="342900" indent="-342900" algn="just">
                  <a:buFont typeface="Arial" pitchFamily="34" charset="0"/>
                  <a:buChar char="•"/>
                </a:pPr>
                <a14:m>
                  <m:oMath xmlns:m="http://schemas.openxmlformats.org/officeDocument/2006/math">
                    <m:sSub>
                      <m:sSubPr>
                        <m:ctrlPr>
                          <a:rPr lang="fr-FR" sz="1600" i="1" dirty="0" smtClean="0">
                            <a:solidFill>
                              <a:srgbClr val="FF0000"/>
                            </a:solidFill>
                            <a:latin typeface="Cambria Math"/>
                          </a:rPr>
                        </m:ctrlPr>
                      </m:sSubPr>
                      <m:e>
                        <m:r>
                          <a:rPr lang="en-US" sz="1600" i="1">
                            <a:solidFill>
                              <a:srgbClr val="FF0000"/>
                            </a:solidFill>
                            <a:latin typeface="Cambria Math"/>
                          </a:rPr>
                          <m:t>µ</m:t>
                        </m:r>
                      </m:e>
                      <m:sub>
                        <m:r>
                          <a:rPr lang="en-US" sz="1600" i="1">
                            <a:solidFill>
                              <a:srgbClr val="FF0000"/>
                            </a:solidFill>
                            <a:latin typeface="Cambria Math"/>
                          </a:rPr>
                          <m:t>𝑀</m:t>
                        </m:r>
                      </m:sub>
                    </m:sSub>
                  </m:oMath>
                </a14:m>
                <a:r>
                  <a:rPr lang="fr-CH" sz="1600" dirty="0">
                    <a:solidFill>
                      <a:srgbClr val="FF0000"/>
                    </a:solidFill>
                    <a:latin typeface="Times New Roman" pitchFamily="18" charset="0"/>
                    <a:cs typeface="Times New Roman" pitchFamily="18" charset="0"/>
                  </a:rPr>
                  <a:t> </a:t>
                </a:r>
                <a:r>
                  <a:rPr lang="fr-CH" sz="1600" dirty="0" err="1">
                    <a:solidFill>
                      <a:srgbClr val="FF0000"/>
                    </a:solidFill>
                    <a:latin typeface="Times New Roman" pitchFamily="18" charset="0"/>
                    <a:cs typeface="Times New Roman" pitchFamily="18" charset="0"/>
                  </a:rPr>
                  <a:t>is</a:t>
                </a:r>
                <a:r>
                  <a:rPr lang="fr-CH" sz="1600" dirty="0">
                    <a:solidFill>
                      <a:srgbClr val="FF0000"/>
                    </a:solidFill>
                    <a:latin typeface="Times New Roman" pitchFamily="18" charset="0"/>
                    <a:cs typeface="Times New Roman" pitchFamily="18" charset="0"/>
                  </a:rPr>
                  <a:t> the model expectation (</a:t>
                </a:r>
                <a:r>
                  <a:rPr lang="fr-CH" sz="1600" dirty="0" err="1">
                    <a:solidFill>
                      <a:srgbClr val="FF0000"/>
                    </a:solidFill>
                    <a:latin typeface="Times New Roman" pitchFamily="18" charset="0"/>
                    <a:cs typeface="Times New Roman" pitchFamily="18" charset="0"/>
                  </a:rPr>
                  <a:t>unknown</a:t>
                </a:r>
                <a:r>
                  <a:rPr lang="fr-CH" sz="1600" dirty="0" smtClean="0">
                    <a:solidFill>
                      <a:srgbClr val="FF0000"/>
                    </a:solidFill>
                    <a:latin typeface="Times New Roman" pitchFamily="18" charset="0"/>
                    <a:cs typeface="Times New Roman" pitchFamily="18" charset="0"/>
                  </a:rPr>
                  <a:t>)</a:t>
                </a:r>
              </a:p>
              <a:p>
                <a:pPr marL="342900" indent="-342900" algn="just">
                  <a:buFont typeface="Arial" pitchFamily="34" charset="0"/>
                  <a:buChar char="•"/>
                </a:pPr>
                <a14:m>
                  <m:oMath xmlns:m="http://schemas.openxmlformats.org/officeDocument/2006/math">
                    <m:sSub>
                      <m:sSubPr>
                        <m:ctrlPr>
                          <a:rPr lang="fr-FR" sz="1600" i="1" dirty="0">
                            <a:solidFill>
                              <a:srgbClr val="FF0000"/>
                            </a:solidFill>
                            <a:latin typeface="Cambria Math"/>
                          </a:rPr>
                        </m:ctrlPr>
                      </m:sSubPr>
                      <m:e>
                        <m:r>
                          <a:rPr lang="en-US" sz="1600" i="1" dirty="0">
                            <a:solidFill>
                              <a:srgbClr val="FF0000"/>
                            </a:solidFill>
                            <a:latin typeface="Cambria Math"/>
                          </a:rPr>
                          <m:t>𝑢</m:t>
                        </m:r>
                      </m:e>
                      <m:sub>
                        <m:r>
                          <a:rPr lang="en-US" sz="1600" i="1" dirty="0">
                            <a:solidFill>
                              <a:srgbClr val="FF0000"/>
                            </a:solidFill>
                            <a:latin typeface="Cambria Math"/>
                          </a:rPr>
                          <m:t>𝑀</m:t>
                        </m:r>
                      </m:sub>
                    </m:sSub>
                  </m:oMath>
                </a14:m>
                <a:r>
                  <a:rPr lang="fr-CH" sz="1600" dirty="0">
                    <a:solidFill>
                      <a:srgbClr val="FF0000"/>
                    </a:solidFill>
                    <a:latin typeface="Times New Roman" pitchFamily="18" charset="0"/>
                    <a:cs typeface="Times New Roman" pitchFamily="18" charset="0"/>
                  </a:rPr>
                  <a:t> </a:t>
                </a:r>
                <a:r>
                  <a:rPr lang="fr-CH" sz="1600" dirty="0" err="1">
                    <a:solidFill>
                      <a:srgbClr val="FF0000"/>
                    </a:solidFill>
                    <a:latin typeface="Times New Roman" pitchFamily="18" charset="0"/>
                    <a:cs typeface="Times New Roman" pitchFamily="18" charset="0"/>
                  </a:rPr>
                  <a:t>is</a:t>
                </a:r>
                <a:r>
                  <a:rPr lang="fr-CH" sz="1600" dirty="0">
                    <a:solidFill>
                      <a:srgbClr val="FF0000"/>
                    </a:solidFill>
                    <a:latin typeface="Times New Roman" pitchFamily="18" charset="0"/>
                    <a:cs typeface="Times New Roman" pitchFamily="18" charset="0"/>
                  </a:rPr>
                  <a:t> the model </a:t>
                </a:r>
                <a:r>
                  <a:rPr lang="fr-CH" sz="1600" dirty="0" err="1">
                    <a:solidFill>
                      <a:srgbClr val="FF0000"/>
                    </a:solidFill>
                    <a:latin typeface="Times New Roman" pitchFamily="18" charset="0"/>
                    <a:cs typeface="Times New Roman" pitchFamily="18" charset="0"/>
                  </a:rPr>
                  <a:t>uncertainty</a:t>
                </a:r>
                <a:r>
                  <a:rPr lang="fr-CH" sz="1600" dirty="0">
                    <a:solidFill>
                      <a:srgbClr val="FF0000"/>
                    </a:solidFill>
                    <a:latin typeface="Times New Roman" pitchFamily="18" charset="0"/>
                    <a:cs typeface="Times New Roman" pitchFamily="18" charset="0"/>
                  </a:rPr>
                  <a:t> (</a:t>
                </a:r>
                <a:r>
                  <a:rPr lang="fr-CH" sz="1600" dirty="0" err="1">
                    <a:solidFill>
                      <a:srgbClr val="FF0000"/>
                    </a:solidFill>
                    <a:latin typeface="Times New Roman" pitchFamily="18" charset="0"/>
                    <a:cs typeface="Times New Roman" pitchFamily="18" charset="0"/>
                  </a:rPr>
                  <a:t>unknown</a:t>
                </a:r>
                <a:r>
                  <a:rPr lang="fr-CH" sz="1600" dirty="0">
                    <a:solidFill>
                      <a:srgbClr val="FF0000"/>
                    </a:solidFill>
                    <a:latin typeface="Times New Roman" pitchFamily="18" charset="0"/>
                    <a:cs typeface="Times New Roman" pitchFamily="18" charset="0"/>
                  </a:rPr>
                  <a:t>)</a:t>
                </a:r>
                <a:endParaRPr lang="fr-CH" sz="1600" dirty="0">
                  <a:latin typeface="Times New Roman" pitchFamily="18" charset="0"/>
                  <a:cs typeface="Times New Roman" pitchFamily="18" charset="0"/>
                </a:endParaRPr>
              </a:p>
              <a:p>
                <a:pPr marL="342900" indent="-342900" algn="just">
                  <a:buFont typeface="Arial" pitchFamily="34" charset="0"/>
                  <a:buChar char="•"/>
                </a:pPr>
                <a:endParaRPr lang="fr-FR" sz="1600" dirty="0">
                  <a:latin typeface="Times New Roman" pitchFamily="18" charset="0"/>
                  <a:cs typeface="Times New Roman" pitchFamily="18" charset="0"/>
                </a:endParaRPr>
              </a:p>
            </p:txBody>
          </p:sp>
        </mc:Choice>
        <mc:Fallback xmlns="">
          <p:sp>
            <p:nvSpPr>
              <p:cNvPr id="33" name="ZoneTexte 42"/>
              <p:cNvSpPr txBox="1">
                <a:spLocks noRot="1" noChangeAspect="1" noMove="1" noResize="1" noEditPoints="1" noAdjustHandles="1" noChangeArrowheads="1" noChangeShapeType="1" noTextEdit="1"/>
              </p:cNvSpPr>
              <p:nvPr/>
            </p:nvSpPr>
            <p:spPr>
              <a:xfrm>
                <a:off x="4644008" y="4702877"/>
                <a:ext cx="4392488" cy="1323439"/>
              </a:xfrm>
              <a:prstGeom prst="rect">
                <a:avLst/>
              </a:prstGeom>
              <a:blipFill rotWithShape="1">
                <a:blip r:embed="rId12"/>
                <a:stretch>
                  <a:fillRect l="-556" t="-1376"/>
                </a:stretch>
              </a:blipFill>
            </p:spPr>
            <p:txBody>
              <a:bodyPr/>
              <a:lstStyle/>
              <a:p>
                <a:r>
                  <a:rPr lang="fr-FR">
                    <a:noFill/>
                  </a:rPr>
                  <a:t> </a:t>
                </a:r>
              </a:p>
            </p:txBody>
          </p:sp>
        </mc:Fallback>
      </mc:AlternateContent>
      <p:sp>
        <p:nvSpPr>
          <p:cNvPr id="34" name="Rectangle 33"/>
          <p:cNvSpPr/>
          <p:nvPr/>
        </p:nvSpPr>
        <p:spPr>
          <a:xfrm>
            <a:off x="107504" y="3964755"/>
            <a:ext cx="2056973" cy="369332"/>
          </a:xfrm>
          <a:prstGeom prst="rect">
            <a:avLst/>
          </a:prstGeom>
        </p:spPr>
        <p:txBody>
          <a:bodyPr wrap="none">
            <a:spAutoFit/>
          </a:bodyPr>
          <a:lstStyle/>
          <a:p>
            <a:r>
              <a:rPr lang="fr-FR" b="1" dirty="0"/>
              <a:t>Event </a:t>
            </a:r>
            <a:r>
              <a:rPr lang="fr-FR" b="1" dirty="0" smtClean="0"/>
              <a:t>B</a:t>
            </a:r>
            <a:r>
              <a:rPr lang="fr-FR" dirty="0" smtClean="0"/>
              <a:t>: </a:t>
            </a:r>
            <a:r>
              <a:rPr lang="fr-FR" dirty="0" err="1" smtClean="0"/>
              <a:t>Modeled</a:t>
            </a:r>
            <a:endParaRPr lang="fr-FR" dirty="0"/>
          </a:p>
        </p:txBody>
      </p:sp>
      <p:sp>
        <p:nvSpPr>
          <p:cNvPr id="35" name="TextBox 34"/>
          <p:cNvSpPr txBox="1"/>
          <p:nvPr/>
        </p:nvSpPr>
        <p:spPr>
          <a:xfrm>
            <a:off x="8377722" y="1475492"/>
            <a:ext cx="442750" cy="369332"/>
          </a:xfrm>
          <a:prstGeom prst="rect">
            <a:avLst/>
          </a:prstGeom>
          <a:noFill/>
        </p:spPr>
        <p:txBody>
          <a:bodyPr wrap="none" rtlCol="0">
            <a:spAutoFit/>
          </a:bodyPr>
          <a:lstStyle/>
          <a:p>
            <a:r>
              <a:rPr lang="en-US" dirty="0" smtClean="0"/>
              <a:t>(1)</a:t>
            </a:r>
            <a:endParaRPr lang="en-US" dirty="0"/>
          </a:p>
        </p:txBody>
      </p:sp>
      <p:sp>
        <p:nvSpPr>
          <p:cNvPr id="36" name="TextBox 35"/>
          <p:cNvSpPr txBox="1"/>
          <p:nvPr/>
        </p:nvSpPr>
        <p:spPr>
          <a:xfrm>
            <a:off x="8521738" y="4149080"/>
            <a:ext cx="466794"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15721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p:bldP spid="28" grpId="0"/>
      <p:bldP spid="32" grpId="0"/>
      <p:bldP spid="33" grpId="0"/>
      <p:bldP spid="34"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grpSp>
        <p:nvGrpSpPr>
          <p:cNvPr id="3" name="Group 2"/>
          <p:cNvGrpSpPr/>
          <p:nvPr/>
        </p:nvGrpSpPr>
        <p:grpSpPr>
          <a:xfrm>
            <a:off x="323528" y="2843644"/>
            <a:ext cx="2160000" cy="2160000"/>
            <a:chOff x="1800225" y="695325"/>
            <a:chExt cx="914400" cy="914400"/>
          </a:xfrm>
        </p:grpSpPr>
        <p:sp>
          <p:nvSpPr>
            <p:cNvPr id="5" name="Oval 4"/>
            <p:cNvSpPr/>
            <p:nvPr/>
          </p:nvSpPr>
          <p:spPr>
            <a:xfrm>
              <a:off x="1800225" y="695325"/>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95475" y="790575"/>
              <a:ext cx="731520" cy="7315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90725" y="885825"/>
              <a:ext cx="548640" cy="5486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85975" y="981075"/>
              <a:ext cx="365760" cy="36576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71700" y="1076325"/>
              <a:ext cx="182880" cy="1828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63115" y="910590"/>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15515" y="1396365"/>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96515" y="1148715"/>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72615" y="1234440"/>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34590" y="853440"/>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91706" y="5142737"/>
            <a:ext cx="1133644" cy="369332"/>
          </a:xfrm>
          <a:prstGeom prst="rect">
            <a:avLst/>
          </a:prstGeom>
          <a:noFill/>
        </p:spPr>
        <p:txBody>
          <a:bodyPr wrap="none" rtlCol="0">
            <a:spAutoFit/>
          </a:bodyPr>
          <a:lstStyle/>
          <a:p>
            <a:pPr algn="ctr"/>
            <a:r>
              <a:rPr lang="en-US" i="1" dirty="0" smtClean="0"/>
              <a:t>Accuracy</a:t>
            </a:r>
            <a:endParaRPr lang="en-US" i="1"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136" y="2411596"/>
            <a:ext cx="2196000" cy="259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802" y="2851104"/>
            <a:ext cx="2204678" cy="215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156977" y="5147900"/>
            <a:ext cx="1133645" cy="369332"/>
          </a:xfrm>
          <a:prstGeom prst="rect">
            <a:avLst/>
          </a:prstGeom>
          <a:noFill/>
        </p:spPr>
        <p:txBody>
          <a:bodyPr wrap="none" rtlCol="0">
            <a:spAutoFit/>
          </a:bodyPr>
          <a:lstStyle/>
          <a:p>
            <a:pPr algn="ctr"/>
            <a:r>
              <a:rPr lang="en-US" i="1" dirty="0" smtClean="0"/>
              <a:t>Precision</a:t>
            </a:r>
            <a:endParaRPr lang="en-US" i="1" dirty="0"/>
          </a:p>
        </p:txBody>
      </p:sp>
      <p:sp>
        <p:nvSpPr>
          <p:cNvPr id="19" name="Plus 18"/>
          <p:cNvSpPr/>
          <p:nvPr/>
        </p:nvSpPr>
        <p:spPr bwMode="auto">
          <a:xfrm>
            <a:off x="2743247" y="3707620"/>
            <a:ext cx="651629" cy="638916"/>
          </a:xfrm>
          <a:prstGeom prst="mathPlus">
            <a:avLst/>
          </a:prstGeom>
          <a:solidFill>
            <a:srgbClr val="0066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0" name="Equal 19"/>
          <p:cNvSpPr/>
          <p:nvPr/>
        </p:nvSpPr>
        <p:spPr bwMode="auto">
          <a:xfrm>
            <a:off x="5940152" y="3707740"/>
            <a:ext cx="554360" cy="626368"/>
          </a:xfrm>
          <a:prstGeom prst="mathEqual">
            <a:avLst/>
          </a:prstGeom>
          <a:solidFill>
            <a:srgbClr val="0066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1" name="ZoneTexte 22"/>
          <p:cNvSpPr txBox="1"/>
          <p:nvPr/>
        </p:nvSpPr>
        <p:spPr>
          <a:xfrm>
            <a:off x="214002" y="1336062"/>
            <a:ext cx="7569506" cy="523220"/>
          </a:xfrm>
          <a:prstGeom prst="rect">
            <a:avLst/>
          </a:prstGeom>
          <a:noFill/>
        </p:spPr>
        <p:txBody>
          <a:bodyPr wrap="square" rtlCol="0">
            <a:spAutoFit/>
          </a:bodyPr>
          <a:lstStyle/>
          <a:p>
            <a:r>
              <a:rPr lang="fr-CH" sz="2800" b="1" dirty="0" smtClean="0">
                <a:solidFill>
                  <a:srgbClr val="0070C0"/>
                </a:solidFill>
                <a:latin typeface="Times New Roman" pitchFamily="18" charset="0"/>
                <a:cs typeface="Times New Roman" pitchFamily="18" charset="0"/>
              </a:rPr>
              <a:t>2 conditions </a:t>
            </a:r>
            <a:r>
              <a:rPr lang="fr-CH" sz="2800" b="1" dirty="0" err="1" smtClean="0">
                <a:solidFill>
                  <a:srgbClr val="0070C0"/>
                </a:solidFill>
                <a:latin typeface="Times New Roman" pitchFamily="18" charset="0"/>
                <a:cs typeface="Times New Roman" pitchFamily="18" charset="0"/>
              </a:rPr>
              <a:t>imposed</a:t>
            </a:r>
            <a:r>
              <a:rPr lang="fr-CH" sz="2800" b="1" dirty="0" smtClean="0">
                <a:solidFill>
                  <a:srgbClr val="0070C0"/>
                </a:solidFill>
                <a:latin typeface="Times New Roman" pitchFamily="18" charset="0"/>
                <a:cs typeface="Times New Roman" pitchFamily="18" charset="0"/>
              </a:rPr>
              <a:t> on model </a:t>
            </a:r>
            <a:r>
              <a:rPr lang="fr-CH" sz="2800" b="1" dirty="0" err="1" smtClean="0">
                <a:solidFill>
                  <a:srgbClr val="0070C0"/>
                </a:solidFill>
                <a:latin typeface="Times New Roman" pitchFamily="18" charset="0"/>
                <a:cs typeface="Times New Roman" pitchFamily="18" charset="0"/>
              </a:rPr>
              <a:t>results</a:t>
            </a:r>
            <a:endParaRPr lang="fr-FR" sz="2800" b="1" dirty="0">
              <a:solidFill>
                <a:srgbClr val="0070C0"/>
              </a:solidFill>
              <a:latin typeface="Times New Roman" pitchFamily="18" charset="0"/>
              <a:cs typeface="Times New Roman" pitchFamily="18" charset="0"/>
            </a:endParaRPr>
          </a:p>
        </p:txBody>
      </p:sp>
      <p:sp>
        <p:nvSpPr>
          <p:cNvPr id="22" name="TextBox 21"/>
          <p:cNvSpPr txBox="1"/>
          <p:nvPr/>
        </p:nvSpPr>
        <p:spPr>
          <a:xfrm>
            <a:off x="395536" y="5661248"/>
            <a:ext cx="2005677" cy="400110"/>
          </a:xfrm>
          <a:prstGeom prst="rect">
            <a:avLst/>
          </a:prstGeom>
          <a:noFill/>
        </p:spPr>
        <p:txBody>
          <a:bodyPr wrap="none" rtlCol="0">
            <a:spAutoFit/>
          </a:bodyPr>
          <a:lstStyle/>
          <a:p>
            <a:pPr algn="ctr"/>
            <a:r>
              <a:rPr lang="en-US" sz="2000" i="1" dirty="0" smtClean="0">
                <a:solidFill>
                  <a:srgbClr val="00B050"/>
                </a:solidFill>
              </a:rPr>
              <a:t>systematic error</a:t>
            </a:r>
            <a:endParaRPr lang="en-US" sz="2000" i="1" dirty="0">
              <a:solidFill>
                <a:srgbClr val="00B050"/>
              </a:solidFill>
            </a:endParaRPr>
          </a:p>
        </p:txBody>
      </p:sp>
      <p:sp>
        <p:nvSpPr>
          <p:cNvPr id="23" name="TextBox 22"/>
          <p:cNvSpPr txBox="1"/>
          <p:nvPr/>
        </p:nvSpPr>
        <p:spPr>
          <a:xfrm>
            <a:off x="3923928" y="5661248"/>
            <a:ext cx="1734769" cy="400110"/>
          </a:xfrm>
          <a:prstGeom prst="rect">
            <a:avLst/>
          </a:prstGeom>
          <a:noFill/>
        </p:spPr>
        <p:txBody>
          <a:bodyPr wrap="none" rtlCol="0">
            <a:spAutoFit/>
          </a:bodyPr>
          <a:lstStyle/>
          <a:p>
            <a:pPr algn="ctr"/>
            <a:r>
              <a:rPr lang="en-US" sz="2000" i="1" dirty="0" smtClean="0">
                <a:solidFill>
                  <a:srgbClr val="00B050"/>
                </a:solidFill>
              </a:rPr>
              <a:t>random error </a:t>
            </a:r>
            <a:endParaRPr lang="en-US" sz="2000" i="1" dirty="0">
              <a:solidFill>
                <a:srgbClr val="00B050"/>
              </a:solidFill>
            </a:endParaRPr>
          </a:p>
        </p:txBody>
      </p:sp>
    </p:spTree>
    <p:extLst>
      <p:ext uri="{BB962C8B-B14F-4D97-AF65-F5344CB8AC3E}">
        <p14:creationId xmlns:p14="http://schemas.microsoft.com/office/powerpoint/2010/main" val="17648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3" name="ZoneTexte 22"/>
          <p:cNvSpPr txBox="1"/>
          <p:nvPr/>
        </p:nvSpPr>
        <p:spPr>
          <a:xfrm>
            <a:off x="214002" y="1336062"/>
            <a:ext cx="7569506" cy="523220"/>
          </a:xfrm>
          <a:prstGeom prst="rect">
            <a:avLst/>
          </a:prstGeom>
          <a:noFill/>
        </p:spPr>
        <p:txBody>
          <a:bodyPr wrap="square" rtlCol="0">
            <a:spAutoFit/>
          </a:bodyPr>
          <a:lstStyle/>
          <a:p>
            <a:r>
              <a:rPr lang="fr-CH" sz="2800" b="1" dirty="0" smtClean="0">
                <a:solidFill>
                  <a:srgbClr val="0070C0"/>
                </a:solidFill>
                <a:latin typeface="Times New Roman" pitchFamily="18" charset="0"/>
                <a:cs typeface="Times New Roman" pitchFamily="18" charset="0"/>
              </a:rPr>
              <a:t>Condition 1: 	</a:t>
            </a:r>
            <a:r>
              <a:rPr lang="fr-CH" sz="2800" b="1" dirty="0" err="1" smtClean="0">
                <a:solidFill>
                  <a:srgbClr val="0070C0"/>
                </a:solidFill>
                <a:latin typeface="Times New Roman" pitchFamily="18" charset="0"/>
                <a:cs typeface="Times New Roman" pitchFamily="18" charset="0"/>
              </a:rPr>
              <a:t>Accuracy</a:t>
            </a:r>
            <a:endParaRPr lang="fr-FR" sz="2800" b="1" dirty="0">
              <a:solidFill>
                <a:srgbClr val="0070C0"/>
              </a:solidFill>
              <a:latin typeface="Times New Roman" pitchFamily="18" charset="0"/>
              <a:cs typeface="Times New Roman" pitchFamily="18" charset="0"/>
            </a:endParaRPr>
          </a:p>
        </p:txBody>
      </p:sp>
      <p:grpSp>
        <p:nvGrpSpPr>
          <p:cNvPr id="5" name="Group 4"/>
          <p:cNvGrpSpPr/>
          <p:nvPr/>
        </p:nvGrpSpPr>
        <p:grpSpPr>
          <a:xfrm>
            <a:off x="179512" y="2348880"/>
            <a:ext cx="2439162" cy="2285241"/>
            <a:chOff x="1800225" y="695325"/>
            <a:chExt cx="914400" cy="914400"/>
          </a:xfrm>
        </p:grpSpPr>
        <p:sp>
          <p:nvSpPr>
            <p:cNvPr id="6" name="Oval 5"/>
            <p:cNvSpPr/>
            <p:nvPr/>
          </p:nvSpPr>
          <p:spPr>
            <a:xfrm>
              <a:off x="1800225" y="695325"/>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95475" y="790575"/>
              <a:ext cx="731520" cy="7315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90725" y="885825"/>
              <a:ext cx="548640" cy="5486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85975" y="981075"/>
              <a:ext cx="365760" cy="36576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71700" y="1076325"/>
              <a:ext cx="182880" cy="1828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63115" y="910590"/>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15515" y="1396365"/>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96515" y="1148715"/>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72615" y="1234440"/>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34590" y="853440"/>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491880" y="3892986"/>
            <a:ext cx="5184576" cy="369332"/>
          </a:xfrm>
          <a:prstGeom prst="rect">
            <a:avLst/>
          </a:prstGeom>
          <a:noFill/>
        </p:spPr>
        <p:txBody>
          <a:bodyPr wrap="square" rtlCol="0">
            <a:spAutoFit/>
          </a:bodyPr>
          <a:lstStyle/>
          <a:p>
            <a:r>
              <a:rPr lang="en-US" b="1" dirty="0" smtClean="0"/>
              <a:t>Condition on distance between distributions</a:t>
            </a:r>
            <a:endParaRPr lang="fr-FR" b="1" dirty="0"/>
          </a:p>
        </p:txBody>
      </p:sp>
      <p:sp>
        <p:nvSpPr>
          <p:cNvPr id="17" name="Down Arrow 16"/>
          <p:cNvSpPr/>
          <p:nvPr/>
        </p:nvSpPr>
        <p:spPr bwMode="auto">
          <a:xfrm>
            <a:off x="5498229" y="4910557"/>
            <a:ext cx="432048" cy="606675"/>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860057" y="5714092"/>
                <a:ext cx="3736279" cy="523220"/>
              </a:xfrm>
              <a:prstGeom prst="rect">
                <a:avLst/>
              </a:prstGeom>
              <a:solidFill>
                <a:schemeClr val="bg2"/>
              </a:solidFill>
            </p:spPr>
            <p:txBody>
              <a:bodyPr wrap="none" rtlCol="0">
                <a:spAutoFit/>
              </a:bodyPr>
              <a:lstStyle/>
              <a:p>
                <a14:m>
                  <m:oMath xmlns:m="http://schemas.openxmlformats.org/officeDocument/2006/math">
                    <m:d>
                      <m:dPr>
                        <m:begChr m:val="|"/>
                        <m:endChr m:val="|"/>
                        <m:ctrlPr>
                          <a:rPr lang="el-GR" sz="2800" i="1" smtClean="0">
                            <a:latin typeface="Cambria Math"/>
                          </a:rPr>
                        </m:ctrlPr>
                      </m:dPr>
                      <m:e>
                        <m:sSub>
                          <m:sSubPr>
                            <m:ctrlPr>
                              <a:rPr lang="el-GR" sz="2800" i="1" smtClean="0">
                                <a:latin typeface="Cambria Math"/>
                              </a:rPr>
                            </m:ctrlPr>
                          </m:sSubPr>
                          <m:e>
                            <m:r>
                              <a:rPr lang="en-US" sz="2800" b="0" i="1" smtClean="0">
                                <a:latin typeface="Cambria Math"/>
                              </a:rPr>
                              <m:t>𝑀</m:t>
                            </m:r>
                          </m:e>
                          <m:sub>
                            <m:r>
                              <a:rPr lang="en-US" sz="2800" b="0" i="1" smtClean="0">
                                <a:latin typeface="Cambria Math"/>
                              </a:rPr>
                              <m:t>𝑖</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𝑂</m:t>
                            </m:r>
                          </m:e>
                          <m:sub>
                            <m:r>
                              <a:rPr lang="en-US" sz="2800" b="0" i="1" smtClean="0">
                                <a:latin typeface="Cambria Math"/>
                              </a:rPr>
                              <m:t>𝑖</m:t>
                            </m:r>
                          </m:sub>
                        </m:sSub>
                      </m:e>
                    </m:d>
                    <m:r>
                      <a:rPr lang="el-GR" sz="2800" i="1" smtClean="0">
                        <a:latin typeface="Cambria Math"/>
                      </a:rPr>
                      <m:t>≤</m:t>
                    </m:r>
                    <m:r>
                      <a:rPr lang="en-US" sz="2800" i="1">
                        <a:latin typeface="Cambria Math"/>
                      </a:rPr>
                      <m:t>𝑘</m:t>
                    </m:r>
                    <m:sSub>
                      <m:sSubPr>
                        <m:ctrlPr>
                          <a:rPr lang="en-US" sz="2800" i="1">
                            <a:latin typeface="Cambria Math"/>
                          </a:rPr>
                        </m:ctrlPr>
                      </m:sSubPr>
                      <m:e>
                        <m:r>
                          <a:rPr lang="en-US" sz="2800" b="0" i="1" smtClean="0">
                            <a:latin typeface="Cambria Math"/>
                          </a:rPr>
                          <m:t>(</m:t>
                        </m:r>
                        <m:r>
                          <a:rPr lang="en-US" sz="2800" b="0" i="1" smtClean="0">
                            <a:latin typeface="Cambria Math"/>
                          </a:rPr>
                          <m:t>𝑢</m:t>
                        </m:r>
                      </m:e>
                      <m:sub>
                        <m:r>
                          <a:rPr lang="en-US" sz="2800" b="0" i="1" smtClean="0">
                            <a:latin typeface="Cambria Math"/>
                          </a:rPr>
                          <m:t>𝑀</m:t>
                        </m:r>
                      </m:sub>
                    </m:sSub>
                  </m:oMath>
                </a14:m>
                <a:r>
                  <a:rPr lang="fr-FR" sz="2800" dirty="0" smtClean="0"/>
                  <a:t>+</a:t>
                </a:r>
                <a:r>
                  <a:rPr lang="en-US" sz="2800" dirty="0"/>
                  <a:t> </a:t>
                </a:r>
                <a14:m>
                  <m:oMath xmlns:m="http://schemas.openxmlformats.org/officeDocument/2006/math">
                    <m:sSub>
                      <m:sSubPr>
                        <m:ctrlPr>
                          <a:rPr lang="en-US" sz="2800" i="1">
                            <a:latin typeface="Cambria Math"/>
                          </a:rPr>
                        </m:ctrlPr>
                      </m:sSubPr>
                      <m:e>
                        <m:r>
                          <a:rPr lang="en-US" sz="2800" b="0" i="1" smtClean="0">
                            <a:latin typeface="Cambria Math"/>
                          </a:rPr>
                          <m:t>𝑢</m:t>
                        </m:r>
                      </m:e>
                      <m:sub>
                        <m:r>
                          <a:rPr lang="en-US" sz="2800" i="1">
                            <a:latin typeface="Cambria Math"/>
                          </a:rPr>
                          <m:t>𝑂</m:t>
                        </m:r>
                      </m:sub>
                    </m:sSub>
                    <m:r>
                      <a:rPr lang="en-US" sz="2800" b="0" i="1" smtClean="0">
                        <a:latin typeface="Cambria Math"/>
                      </a:rPr>
                      <m:t>)</m:t>
                    </m:r>
                  </m:oMath>
                </a14:m>
                <a:endParaRPr lang="fr-FR"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860057" y="5714092"/>
                <a:ext cx="3736279" cy="523220"/>
              </a:xfrm>
              <a:prstGeom prst="rect">
                <a:avLst/>
              </a:prstGeom>
              <a:blipFill rotWithShape="1">
                <a:blip r:embed="rId2"/>
                <a:stretch>
                  <a:fillRect t="-11628" b="-31395"/>
                </a:stretch>
              </a:blipFill>
            </p:spPr>
            <p:txBody>
              <a:bodyPr/>
              <a:lstStyle/>
              <a:p>
                <a:r>
                  <a:rPr lang="fr-FR">
                    <a:noFill/>
                  </a:rPr>
                  <a:t> </a:t>
                </a:r>
              </a:p>
            </p:txBody>
          </p:sp>
        </mc:Fallback>
      </mc:AlternateContent>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006720"/>
            <a:ext cx="3915395" cy="84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0734" y="2887654"/>
            <a:ext cx="2863006" cy="81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Bent-Up Arrow 20"/>
          <p:cNvSpPr/>
          <p:nvPr/>
        </p:nvSpPr>
        <p:spPr bwMode="auto">
          <a:xfrm rot="5400000">
            <a:off x="4984042" y="2742629"/>
            <a:ext cx="850392" cy="1242428"/>
          </a:xfrm>
          <a:prstGeom prst="bentUp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7648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3" name="ZoneTexte 22"/>
          <p:cNvSpPr txBox="1"/>
          <p:nvPr/>
        </p:nvSpPr>
        <p:spPr>
          <a:xfrm>
            <a:off x="395536" y="1340768"/>
            <a:ext cx="6845023" cy="523220"/>
          </a:xfrm>
          <a:prstGeom prst="rect">
            <a:avLst/>
          </a:prstGeom>
          <a:noFill/>
        </p:spPr>
        <p:txBody>
          <a:bodyPr wrap="square" rtlCol="0">
            <a:spAutoFit/>
          </a:bodyPr>
          <a:lstStyle/>
          <a:p>
            <a:r>
              <a:rPr lang="fr-CH" sz="2800" b="1" dirty="0" smtClean="0">
                <a:solidFill>
                  <a:srgbClr val="0070C0"/>
                </a:solidFill>
                <a:latin typeface="Times New Roman" pitchFamily="18" charset="0"/>
                <a:cs typeface="Times New Roman" pitchFamily="18" charset="0"/>
              </a:rPr>
              <a:t>Condition 2: </a:t>
            </a:r>
            <a:r>
              <a:rPr lang="fr-CH" sz="2800" b="1" dirty="0" err="1" smtClean="0">
                <a:solidFill>
                  <a:srgbClr val="0070C0"/>
                </a:solidFill>
                <a:latin typeface="Times New Roman" pitchFamily="18" charset="0"/>
                <a:cs typeface="Times New Roman" pitchFamily="18" charset="0"/>
              </a:rPr>
              <a:t>Precision</a:t>
            </a:r>
            <a:endParaRPr lang="fr-FR" sz="2800" b="1" dirty="0">
              <a:solidFill>
                <a:srgbClr val="0070C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30121"/>
            <a:ext cx="2757165" cy="308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95937" y="3861048"/>
            <a:ext cx="4968551" cy="369332"/>
          </a:xfrm>
          <a:prstGeom prst="rect">
            <a:avLst/>
          </a:prstGeom>
          <a:noFill/>
        </p:spPr>
        <p:txBody>
          <a:bodyPr wrap="square" rtlCol="0">
            <a:spAutoFit/>
          </a:bodyPr>
          <a:lstStyle/>
          <a:p>
            <a:r>
              <a:rPr lang="en-US" b="1" dirty="0" smtClean="0"/>
              <a:t>Condition on model distribution spread (</a:t>
            </a:r>
            <a:r>
              <a:rPr lang="el-GR" b="1" dirty="0" smtClean="0"/>
              <a:t>σ</a:t>
            </a:r>
            <a:r>
              <a:rPr lang="en-US" b="1" dirty="0" smtClean="0"/>
              <a:t>)</a:t>
            </a:r>
            <a:endParaRPr lang="fr-FR" b="1" dirty="0"/>
          </a:p>
        </p:txBody>
      </p:sp>
      <p:sp>
        <p:nvSpPr>
          <p:cNvPr id="7" name="Down Arrow 6"/>
          <p:cNvSpPr/>
          <p:nvPr/>
        </p:nvSpPr>
        <p:spPr bwMode="auto">
          <a:xfrm>
            <a:off x="5498229" y="4910557"/>
            <a:ext cx="432048" cy="606675"/>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8" name="Freeform 7"/>
          <p:cNvSpPr/>
          <p:nvPr/>
        </p:nvSpPr>
        <p:spPr bwMode="auto">
          <a:xfrm>
            <a:off x="4336503" y="2359114"/>
            <a:ext cx="1377750" cy="1210955"/>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9" name="Freeform 8"/>
          <p:cNvSpPr/>
          <p:nvPr/>
        </p:nvSpPr>
        <p:spPr bwMode="auto">
          <a:xfrm>
            <a:off x="3491880" y="2357404"/>
            <a:ext cx="2985676" cy="1212665"/>
          </a:xfrm>
          <a:custGeom>
            <a:avLst/>
            <a:gdLst>
              <a:gd name="connsiteX0" fmla="*/ 0 w 3714750"/>
              <a:gd name="connsiteY0" fmla="*/ 1852663 h 1857777"/>
              <a:gd name="connsiteX1" fmla="*/ 242887 w 3714750"/>
              <a:gd name="connsiteY1" fmla="*/ 1852663 h 1857777"/>
              <a:gd name="connsiteX2" fmla="*/ 409575 w 3714750"/>
              <a:gd name="connsiteY2" fmla="*/ 1852663 h 1857777"/>
              <a:gd name="connsiteX3" fmla="*/ 604837 w 3714750"/>
              <a:gd name="connsiteY3" fmla="*/ 1847900 h 1857777"/>
              <a:gd name="connsiteX4" fmla="*/ 776287 w 3714750"/>
              <a:gd name="connsiteY4" fmla="*/ 1833613 h 1857777"/>
              <a:gd name="connsiteX5" fmla="*/ 976312 w 3714750"/>
              <a:gd name="connsiteY5" fmla="*/ 1752650 h 1857777"/>
              <a:gd name="connsiteX6" fmla="*/ 1123950 w 3714750"/>
              <a:gd name="connsiteY6" fmla="*/ 1595488 h 1857777"/>
              <a:gd name="connsiteX7" fmla="*/ 1219200 w 3714750"/>
              <a:gd name="connsiteY7" fmla="*/ 1428800 h 1857777"/>
              <a:gd name="connsiteX8" fmla="*/ 1304925 w 3714750"/>
              <a:gd name="connsiteY8" fmla="*/ 1247825 h 1857777"/>
              <a:gd name="connsiteX9" fmla="*/ 1438275 w 3714750"/>
              <a:gd name="connsiteY9" fmla="*/ 876350 h 1857777"/>
              <a:gd name="connsiteX10" fmla="*/ 1552575 w 3714750"/>
              <a:gd name="connsiteY10" fmla="*/ 523925 h 1857777"/>
              <a:gd name="connsiteX11" fmla="*/ 1662112 w 3714750"/>
              <a:gd name="connsiteY11" fmla="*/ 276275 h 1857777"/>
              <a:gd name="connsiteX12" fmla="*/ 1747837 w 3714750"/>
              <a:gd name="connsiteY12" fmla="*/ 95300 h 1857777"/>
              <a:gd name="connsiteX13" fmla="*/ 1828800 w 3714750"/>
              <a:gd name="connsiteY13" fmla="*/ 23863 h 1857777"/>
              <a:gd name="connsiteX14" fmla="*/ 1876425 w 3714750"/>
              <a:gd name="connsiteY14" fmla="*/ 50 h 1857777"/>
              <a:gd name="connsiteX15" fmla="*/ 1909762 w 3714750"/>
              <a:gd name="connsiteY15" fmla="*/ 19100 h 1857777"/>
              <a:gd name="connsiteX16" fmla="*/ 1981200 w 3714750"/>
              <a:gd name="connsiteY16" fmla="*/ 66725 h 1857777"/>
              <a:gd name="connsiteX17" fmla="*/ 2047875 w 3714750"/>
              <a:gd name="connsiteY17" fmla="*/ 195313 h 1857777"/>
              <a:gd name="connsiteX18" fmla="*/ 2090737 w 3714750"/>
              <a:gd name="connsiteY18" fmla="*/ 276275 h 1857777"/>
              <a:gd name="connsiteX19" fmla="*/ 2176462 w 3714750"/>
              <a:gd name="connsiteY19" fmla="*/ 500113 h 1857777"/>
              <a:gd name="connsiteX20" fmla="*/ 2243137 w 3714750"/>
              <a:gd name="connsiteY20" fmla="*/ 690613 h 1857777"/>
              <a:gd name="connsiteX21" fmla="*/ 2319337 w 3714750"/>
              <a:gd name="connsiteY21" fmla="*/ 919213 h 1857777"/>
              <a:gd name="connsiteX22" fmla="*/ 2405062 w 3714750"/>
              <a:gd name="connsiteY22" fmla="*/ 1143050 h 1857777"/>
              <a:gd name="connsiteX23" fmla="*/ 2562225 w 3714750"/>
              <a:gd name="connsiteY23" fmla="*/ 1485950 h 1857777"/>
              <a:gd name="connsiteX24" fmla="*/ 2628900 w 3714750"/>
              <a:gd name="connsiteY24" fmla="*/ 1600250 h 1857777"/>
              <a:gd name="connsiteX25" fmla="*/ 2743200 w 3714750"/>
              <a:gd name="connsiteY25" fmla="*/ 1728838 h 1857777"/>
              <a:gd name="connsiteX26" fmla="*/ 2867025 w 3714750"/>
              <a:gd name="connsiteY26" fmla="*/ 1790750 h 1857777"/>
              <a:gd name="connsiteX27" fmla="*/ 3005137 w 3714750"/>
              <a:gd name="connsiteY27" fmla="*/ 1838375 h 1857777"/>
              <a:gd name="connsiteX28" fmla="*/ 3138487 w 3714750"/>
              <a:gd name="connsiteY28" fmla="*/ 1852663 h 1857777"/>
              <a:gd name="connsiteX29" fmla="*/ 3305175 w 3714750"/>
              <a:gd name="connsiteY29" fmla="*/ 1857425 h 1857777"/>
              <a:gd name="connsiteX30" fmla="*/ 3457575 w 3714750"/>
              <a:gd name="connsiteY30" fmla="*/ 1857425 h 1857777"/>
              <a:gd name="connsiteX31" fmla="*/ 3643312 w 3714750"/>
              <a:gd name="connsiteY31" fmla="*/ 1857425 h 1857777"/>
              <a:gd name="connsiteX32" fmla="*/ 3714750 w 3714750"/>
              <a:gd name="connsiteY32" fmla="*/ 1857425 h 18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4750" h="1857777">
                <a:moveTo>
                  <a:pt x="0" y="1852663"/>
                </a:moveTo>
                <a:lnTo>
                  <a:pt x="242887" y="1852663"/>
                </a:lnTo>
                <a:lnTo>
                  <a:pt x="409575" y="1852663"/>
                </a:lnTo>
                <a:cubicBezTo>
                  <a:pt x="469900" y="1851869"/>
                  <a:pt x="543718" y="1851075"/>
                  <a:pt x="604837" y="1847900"/>
                </a:cubicBezTo>
                <a:cubicBezTo>
                  <a:pt x="665956" y="1844725"/>
                  <a:pt x="714375" y="1849488"/>
                  <a:pt x="776287" y="1833613"/>
                </a:cubicBezTo>
                <a:cubicBezTo>
                  <a:pt x="838200" y="1817738"/>
                  <a:pt x="918368" y="1792337"/>
                  <a:pt x="976312" y="1752650"/>
                </a:cubicBezTo>
                <a:cubicBezTo>
                  <a:pt x="1034256" y="1712963"/>
                  <a:pt x="1083469" y="1649463"/>
                  <a:pt x="1123950" y="1595488"/>
                </a:cubicBezTo>
                <a:cubicBezTo>
                  <a:pt x="1164431" y="1541513"/>
                  <a:pt x="1189038" y="1486744"/>
                  <a:pt x="1219200" y="1428800"/>
                </a:cubicBezTo>
                <a:cubicBezTo>
                  <a:pt x="1249362" y="1370856"/>
                  <a:pt x="1268413" y="1339900"/>
                  <a:pt x="1304925" y="1247825"/>
                </a:cubicBezTo>
                <a:cubicBezTo>
                  <a:pt x="1341437" y="1155750"/>
                  <a:pt x="1397000" y="997000"/>
                  <a:pt x="1438275" y="876350"/>
                </a:cubicBezTo>
                <a:cubicBezTo>
                  <a:pt x="1479550" y="755700"/>
                  <a:pt x="1515269" y="623937"/>
                  <a:pt x="1552575" y="523925"/>
                </a:cubicBezTo>
                <a:cubicBezTo>
                  <a:pt x="1589881" y="423912"/>
                  <a:pt x="1629568" y="347712"/>
                  <a:pt x="1662112" y="276275"/>
                </a:cubicBezTo>
                <a:cubicBezTo>
                  <a:pt x="1694656" y="204838"/>
                  <a:pt x="1720056" y="137369"/>
                  <a:pt x="1747837" y="95300"/>
                </a:cubicBezTo>
                <a:cubicBezTo>
                  <a:pt x="1775618" y="53231"/>
                  <a:pt x="1807369" y="39738"/>
                  <a:pt x="1828800" y="23863"/>
                </a:cubicBezTo>
                <a:cubicBezTo>
                  <a:pt x="1850231" y="7988"/>
                  <a:pt x="1862931" y="844"/>
                  <a:pt x="1876425" y="50"/>
                </a:cubicBezTo>
                <a:cubicBezTo>
                  <a:pt x="1889919" y="-744"/>
                  <a:pt x="1892300" y="7988"/>
                  <a:pt x="1909762" y="19100"/>
                </a:cubicBezTo>
                <a:cubicBezTo>
                  <a:pt x="1927224" y="30212"/>
                  <a:pt x="1958181" y="37356"/>
                  <a:pt x="1981200" y="66725"/>
                </a:cubicBezTo>
                <a:cubicBezTo>
                  <a:pt x="2004219" y="96094"/>
                  <a:pt x="2029619" y="160388"/>
                  <a:pt x="2047875" y="195313"/>
                </a:cubicBezTo>
                <a:cubicBezTo>
                  <a:pt x="2066131" y="230238"/>
                  <a:pt x="2069306" y="225475"/>
                  <a:pt x="2090737" y="276275"/>
                </a:cubicBezTo>
                <a:cubicBezTo>
                  <a:pt x="2112168" y="327075"/>
                  <a:pt x="2151062" y="431057"/>
                  <a:pt x="2176462" y="500113"/>
                </a:cubicBezTo>
                <a:cubicBezTo>
                  <a:pt x="2201862" y="569169"/>
                  <a:pt x="2219325" y="620763"/>
                  <a:pt x="2243137" y="690613"/>
                </a:cubicBezTo>
                <a:cubicBezTo>
                  <a:pt x="2266949" y="760463"/>
                  <a:pt x="2292350" y="843807"/>
                  <a:pt x="2319337" y="919213"/>
                </a:cubicBezTo>
                <a:cubicBezTo>
                  <a:pt x="2346325" y="994619"/>
                  <a:pt x="2364581" y="1048594"/>
                  <a:pt x="2405062" y="1143050"/>
                </a:cubicBezTo>
                <a:cubicBezTo>
                  <a:pt x="2445543" y="1237506"/>
                  <a:pt x="2524919" y="1409750"/>
                  <a:pt x="2562225" y="1485950"/>
                </a:cubicBezTo>
                <a:cubicBezTo>
                  <a:pt x="2599531" y="1562150"/>
                  <a:pt x="2598738" y="1559769"/>
                  <a:pt x="2628900" y="1600250"/>
                </a:cubicBezTo>
                <a:cubicBezTo>
                  <a:pt x="2659062" y="1640731"/>
                  <a:pt x="2703513" y="1697088"/>
                  <a:pt x="2743200" y="1728838"/>
                </a:cubicBezTo>
                <a:cubicBezTo>
                  <a:pt x="2782888" y="1760588"/>
                  <a:pt x="2823369" y="1772494"/>
                  <a:pt x="2867025" y="1790750"/>
                </a:cubicBezTo>
                <a:cubicBezTo>
                  <a:pt x="2910681" y="1809006"/>
                  <a:pt x="2959893" y="1828056"/>
                  <a:pt x="3005137" y="1838375"/>
                </a:cubicBezTo>
                <a:cubicBezTo>
                  <a:pt x="3050381" y="1848694"/>
                  <a:pt x="3088481" y="1849488"/>
                  <a:pt x="3138487" y="1852663"/>
                </a:cubicBezTo>
                <a:cubicBezTo>
                  <a:pt x="3188493" y="1855838"/>
                  <a:pt x="3251994" y="1856631"/>
                  <a:pt x="3305175" y="1857425"/>
                </a:cubicBezTo>
                <a:cubicBezTo>
                  <a:pt x="3358356" y="1858219"/>
                  <a:pt x="3457575" y="1857425"/>
                  <a:pt x="3457575" y="1857425"/>
                </a:cubicBezTo>
                <a:lnTo>
                  <a:pt x="3643312" y="1857425"/>
                </a:lnTo>
                <a:lnTo>
                  <a:pt x="3714750" y="18574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0" name="Freeform 9"/>
          <p:cNvSpPr/>
          <p:nvPr/>
        </p:nvSpPr>
        <p:spPr bwMode="auto">
          <a:xfrm>
            <a:off x="7611192" y="2350590"/>
            <a:ext cx="936104" cy="1210955"/>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Freeform 10"/>
          <p:cNvSpPr/>
          <p:nvPr/>
        </p:nvSpPr>
        <p:spPr bwMode="auto">
          <a:xfrm>
            <a:off x="7020272" y="2348880"/>
            <a:ext cx="2016224" cy="1212665"/>
          </a:xfrm>
          <a:custGeom>
            <a:avLst/>
            <a:gdLst>
              <a:gd name="connsiteX0" fmla="*/ 0 w 3714750"/>
              <a:gd name="connsiteY0" fmla="*/ 1852663 h 1857777"/>
              <a:gd name="connsiteX1" fmla="*/ 242887 w 3714750"/>
              <a:gd name="connsiteY1" fmla="*/ 1852663 h 1857777"/>
              <a:gd name="connsiteX2" fmla="*/ 409575 w 3714750"/>
              <a:gd name="connsiteY2" fmla="*/ 1852663 h 1857777"/>
              <a:gd name="connsiteX3" fmla="*/ 604837 w 3714750"/>
              <a:gd name="connsiteY3" fmla="*/ 1847900 h 1857777"/>
              <a:gd name="connsiteX4" fmla="*/ 776287 w 3714750"/>
              <a:gd name="connsiteY4" fmla="*/ 1833613 h 1857777"/>
              <a:gd name="connsiteX5" fmla="*/ 976312 w 3714750"/>
              <a:gd name="connsiteY5" fmla="*/ 1752650 h 1857777"/>
              <a:gd name="connsiteX6" fmla="*/ 1123950 w 3714750"/>
              <a:gd name="connsiteY6" fmla="*/ 1595488 h 1857777"/>
              <a:gd name="connsiteX7" fmla="*/ 1219200 w 3714750"/>
              <a:gd name="connsiteY7" fmla="*/ 1428800 h 1857777"/>
              <a:gd name="connsiteX8" fmla="*/ 1304925 w 3714750"/>
              <a:gd name="connsiteY8" fmla="*/ 1247825 h 1857777"/>
              <a:gd name="connsiteX9" fmla="*/ 1438275 w 3714750"/>
              <a:gd name="connsiteY9" fmla="*/ 876350 h 1857777"/>
              <a:gd name="connsiteX10" fmla="*/ 1552575 w 3714750"/>
              <a:gd name="connsiteY10" fmla="*/ 523925 h 1857777"/>
              <a:gd name="connsiteX11" fmla="*/ 1662112 w 3714750"/>
              <a:gd name="connsiteY11" fmla="*/ 276275 h 1857777"/>
              <a:gd name="connsiteX12" fmla="*/ 1747837 w 3714750"/>
              <a:gd name="connsiteY12" fmla="*/ 95300 h 1857777"/>
              <a:gd name="connsiteX13" fmla="*/ 1828800 w 3714750"/>
              <a:gd name="connsiteY13" fmla="*/ 23863 h 1857777"/>
              <a:gd name="connsiteX14" fmla="*/ 1876425 w 3714750"/>
              <a:gd name="connsiteY14" fmla="*/ 50 h 1857777"/>
              <a:gd name="connsiteX15" fmla="*/ 1909762 w 3714750"/>
              <a:gd name="connsiteY15" fmla="*/ 19100 h 1857777"/>
              <a:gd name="connsiteX16" fmla="*/ 1981200 w 3714750"/>
              <a:gd name="connsiteY16" fmla="*/ 66725 h 1857777"/>
              <a:gd name="connsiteX17" fmla="*/ 2047875 w 3714750"/>
              <a:gd name="connsiteY17" fmla="*/ 195313 h 1857777"/>
              <a:gd name="connsiteX18" fmla="*/ 2090737 w 3714750"/>
              <a:gd name="connsiteY18" fmla="*/ 276275 h 1857777"/>
              <a:gd name="connsiteX19" fmla="*/ 2176462 w 3714750"/>
              <a:gd name="connsiteY19" fmla="*/ 500113 h 1857777"/>
              <a:gd name="connsiteX20" fmla="*/ 2243137 w 3714750"/>
              <a:gd name="connsiteY20" fmla="*/ 690613 h 1857777"/>
              <a:gd name="connsiteX21" fmla="*/ 2319337 w 3714750"/>
              <a:gd name="connsiteY21" fmla="*/ 919213 h 1857777"/>
              <a:gd name="connsiteX22" fmla="*/ 2405062 w 3714750"/>
              <a:gd name="connsiteY22" fmla="*/ 1143050 h 1857777"/>
              <a:gd name="connsiteX23" fmla="*/ 2562225 w 3714750"/>
              <a:gd name="connsiteY23" fmla="*/ 1485950 h 1857777"/>
              <a:gd name="connsiteX24" fmla="*/ 2628900 w 3714750"/>
              <a:gd name="connsiteY24" fmla="*/ 1600250 h 1857777"/>
              <a:gd name="connsiteX25" fmla="*/ 2743200 w 3714750"/>
              <a:gd name="connsiteY25" fmla="*/ 1728838 h 1857777"/>
              <a:gd name="connsiteX26" fmla="*/ 2867025 w 3714750"/>
              <a:gd name="connsiteY26" fmla="*/ 1790750 h 1857777"/>
              <a:gd name="connsiteX27" fmla="*/ 3005137 w 3714750"/>
              <a:gd name="connsiteY27" fmla="*/ 1838375 h 1857777"/>
              <a:gd name="connsiteX28" fmla="*/ 3138487 w 3714750"/>
              <a:gd name="connsiteY28" fmla="*/ 1852663 h 1857777"/>
              <a:gd name="connsiteX29" fmla="*/ 3305175 w 3714750"/>
              <a:gd name="connsiteY29" fmla="*/ 1857425 h 1857777"/>
              <a:gd name="connsiteX30" fmla="*/ 3457575 w 3714750"/>
              <a:gd name="connsiteY30" fmla="*/ 1857425 h 1857777"/>
              <a:gd name="connsiteX31" fmla="*/ 3643312 w 3714750"/>
              <a:gd name="connsiteY31" fmla="*/ 1857425 h 1857777"/>
              <a:gd name="connsiteX32" fmla="*/ 3714750 w 3714750"/>
              <a:gd name="connsiteY32" fmla="*/ 1857425 h 18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4750" h="1857777">
                <a:moveTo>
                  <a:pt x="0" y="1852663"/>
                </a:moveTo>
                <a:lnTo>
                  <a:pt x="242887" y="1852663"/>
                </a:lnTo>
                <a:lnTo>
                  <a:pt x="409575" y="1852663"/>
                </a:lnTo>
                <a:cubicBezTo>
                  <a:pt x="469900" y="1851869"/>
                  <a:pt x="543718" y="1851075"/>
                  <a:pt x="604837" y="1847900"/>
                </a:cubicBezTo>
                <a:cubicBezTo>
                  <a:pt x="665956" y="1844725"/>
                  <a:pt x="714375" y="1849488"/>
                  <a:pt x="776287" y="1833613"/>
                </a:cubicBezTo>
                <a:cubicBezTo>
                  <a:pt x="838200" y="1817738"/>
                  <a:pt x="918368" y="1792337"/>
                  <a:pt x="976312" y="1752650"/>
                </a:cubicBezTo>
                <a:cubicBezTo>
                  <a:pt x="1034256" y="1712963"/>
                  <a:pt x="1083469" y="1649463"/>
                  <a:pt x="1123950" y="1595488"/>
                </a:cubicBezTo>
                <a:cubicBezTo>
                  <a:pt x="1164431" y="1541513"/>
                  <a:pt x="1189038" y="1486744"/>
                  <a:pt x="1219200" y="1428800"/>
                </a:cubicBezTo>
                <a:cubicBezTo>
                  <a:pt x="1249362" y="1370856"/>
                  <a:pt x="1268413" y="1339900"/>
                  <a:pt x="1304925" y="1247825"/>
                </a:cubicBezTo>
                <a:cubicBezTo>
                  <a:pt x="1341437" y="1155750"/>
                  <a:pt x="1397000" y="997000"/>
                  <a:pt x="1438275" y="876350"/>
                </a:cubicBezTo>
                <a:cubicBezTo>
                  <a:pt x="1479550" y="755700"/>
                  <a:pt x="1515269" y="623937"/>
                  <a:pt x="1552575" y="523925"/>
                </a:cubicBezTo>
                <a:cubicBezTo>
                  <a:pt x="1589881" y="423912"/>
                  <a:pt x="1629568" y="347712"/>
                  <a:pt x="1662112" y="276275"/>
                </a:cubicBezTo>
                <a:cubicBezTo>
                  <a:pt x="1694656" y="204838"/>
                  <a:pt x="1720056" y="137369"/>
                  <a:pt x="1747837" y="95300"/>
                </a:cubicBezTo>
                <a:cubicBezTo>
                  <a:pt x="1775618" y="53231"/>
                  <a:pt x="1807369" y="39738"/>
                  <a:pt x="1828800" y="23863"/>
                </a:cubicBezTo>
                <a:cubicBezTo>
                  <a:pt x="1850231" y="7988"/>
                  <a:pt x="1862931" y="844"/>
                  <a:pt x="1876425" y="50"/>
                </a:cubicBezTo>
                <a:cubicBezTo>
                  <a:pt x="1889919" y="-744"/>
                  <a:pt x="1892300" y="7988"/>
                  <a:pt x="1909762" y="19100"/>
                </a:cubicBezTo>
                <a:cubicBezTo>
                  <a:pt x="1927224" y="30212"/>
                  <a:pt x="1958181" y="37356"/>
                  <a:pt x="1981200" y="66725"/>
                </a:cubicBezTo>
                <a:cubicBezTo>
                  <a:pt x="2004219" y="96094"/>
                  <a:pt x="2029619" y="160388"/>
                  <a:pt x="2047875" y="195313"/>
                </a:cubicBezTo>
                <a:cubicBezTo>
                  <a:pt x="2066131" y="230238"/>
                  <a:pt x="2069306" y="225475"/>
                  <a:pt x="2090737" y="276275"/>
                </a:cubicBezTo>
                <a:cubicBezTo>
                  <a:pt x="2112168" y="327075"/>
                  <a:pt x="2151062" y="431057"/>
                  <a:pt x="2176462" y="500113"/>
                </a:cubicBezTo>
                <a:cubicBezTo>
                  <a:pt x="2201862" y="569169"/>
                  <a:pt x="2219325" y="620763"/>
                  <a:pt x="2243137" y="690613"/>
                </a:cubicBezTo>
                <a:cubicBezTo>
                  <a:pt x="2266949" y="760463"/>
                  <a:pt x="2292350" y="843807"/>
                  <a:pt x="2319337" y="919213"/>
                </a:cubicBezTo>
                <a:cubicBezTo>
                  <a:pt x="2346325" y="994619"/>
                  <a:pt x="2364581" y="1048594"/>
                  <a:pt x="2405062" y="1143050"/>
                </a:cubicBezTo>
                <a:cubicBezTo>
                  <a:pt x="2445543" y="1237506"/>
                  <a:pt x="2524919" y="1409750"/>
                  <a:pt x="2562225" y="1485950"/>
                </a:cubicBezTo>
                <a:cubicBezTo>
                  <a:pt x="2599531" y="1562150"/>
                  <a:pt x="2598738" y="1559769"/>
                  <a:pt x="2628900" y="1600250"/>
                </a:cubicBezTo>
                <a:cubicBezTo>
                  <a:pt x="2659062" y="1640731"/>
                  <a:pt x="2703513" y="1697088"/>
                  <a:pt x="2743200" y="1728838"/>
                </a:cubicBezTo>
                <a:cubicBezTo>
                  <a:pt x="2782888" y="1760588"/>
                  <a:pt x="2823369" y="1772494"/>
                  <a:pt x="2867025" y="1790750"/>
                </a:cubicBezTo>
                <a:cubicBezTo>
                  <a:pt x="2910681" y="1809006"/>
                  <a:pt x="2959893" y="1828056"/>
                  <a:pt x="3005137" y="1838375"/>
                </a:cubicBezTo>
                <a:cubicBezTo>
                  <a:pt x="3050381" y="1848694"/>
                  <a:pt x="3088481" y="1849488"/>
                  <a:pt x="3138487" y="1852663"/>
                </a:cubicBezTo>
                <a:cubicBezTo>
                  <a:pt x="3188493" y="1855838"/>
                  <a:pt x="3251994" y="1856631"/>
                  <a:pt x="3305175" y="1857425"/>
                </a:cubicBezTo>
                <a:cubicBezTo>
                  <a:pt x="3358356" y="1858219"/>
                  <a:pt x="3457575" y="1857425"/>
                  <a:pt x="3457575" y="1857425"/>
                </a:cubicBezTo>
                <a:lnTo>
                  <a:pt x="3643312" y="1857425"/>
                </a:lnTo>
                <a:lnTo>
                  <a:pt x="3714750" y="18574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2" name="Down Arrow 11"/>
          <p:cNvSpPr/>
          <p:nvPr/>
        </p:nvSpPr>
        <p:spPr bwMode="auto">
          <a:xfrm rot="16200000">
            <a:off x="6489050" y="2487701"/>
            <a:ext cx="432048" cy="953780"/>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4993363" y="5714092"/>
                <a:ext cx="1522853" cy="523220"/>
              </a:xfrm>
              <a:prstGeom prst="rect">
                <a:avLst/>
              </a:prstGeom>
              <a:solidFill>
                <a:schemeClr val="bg2"/>
              </a:solidFill>
            </p:spPr>
            <p:txBody>
              <a:bodyPr wrap="none" rtlCol="0">
                <a:spAutoFit/>
              </a:bodyPr>
              <a:lstStyle/>
              <a:p>
                <a14:m>
                  <m:oMath xmlns:m="http://schemas.openxmlformats.org/officeDocument/2006/math">
                    <m:sSub>
                      <m:sSubPr>
                        <m:ctrlPr>
                          <a:rPr lang="en-US" sz="2800" i="1" smtClean="0">
                            <a:latin typeface="Cambria Math"/>
                          </a:rPr>
                        </m:ctrlPr>
                      </m:sSubPr>
                      <m:e>
                        <m:r>
                          <a:rPr lang="en-US" sz="2800" b="0" i="1" smtClean="0">
                            <a:latin typeface="Cambria Math"/>
                          </a:rPr>
                          <m:t>𝑢</m:t>
                        </m:r>
                      </m:e>
                      <m:sub>
                        <m:r>
                          <a:rPr lang="en-US" sz="2800" i="1">
                            <a:latin typeface="Cambria Math"/>
                          </a:rPr>
                          <m:t>𝑀</m:t>
                        </m:r>
                      </m:sub>
                    </m:sSub>
                    <m:r>
                      <a:rPr lang="el-GR" sz="2800" i="1" smtClean="0">
                        <a:latin typeface="Cambria Math"/>
                      </a:rPr>
                      <m:t>≤</m:t>
                    </m:r>
                  </m:oMath>
                </a14:m>
                <a:r>
                  <a:rPr lang="en-US" sz="2800" dirty="0"/>
                  <a:t> </a:t>
                </a:r>
                <a14:m>
                  <m:oMath xmlns:m="http://schemas.openxmlformats.org/officeDocument/2006/math">
                    <m:sSub>
                      <m:sSubPr>
                        <m:ctrlPr>
                          <a:rPr lang="en-US" sz="2800" i="1">
                            <a:latin typeface="Cambria Math"/>
                          </a:rPr>
                        </m:ctrlPr>
                      </m:sSubPr>
                      <m:e>
                        <m:r>
                          <a:rPr lang="en-US" sz="2800" b="0" i="1" smtClean="0">
                            <a:latin typeface="Cambria Math"/>
                          </a:rPr>
                          <m:t>𝑢</m:t>
                        </m:r>
                      </m:e>
                      <m:sub>
                        <m:r>
                          <a:rPr lang="en-US" sz="2800" i="1">
                            <a:latin typeface="Cambria Math"/>
                          </a:rPr>
                          <m:t>𝑂</m:t>
                        </m:r>
                      </m:sub>
                    </m:sSub>
                  </m:oMath>
                </a14:m>
                <a:endParaRPr lang="fr-FR"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993363" y="5714092"/>
                <a:ext cx="1522853" cy="523220"/>
              </a:xfrm>
              <a:prstGeom prst="rect">
                <a:avLst/>
              </a:prstGeom>
              <a:blipFill rotWithShape="1">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8135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14" name="ZoneTexte 22"/>
          <p:cNvSpPr txBox="1"/>
          <p:nvPr/>
        </p:nvSpPr>
        <p:spPr>
          <a:xfrm>
            <a:off x="1975449" y="1340768"/>
            <a:ext cx="6268959" cy="461665"/>
          </a:xfrm>
          <a:prstGeom prst="rect">
            <a:avLst/>
          </a:prstGeom>
          <a:noFill/>
        </p:spPr>
        <p:txBody>
          <a:bodyPr wrap="square" rtlCol="0">
            <a:spAutoFit/>
          </a:bodyPr>
          <a:lstStyle/>
          <a:p>
            <a:r>
              <a:rPr lang="fr-CH" sz="2400" b="1" dirty="0" smtClean="0">
                <a:solidFill>
                  <a:srgbClr val="0070C0"/>
                </a:solidFill>
                <a:latin typeface="Times New Roman" pitchFamily="18" charset="0"/>
                <a:cs typeface="Times New Roman" pitchFamily="18" charset="0"/>
              </a:rPr>
              <a:t>Conditions (1) &amp; (2): </a:t>
            </a:r>
            <a:r>
              <a:rPr lang="fr-CH" sz="2400" b="1" dirty="0" err="1" smtClean="0">
                <a:solidFill>
                  <a:srgbClr val="0070C0"/>
                </a:solidFill>
                <a:latin typeface="Times New Roman" pitchFamily="18" charset="0"/>
                <a:cs typeface="Times New Roman" pitchFamily="18" charset="0"/>
              </a:rPr>
              <a:t>Accuracy</a:t>
            </a:r>
            <a:r>
              <a:rPr lang="fr-CH" sz="2400" b="1" dirty="0" smtClean="0">
                <a:solidFill>
                  <a:srgbClr val="0070C0"/>
                </a:solidFill>
                <a:latin typeface="Times New Roman" pitchFamily="18" charset="0"/>
                <a:cs typeface="Times New Roman" pitchFamily="18" charset="0"/>
              </a:rPr>
              <a:t> and </a:t>
            </a:r>
            <a:r>
              <a:rPr lang="fr-CH" sz="2400" b="1" dirty="0" err="1" smtClean="0">
                <a:solidFill>
                  <a:srgbClr val="0070C0"/>
                </a:solidFill>
                <a:latin typeface="Times New Roman" pitchFamily="18" charset="0"/>
                <a:cs typeface="Times New Roman" pitchFamily="18" charset="0"/>
              </a:rPr>
              <a:t>Precision</a:t>
            </a:r>
            <a:endParaRPr lang="fr-FR" sz="2400" b="1" dirty="0">
              <a:solidFill>
                <a:srgbClr val="0070C0"/>
              </a:solidFill>
              <a:latin typeface="Times New Roman" pitchFamily="18" charset="0"/>
              <a:cs typeface="Times New Roman" pitchFamily="18"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42210"/>
            <a:ext cx="2775921" cy="255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491880" y="2420888"/>
            <a:ext cx="5184576" cy="923330"/>
          </a:xfrm>
          <a:prstGeom prst="rect">
            <a:avLst/>
          </a:prstGeom>
          <a:noFill/>
        </p:spPr>
        <p:txBody>
          <a:bodyPr wrap="square" rtlCol="0">
            <a:spAutoFit/>
          </a:bodyPr>
          <a:lstStyle/>
          <a:p>
            <a:r>
              <a:rPr lang="en-US" b="1" dirty="0" smtClean="0"/>
              <a:t>Conditions on </a:t>
            </a:r>
          </a:p>
          <a:p>
            <a:pPr marL="285750" indent="-285750">
              <a:buFont typeface="Arial" pitchFamily="34" charset="0"/>
              <a:buChar char="•"/>
            </a:pPr>
            <a:r>
              <a:rPr lang="en-US" b="1" dirty="0" smtClean="0"/>
              <a:t>distance between distributions</a:t>
            </a:r>
          </a:p>
          <a:p>
            <a:pPr marL="285750" indent="-285750">
              <a:buFont typeface="Arial" pitchFamily="34" charset="0"/>
              <a:buChar char="•"/>
            </a:pPr>
            <a:r>
              <a:rPr lang="en-US" b="1" dirty="0" smtClean="0"/>
              <a:t>model </a:t>
            </a:r>
            <a:r>
              <a:rPr lang="en-US" b="1" dirty="0"/>
              <a:t>distribution spread (</a:t>
            </a:r>
            <a:r>
              <a:rPr lang="el-GR" b="1" dirty="0"/>
              <a:t>σ</a:t>
            </a:r>
            <a:r>
              <a:rPr lang="en-US" b="1" dirty="0" smtClean="0"/>
              <a:t>)</a:t>
            </a:r>
            <a:endParaRPr lang="fr-FR" b="1" dirty="0"/>
          </a:p>
        </p:txBody>
      </p:sp>
      <p:sp>
        <p:nvSpPr>
          <p:cNvPr id="17" name="TextBox 16"/>
          <p:cNvSpPr txBox="1"/>
          <p:nvPr/>
        </p:nvSpPr>
        <p:spPr>
          <a:xfrm>
            <a:off x="3510204" y="4037002"/>
            <a:ext cx="5025736" cy="400110"/>
          </a:xfrm>
          <a:prstGeom prst="rect">
            <a:avLst/>
          </a:prstGeom>
          <a:noFill/>
        </p:spPr>
        <p:txBody>
          <a:bodyPr wrap="none" rtlCol="0">
            <a:spAutoFit/>
          </a:bodyPr>
          <a:lstStyle/>
          <a:p>
            <a:pPr algn="ctr"/>
            <a:r>
              <a:rPr lang="en-US" sz="2000" i="1" dirty="0" smtClean="0">
                <a:solidFill>
                  <a:srgbClr val="00B050"/>
                </a:solidFill>
              </a:rPr>
              <a:t>Constrained systematic and random errors</a:t>
            </a:r>
            <a:endParaRPr lang="en-US" sz="2000" i="1" dirty="0">
              <a:solidFill>
                <a:srgbClr val="00B050"/>
              </a:solidFill>
            </a:endParaRPr>
          </a:p>
        </p:txBody>
      </p:sp>
      <mc:AlternateContent xmlns:mc="http://schemas.openxmlformats.org/markup-compatibility/2006" xmlns:a14="http://schemas.microsoft.com/office/drawing/2010/main">
        <mc:Choice Requires="a14">
          <p:sp>
            <p:nvSpPr>
              <p:cNvPr id="18" name="TextBox 17"/>
              <p:cNvSpPr txBox="1"/>
              <p:nvPr/>
            </p:nvSpPr>
            <p:spPr>
              <a:xfrm>
                <a:off x="3779912" y="4941168"/>
                <a:ext cx="4219553" cy="523220"/>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sz="2800" i="1" smtClean="0">
                              <a:latin typeface="Cambria Math"/>
                            </a:rPr>
                          </m:ctrlPr>
                        </m:dPr>
                        <m:e>
                          <m:sSub>
                            <m:sSubPr>
                              <m:ctrlPr>
                                <a:rPr lang="el-GR" sz="2800" i="1" smtClean="0">
                                  <a:latin typeface="Cambria Math"/>
                                </a:rPr>
                              </m:ctrlPr>
                            </m:sSubPr>
                            <m:e>
                              <m:r>
                                <a:rPr lang="en-US" sz="2800" b="0" i="1" smtClean="0">
                                  <a:latin typeface="Cambria Math"/>
                                </a:rPr>
                                <m:t>𝑀</m:t>
                              </m:r>
                            </m:e>
                            <m:sub>
                              <m:r>
                                <a:rPr lang="en-US" sz="2800" b="0" i="1" smtClean="0">
                                  <a:latin typeface="Cambria Math"/>
                                </a:rPr>
                                <m:t>𝑖</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𝑂</m:t>
                              </m:r>
                            </m:e>
                            <m:sub>
                              <m:r>
                                <a:rPr lang="en-US" sz="2800" b="0" i="1" smtClean="0">
                                  <a:latin typeface="Cambria Math"/>
                                </a:rPr>
                                <m:t>𝑖</m:t>
                              </m:r>
                            </m:sub>
                          </m:sSub>
                        </m:e>
                      </m:d>
                      <m:r>
                        <a:rPr lang="el-GR" sz="2800" i="1" smtClean="0">
                          <a:latin typeface="Cambria Math"/>
                        </a:rPr>
                        <m:t>≤</m:t>
                      </m:r>
                      <m:r>
                        <a:rPr lang="en-US" sz="2800" b="0" i="1" smtClean="0">
                          <a:latin typeface="Cambria Math"/>
                        </a:rPr>
                        <m:t>2</m:t>
                      </m:r>
                      <m:r>
                        <a:rPr lang="en-US" sz="2800" i="1">
                          <a:latin typeface="Cambria Math"/>
                        </a:rPr>
                        <m:t>𝑘</m:t>
                      </m:r>
                      <m:sSub>
                        <m:sSubPr>
                          <m:ctrlPr>
                            <a:rPr lang="en-US" sz="2800" i="1">
                              <a:latin typeface="Cambria Math"/>
                            </a:rPr>
                          </m:ctrlPr>
                        </m:sSubPr>
                        <m:e>
                          <m:r>
                            <a:rPr lang="en-US" sz="2800" i="1">
                              <a:latin typeface="Cambria Math"/>
                            </a:rPr>
                            <m:t>𝑢</m:t>
                          </m:r>
                        </m:e>
                        <m:sub>
                          <m:r>
                            <a:rPr lang="en-US" sz="2800" i="1">
                              <a:latin typeface="Cambria Math"/>
                            </a:rPr>
                            <m:t>𝑂</m:t>
                          </m:r>
                        </m:sub>
                      </m:sSub>
                      <m:r>
                        <a:rPr lang="en-US" sz="2800" b="0" i="1" smtClean="0">
                          <a:latin typeface="Cambria Math"/>
                        </a:rPr>
                        <m:t>=2</m:t>
                      </m:r>
                      <m:sSub>
                        <m:sSubPr>
                          <m:ctrlPr>
                            <a:rPr lang="en-US" sz="2800" b="0" i="1" smtClean="0">
                              <a:latin typeface="Cambria Math"/>
                            </a:rPr>
                          </m:ctrlPr>
                        </m:sSubPr>
                        <m:e>
                          <m:r>
                            <a:rPr lang="en-US" sz="2800" b="0" i="1" smtClean="0">
                              <a:latin typeface="Cambria Math"/>
                            </a:rPr>
                            <m:t>𝑈</m:t>
                          </m:r>
                        </m:e>
                        <m:sub>
                          <m:r>
                            <a:rPr lang="en-US" sz="2800" b="0" i="1" smtClean="0">
                              <a:latin typeface="Cambria Math"/>
                            </a:rPr>
                            <m:t>𝑂</m:t>
                          </m:r>
                        </m:sub>
                      </m:sSub>
                    </m:oMath>
                  </m:oMathPara>
                </a14:m>
                <a:endParaRPr lang="fr-FR"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779912" y="4941168"/>
                <a:ext cx="4219553" cy="523220"/>
              </a:xfrm>
              <a:prstGeom prst="rect">
                <a:avLst/>
              </a:prstGeom>
              <a:blipFill rotWithShape="1">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46629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467544" y="3376498"/>
                <a:ext cx="1964319" cy="369332"/>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a:rPr>
                          </m:ctrlPr>
                        </m:dPr>
                        <m:e>
                          <m:sSub>
                            <m:sSubPr>
                              <m:ctrlPr>
                                <a:rPr lang="fr-FR" i="1">
                                  <a:latin typeface="Cambria Math"/>
                                </a:rPr>
                              </m:ctrlPr>
                            </m:sSubPr>
                            <m:e>
                              <m:sSub>
                                <m:sSubPr>
                                  <m:ctrlPr>
                                    <a:rPr lang="fr-FR" i="1">
                                      <a:latin typeface="Cambria Math"/>
                                    </a:rPr>
                                  </m:ctrlPr>
                                </m:sSubPr>
                                <m:e>
                                  <m:r>
                                    <a:rPr lang="en-US" i="1">
                                      <a:latin typeface="Cambria Math"/>
                                    </a:rPr>
                                    <m:t>𝑀</m:t>
                                  </m:r>
                                </m:e>
                                <m:sub>
                                  <m:r>
                                    <a:rPr lang="en-US" i="1">
                                      <a:latin typeface="Cambria Math"/>
                                    </a:rPr>
                                    <m:t>𝑖</m:t>
                                  </m:r>
                                </m:sub>
                              </m:sSub>
                              <m:r>
                                <a:rPr lang="en-US" i="1">
                                  <a:latin typeface="Cambria Math"/>
                                </a:rPr>
                                <m:t>−</m:t>
                              </m:r>
                              <m:r>
                                <a:rPr lang="en-US" i="1">
                                  <a:latin typeface="Cambria Math"/>
                                </a:rPr>
                                <m:t>𝑂</m:t>
                              </m:r>
                            </m:e>
                            <m:sub>
                              <m:r>
                                <a:rPr lang="en-US" i="1">
                                  <a:latin typeface="Cambria Math"/>
                                </a:rPr>
                                <m:t>𝑖</m:t>
                              </m:r>
                            </m:sub>
                          </m:sSub>
                        </m:e>
                      </m:d>
                      <m:r>
                        <a:rPr lang="el-GR" i="1" smtClean="0">
                          <a:latin typeface="Cambria Math"/>
                        </a:rPr>
                        <m:t>≤</m:t>
                      </m:r>
                      <m:r>
                        <a:rPr lang="en-US" b="0" i="1" smtClean="0">
                          <a:latin typeface="Cambria Math"/>
                        </a:rPr>
                        <m:t>2</m:t>
                      </m:r>
                      <m:r>
                        <a:rPr lang="en-US" i="1">
                          <a:latin typeface="Cambria Math"/>
                        </a:rPr>
                        <m:t>𝑘</m:t>
                      </m:r>
                      <m:sSub>
                        <m:sSubPr>
                          <m:ctrlPr>
                            <a:rPr lang="en-US" i="1">
                              <a:latin typeface="Cambria Math"/>
                            </a:rPr>
                          </m:ctrlPr>
                        </m:sSubPr>
                        <m:e>
                          <m:r>
                            <a:rPr lang="en-US" b="0" i="1" smtClean="0">
                              <a:latin typeface="Cambria Math"/>
                            </a:rPr>
                            <m:t>𝑢</m:t>
                          </m:r>
                        </m:e>
                        <m:sub>
                          <m:r>
                            <a:rPr lang="en-US" i="1">
                              <a:latin typeface="Cambria Math"/>
                            </a:rPr>
                            <m:t>𝑂</m:t>
                          </m:r>
                        </m:sub>
                      </m:sSub>
                    </m:oMath>
                  </m:oMathPara>
                </a14:m>
                <a:endParaRPr lang="fr-FR" dirty="0"/>
              </a:p>
            </p:txBody>
          </p:sp>
        </mc:Choice>
        <mc:Fallback xmlns="">
          <p:sp>
            <p:nvSpPr>
              <p:cNvPr id="3" name="TextBox 2"/>
              <p:cNvSpPr txBox="1">
                <a:spLocks noRot="1" noChangeAspect="1" noMove="1" noResize="1" noEditPoints="1" noAdjustHandles="1" noChangeArrowheads="1" noChangeShapeType="1" noTextEdit="1"/>
              </p:cNvSpPr>
              <p:nvPr/>
            </p:nvSpPr>
            <p:spPr>
              <a:xfrm>
                <a:off x="467544" y="3376498"/>
                <a:ext cx="1964319" cy="369332"/>
              </a:xfrm>
              <a:prstGeom prst="rect">
                <a:avLst/>
              </a:prstGeom>
              <a:blipFill rotWithShape="1">
                <a:blip r:embed="rId2"/>
                <a:stretch>
                  <a:fillRect b="-3333"/>
                </a:stretch>
              </a:blipFill>
            </p:spPr>
            <p:txBody>
              <a:bodyPr/>
              <a:lstStyle/>
              <a:p>
                <a:r>
                  <a:rPr lang="fr-FR">
                    <a:noFill/>
                  </a:rPr>
                  <a:t> </a:t>
                </a:r>
              </a:p>
            </p:txBody>
          </p:sp>
        </mc:Fallback>
      </mc:AlternateContent>
      <p:cxnSp>
        <p:nvCxnSpPr>
          <p:cNvPr id="5" name="Straight Arrow Connector 4"/>
          <p:cNvCxnSpPr>
            <a:stCxn id="3" idx="3"/>
            <a:endCxn id="6" idx="1"/>
          </p:cNvCxnSpPr>
          <p:nvPr/>
        </p:nvCxnSpPr>
        <p:spPr bwMode="auto">
          <a:xfrm flipV="1">
            <a:off x="2431863" y="3057397"/>
            <a:ext cx="1132026" cy="50376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 name="TextBox 5"/>
              <p:cNvSpPr txBox="1"/>
              <p:nvPr/>
            </p:nvSpPr>
            <p:spPr>
              <a:xfrm>
                <a:off x="3563889" y="2872442"/>
                <a:ext cx="2777362" cy="36990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fr-FR" i="1" smtClean="0">
                              <a:latin typeface="Cambria Math"/>
                            </a:rPr>
                          </m:ctrlPr>
                        </m:dPr>
                        <m:e>
                          <m:acc>
                            <m:accPr>
                              <m:chr m:val="̅"/>
                              <m:ctrlPr>
                                <a:rPr lang="fr-FR" i="1">
                                  <a:latin typeface="Cambria Math"/>
                                </a:rPr>
                              </m:ctrlPr>
                            </m:accPr>
                            <m:e>
                              <m:r>
                                <a:rPr lang="en-US" i="1">
                                  <a:latin typeface="Cambria Math"/>
                                </a:rPr>
                                <m:t>𝑀</m:t>
                              </m:r>
                            </m:e>
                          </m:acc>
                          <m:r>
                            <a:rPr lang="en-US" b="0" i="1" smtClean="0">
                              <a:latin typeface="Cambria Math"/>
                            </a:rPr>
                            <m:t>−</m:t>
                          </m:r>
                          <m:acc>
                            <m:accPr>
                              <m:chr m:val="̅"/>
                              <m:ctrlPr>
                                <a:rPr lang="fr-FR" i="1">
                                  <a:latin typeface="Cambria Math"/>
                                </a:rPr>
                              </m:ctrlPr>
                            </m:accPr>
                            <m:e>
                              <m:r>
                                <a:rPr lang="en-US" b="0" i="1" smtClean="0">
                                  <a:latin typeface="Cambria Math"/>
                                </a:rPr>
                                <m:t>𝑂</m:t>
                              </m:r>
                            </m:e>
                          </m:acc>
                        </m:e>
                      </m:d>
                      <m:r>
                        <a:rPr lang="el-GR" i="1" smtClean="0">
                          <a:latin typeface="Cambria Math"/>
                        </a:rPr>
                        <m:t>≤</m:t>
                      </m:r>
                      <m:r>
                        <a:rPr lang="en-US" b="0" i="1" smtClean="0">
                          <a:latin typeface="Cambria Math"/>
                        </a:rPr>
                        <m:t>2</m:t>
                      </m:r>
                      <m:r>
                        <a:rPr lang="en-US" b="0" i="1" smtClean="0">
                          <a:latin typeface="Cambria Math"/>
                        </a:rPr>
                        <m:t>𝑘𝑢</m:t>
                      </m:r>
                      <m:r>
                        <a:rPr lang="en-US" b="0" i="1" smtClean="0">
                          <a:latin typeface="Cambria Math"/>
                        </a:rPr>
                        <m:t>(</m:t>
                      </m:r>
                      <m:acc>
                        <m:accPr>
                          <m:chr m:val="̅"/>
                          <m:ctrlPr>
                            <a:rPr lang="fr-FR" i="1">
                              <a:latin typeface="Cambria Math"/>
                            </a:rPr>
                          </m:ctrlPr>
                        </m:accPr>
                        <m:e>
                          <m:r>
                            <a:rPr lang="en-US" i="1">
                              <a:latin typeface="Cambria Math"/>
                            </a:rPr>
                            <m:t>𝑂</m:t>
                          </m:r>
                        </m:e>
                      </m:acc>
                      <m:r>
                        <a:rPr lang="en-US" b="0" i="1" smtClean="0">
                          <a:latin typeface="Cambria Math"/>
                        </a:rPr>
                        <m:t>)</m:t>
                      </m:r>
                    </m:oMath>
                  </m:oMathPara>
                </a14:m>
                <a:endParaRPr lang="fr-FR" dirty="0"/>
              </a:p>
            </p:txBody>
          </p:sp>
        </mc:Choice>
        <mc:Fallback xmlns="">
          <p:sp>
            <p:nvSpPr>
              <p:cNvPr id="6" name="TextBox 5"/>
              <p:cNvSpPr txBox="1">
                <a:spLocks noRot="1" noChangeAspect="1" noMove="1" noResize="1" noEditPoints="1" noAdjustHandles="1" noChangeArrowheads="1" noChangeShapeType="1" noTextEdit="1"/>
              </p:cNvSpPr>
              <p:nvPr/>
            </p:nvSpPr>
            <p:spPr>
              <a:xfrm>
                <a:off x="3563889" y="2872442"/>
                <a:ext cx="2777362" cy="369909"/>
              </a:xfrm>
              <a:prstGeom prst="rect">
                <a:avLst/>
              </a:prstGeom>
              <a:blipFill rotWithShape="1">
                <a:blip r:embed="rId3"/>
                <a:stretch>
                  <a:fillRect b="-147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63888" y="4096578"/>
                <a:ext cx="2882456" cy="369332"/>
              </a:xfrm>
              <a:prstGeom prst="rect">
                <a:avLst/>
              </a:prstGeom>
              <a:noFill/>
            </p:spPr>
            <p:txBody>
              <a:bodyPr wrap="none" rtlCol="0">
                <a:spAutoFit/>
              </a:bodyPr>
              <a:lstStyle/>
              <a:p>
                <a14:m>
                  <m:oMath xmlns:m="http://schemas.openxmlformats.org/officeDocument/2006/math">
                    <m:nary>
                      <m:naryPr>
                        <m:chr m:val="∑"/>
                        <m:subHide m:val="on"/>
                        <m:supHide m:val="on"/>
                        <m:ctrlPr>
                          <a:rPr lang="fr-FR" i="1" smtClean="0">
                            <a:latin typeface="Cambria Math"/>
                          </a:rPr>
                        </m:ctrlPr>
                      </m:naryPr>
                      <m:sub/>
                      <m:sup/>
                      <m:e>
                        <m:sSup>
                          <m:sSupPr>
                            <m:ctrlPr>
                              <a:rPr lang="fr-FR" i="1" smtClean="0">
                                <a:latin typeface="Cambria Math"/>
                              </a:rPr>
                            </m:ctrlPr>
                          </m:sSupPr>
                          <m:e>
                            <m:d>
                              <m:dPr>
                                <m:ctrlPr>
                                  <a:rPr lang="fr-FR" i="1">
                                    <a:latin typeface="Cambria Math"/>
                                  </a:rPr>
                                </m:ctrlPr>
                              </m:dPr>
                              <m:e>
                                <m:sSub>
                                  <m:sSubPr>
                                    <m:ctrlPr>
                                      <a:rPr lang="fr-FR" i="1">
                                        <a:latin typeface="Cambria Math"/>
                                      </a:rPr>
                                    </m:ctrlPr>
                                  </m:sSubPr>
                                  <m:e>
                                    <m:sSub>
                                      <m:sSubPr>
                                        <m:ctrlPr>
                                          <a:rPr lang="fr-FR" i="1">
                                            <a:latin typeface="Cambria Math"/>
                                          </a:rPr>
                                        </m:ctrlPr>
                                      </m:sSubPr>
                                      <m:e>
                                        <m:r>
                                          <a:rPr lang="en-US" i="1">
                                            <a:latin typeface="Cambria Math"/>
                                          </a:rPr>
                                          <m:t>𝑀</m:t>
                                        </m:r>
                                      </m:e>
                                      <m:sub>
                                        <m:r>
                                          <a:rPr lang="en-US" i="1">
                                            <a:latin typeface="Cambria Math"/>
                                          </a:rPr>
                                          <m:t>𝑖</m:t>
                                        </m:r>
                                      </m:sub>
                                    </m:sSub>
                                    <m:r>
                                      <a:rPr lang="en-US" i="1">
                                        <a:latin typeface="Cambria Math"/>
                                      </a:rPr>
                                      <m:t>−</m:t>
                                    </m:r>
                                    <m:r>
                                      <a:rPr lang="en-US" i="1">
                                        <a:latin typeface="Cambria Math"/>
                                      </a:rPr>
                                      <m:t>𝑂</m:t>
                                    </m:r>
                                  </m:e>
                                  <m:sub>
                                    <m:r>
                                      <a:rPr lang="en-US" i="1">
                                        <a:latin typeface="Cambria Math"/>
                                      </a:rPr>
                                      <m:t>𝑖</m:t>
                                    </m:r>
                                  </m:sub>
                                </m:sSub>
                              </m:e>
                            </m:d>
                          </m:e>
                          <m:sup>
                            <m:r>
                              <a:rPr lang="en-US" b="0" i="1" smtClean="0">
                                <a:latin typeface="Cambria Math"/>
                              </a:rPr>
                              <m:t>2</m:t>
                            </m:r>
                          </m:sup>
                        </m:sSup>
                      </m:e>
                    </m:nary>
                    <m:r>
                      <a:rPr lang="el-GR" i="1" smtClean="0">
                        <a:latin typeface="Cambria Math"/>
                      </a:rPr>
                      <m:t>≤</m:t>
                    </m:r>
                    <m:r>
                      <a:rPr lang="en-US" b="0" i="1" smtClean="0">
                        <a:latin typeface="Cambria Math"/>
                      </a:rPr>
                      <m:t>2</m:t>
                    </m:r>
                    <m:r>
                      <a:rPr lang="en-US" b="0" i="1" smtClean="0">
                        <a:latin typeface="Cambria Math"/>
                      </a:rPr>
                      <m:t>𝑘</m:t>
                    </m:r>
                    <m:nary>
                      <m:naryPr>
                        <m:chr m:val="∑"/>
                        <m:subHide m:val="on"/>
                        <m:supHide m:val="on"/>
                        <m:ctrlPr>
                          <a:rPr lang="el-GR" i="1" smtClean="0">
                            <a:latin typeface="Cambria Math"/>
                          </a:rPr>
                        </m:ctrlPr>
                      </m:naryPr>
                      <m:sub/>
                      <m:sup/>
                      <m:e>
                        <m:sSup>
                          <m:sSupPr>
                            <m:ctrlPr>
                              <a:rPr lang="en-US" b="0" i="1" smtClean="0">
                                <a:latin typeface="Cambria Math"/>
                              </a:rPr>
                            </m:ctrlPr>
                          </m:sSupPr>
                          <m:e>
                            <m:r>
                              <a:rPr lang="en-US" b="0" i="1" smtClean="0">
                                <a:latin typeface="Cambria Math"/>
                              </a:rPr>
                              <m:t>𝑢</m:t>
                            </m:r>
                          </m:e>
                          <m:sup>
                            <m:r>
                              <a:rPr lang="en-US" b="0" i="1" smtClean="0">
                                <a:latin typeface="Cambria Math"/>
                              </a:rPr>
                              <m:t>2</m:t>
                            </m:r>
                          </m:sup>
                        </m:sSup>
                        <m:r>
                          <a:rPr lang="en-US" b="0" i="1" smtClean="0">
                            <a:latin typeface="Cambria Math"/>
                          </a:rPr>
                          <m:t>(</m:t>
                        </m:r>
                      </m:e>
                    </m:nary>
                    <m:sSub>
                      <m:sSubPr>
                        <m:ctrlPr>
                          <a:rPr lang="fr-FR" i="1">
                            <a:latin typeface="Cambria Math"/>
                          </a:rPr>
                        </m:ctrlPr>
                      </m:sSubPr>
                      <m:e>
                        <m:r>
                          <a:rPr lang="en-US" b="0" i="1" smtClean="0">
                            <a:latin typeface="Cambria Math"/>
                          </a:rPr>
                          <m:t>𝑂</m:t>
                        </m:r>
                      </m:e>
                      <m:sub>
                        <m:r>
                          <a:rPr lang="en-US" i="1">
                            <a:latin typeface="Cambria Math"/>
                          </a:rPr>
                          <m:t>𝑖</m:t>
                        </m:r>
                      </m:sub>
                    </m:sSub>
                  </m:oMath>
                </a14:m>
                <a:r>
                  <a:rPr lang="fr-FR" dirty="0" smtClean="0"/>
                  <a:t>)</a:t>
                </a:r>
                <a:endParaRPr lang="fr-FR" dirty="0"/>
              </a:p>
            </p:txBody>
          </p:sp>
        </mc:Choice>
        <mc:Fallback xmlns="">
          <p:sp>
            <p:nvSpPr>
              <p:cNvPr id="7" name="TextBox 6"/>
              <p:cNvSpPr txBox="1">
                <a:spLocks noRot="1" noChangeAspect="1" noMove="1" noResize="1" noEditPoints="1" noAdjustHandles="1" noChangeArrowheads="1" noChangeShapeType="1" noTextEdit="1"/>
              </p:cNvSpPr>
              <p:nvPr/>
            </p:nvSpPr>
            <p:spPr>
              <a:xfrm>
                <a:off x="3563888" y="4096578"/>
                <a:ext cx="2882456" cy="369332"/>
              </a:xfrm>
              <a:prstGeom prst="rect">
                <a:avLst/>
              </a:prstGeom>
              <a:blipFill rotWithShape="1">
                <a:blip r:embed="rId4"/>
                <a:stretch>
                  <a:fillRect l="-11864" t="-118033" r="-1695" b="-185246"/>
                </a:stretch>
              </a:blipFill>
            </p:spPr>
            <p:txBody>
              <a:bodyPr/>
              <a:lstStyle/>
              <a:p>
                <a:r>
                  <a:rPr lang="fr-FR">
                    <a:noFill/>
                  </a:rPr>
                  <a:t> </a:t>
                </a:r>
              </a:p>
            </p:txBody>
          </p:sp>
        </mc:Fallback>
      </mc:AlternateContent>
      <p:cxnSp>
        <p:nvCxnSpPr>
          <p:cNvPr id="8" name="Straight Arrow Connector 7"/>
          <p:cNvCxnSpPr>
            <a:stCxn id="3" idx="3"/>
            <a:endCxn id="7" idx="1"/>
          </p:cNvCxnSpPr>
          <p:nvPr/>
        </p:nvCxnSpPr>
        <p:spPr bwMode="auto">
          <a:xfrm>
            <a:off x="2431863" y="3561164"/>
            <a:ext cx="1132025" cy="72008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 name="TextBox 8"/>
              <p:cNvSpPr txBox="1"/>
              <p:nvPr/>
            </p:nvSpPr>
            <p:spPr>
              <a:xfrm>
                <a:off x="7112756" y="2714418"/>
                <a:ext cx="1385507" cy="6859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b="1" i="1" smtClean="0">
                              <a:solidFill>
                                <a:srgbClr val="204E98"/>
                              </a:solidFill>
                              <a:latin typeface="Cambria Math"/>
                            </a:rPr>
                          </m:ctrlPr>
                        </m:fPr>
                        <m:num>
                          <m:d>
                            <m:dPr>
                              <m:begChr m:val="|"/>
                              <m:endChr m:val="|"/>
                              <m:ctrlPr>
                                <a:rPr lang="fr-FR" b="1" i="1">
                                  <a:solidFill>
                                    <a:srgbClr val="204E98"/>
                                  </a:solidFill>
                                  <a:latin typeface="Cambria Math"/>
                                </a:rPr>
                              </m:ctrlPr>
                            </m:dPr>
                            <m:e>
                              <m:r>
                                <a:rPr lang="en-US" b="1" i="1">
                                  <a:solidFill>
                                    <a:srgbClr val="204E98"/>
                                  </a:solidFill>
                                  <a:latin typeface="Cambria Math"/>
                                </a:rPr>
                                <m:t>𝑩𝑰𝑨𝑺</m:t>
                              </m:r>
                            </m:e>
                          </m:d>
                        </m:num>
                        <m:den>
                          <m:r>
                            <a:rPr lang="en-US" b="1" i="1">
                              <a:solidFill>
                                <a:srgbClr val="204E98"/>
                              </a:solidFill>
                              <a:latin typeface="Cambria Math"/>
                            </a:rPr>
                            <m:t>𝟐</m:t>
                          </m:r>
                          <m:r>
                            <a:rPr lang="en-US" b="1" i="1">
                              <a:solidFill>
                                <a:srgbClr val="204E98"/>
                              </a:solidFill>
                              <a:latin typeface="Cambria Math"/>
                            </a:rPr>
                            <m:t>𝑼</m:t>
                          </m:r>
                          <m:r>
                            <a:rPr lang="en-US" b="1" i="1">
                              <a:solidFill>
                                <a:srgbClr val="204E98"/>
                              </a:solidFill>
                              <a:latin typeface="Cambria Math"/>
                            </a:rPr>
                            <m:t>(</m:t>
                          </m:r>
                          <m:acc>
                            <m:accPr>
                              <m:chr m:val="̅"/>
                              <m:ctrlPr>
                                <a:rPr lang="fr-FR" b="1" i="1">
                                  <a:solidFill>
                                    <a:srgbClr val="204E98"/>
                                  </a:solidFill>
                                  <a:latin typeface="Cambria Math"/>
                                </a:rPr>
                              </m:ctrlPr>
                            </m:accPr>
                            <m:e>
                              <m:r>
                                <a:rPr lang="en-US" b="1" i="1">
                                  <a:solidFill>
                                    <a:srgbClr val="204E98"/>
                                  </a:solidFill>
                                  <a:latin typeface="Cambria Math"/>
                                </a:rPr>
                                <m:t>𝑶</m:t>
                              </m:r>
                            </m:e>
                          </m:acc>
                          <m:r>
                            <a:rPr lang="en-US" b="1" i="1">
                              <a:solidFill>
                                <a:srgbClr val="204E98"/>
                              </a:solidFill>
                              <a:latin typeface="Cambria Math"/>
                            </a:rPr>
                            <m:t>)</m:t>
                          </m:r>
                        </m:den>
                      </m:f>
                      <m:r>
                        <a:rPr lang="el-GR" b="1" i="1" smtClean="0">
                          <a:solidFill>
                            <a:srgbClr val="204E98"/>
                          </a:solidFill>
                          <a:latin typeface="Cambria Math"/>
                        </a:rPr>
                        <m:t>≤</m:t>
                      </m:r>
                      <m:r>
                        <a:rPr lang="en-US" b="1" i="1" smtClean="0">
                          <a:solidFill>
                            <a:srgbClr val="204E98"/>
                          </a:solidFill>
                          <a:latin typeface="Cambria Math"/>
                        </a:rPr>
                        <m:t>𝟏</m:t>
                      </m:r>
                    </m:oMath>
                  </m:oMathPara>
                </a14:m>
                <a:endParaRPr lang="fr-FR" b="1" dirty="0">
                  <a:solidFill>
                    <a:srgbClr val="204E98"/>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112756" y="2714418"/>
                <a:ext cx="1385507" cy="685957"/>
              </a:xfrm>
              <a:prstGeom prst="rect">
                <a:avLst/>
              </a:prstGeom>
              <a:blipFill rotWithShape="1">
                <a:blip r:embed="rId5"/>
                <a:stretch>
                  <a:fillRect/>
                </a:stretch>
              </a:blipFill>
            </p:spPr>
            <p:txBody>
              <a:bodyPr/>
              <a:lstStyle/>
              <a:p>
                <a:r>
                  <a:rPr lang="fr-FR">
                    <a:noFill/>
                  </a:rPr>
                  <a:t> </a:t>
                </a:r>
              </a:p>
            </p:txBody>
          </p:sp>
        </mc:Fallback>
      </mc:AlternateContent>
      <p:cxnSp>
        <p:nvCxnSpPr>
          <p:cNvPr id="10" name="Straight Arrow Connector 9"/>
          <p:cNvCxnSpPr>
            <a:endCxn id="9" idx="1"/>
          </p:cNvCxnSpPr>
          <p:nvPr/>
        </p:nvCxnSpPr>
        <p:spPr bwMode="auto">
          <a:xfrm>
            <a:off x="5724128" y="3057397"/>
            <a:ext cx="1388628" cy="0"/>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TextBox 10"/>
              <p:cNvSpPr txBox="1"/>
              <p:nvPr/>
            </p:nvSpPr>
            <p:spPr>
              <a:xfrm>
                <a:off x="7118808" y="3921204"/>
                <a:ext cx="1458989" cy="659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b="1" i="1" smtClean="0">
                              <a:solidFill>
                                <a:srgbClr val="204E98"/>
                              </a:solidFill>
                              <a:latin typeface="Cambria Math"/>
                            </a:rPr>
                          </m:ctrlPr>
                        </m:fPr>
                        <m:num>
                          <m:r>
                            <a:rPr lang="en-US" b="1" i="1">
                              <a:solidFill>
                                <a:srgbClr val="204E98"/>
                              </a:solidFill>
                              <a:latin typeface="Cambria Math"/>
                            </a:rPr>
                            <m:t>𝑹𝑴𝑺𝑬</m:t>
                          </m:r>
                        </m:num>
                        <m:den>
                          <m:sSub>
                            <m:sSubPr>
                              <m:ctrlPr>
                                <a:rPr lang="fr-FR" b="1" i="1" smtClean="0">
                                  <a:solidFill>
                                    <a:srgbClr val="204E98"/>
                                  </a:solidFill>
                                  <a:latin typeface="Cambria Math"/>
                                </a:rPr>
                              </m:ctrlPr>
                            </m:sSubPr>
                            <m:e>
                              <m:r>
                                <a:rPr lang="en-US" b="1" i="1" smtClean="0">
                                  <a:solidFill>
                                    <a:srgbClr val="204E98"/>
                                  </a:solidFill>
                                  <a:latin typeface="Cambria Math"/>
                                </a:rPr>
                                <m:t>𝟐</m:t>
                              </m:r>
                              <m:r>
                                <a:rPr lang="en-US" b="1" i="1">
                                  <a:solidFill>
                                    <a:srgbClr val="204E98"/>
                                  </a:solidFill>
                                  <a:latin typeface="Cambria Math"/>
                                </a:rPr>
                                <m:t>𝑹𝑴𝑺</m:t>
                              </m:r>
                            </m:e>
                            <m:sub>
                              <m:r>
                                <a:rPr lang="en-US" b="1" i="1" smtClean="0">
                                  <a:solidFill>
                                    <a:srgbClr val="204E98"/>
                                  </a:solidFill>
                                  <a:latin typeface="Cambria Math"/>
                                </a:rPr>
                                <m:t>𝑼</m:t>
                              </m:r>
                            </m:sub>
                          </m:sSub>
                        </m:den>
                      </m:f>
                      <m:r>
                        <a:rPr lang="el-GR" b="1" i="1" smtClean="0">
                          <a:solidFill>
                            <a:srgbClr val="204E98"/>
                          </a:solidFill>
                          <a:latin typeface="Cambria Math"/>
                        </a:rPr>
                        <m:t>≤</m:t>
                      </m:r>
                      <m:r>
                        <a:rPr lang="en-US" b="1" i="1" smtClean="0">
                          <a:solidFill>
                            <a:srgbClr val="204E98"/>
                          </a:solidFill>
                          <a:latin typeface="Cambria Math"/>
                        </a:rPr>
                        <m:t>𝟏</m:t>
                      </m:r>
                    </m:oMath>
                  </m:oMathPara>
                </a14:m>
                <a:endParaRPr lang="fr-FR" b="1" dirty="0">
                  <a:solidFill>
                    <a:srgbClr val="204E98"/>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118808" y="3921204"/>
                <a:ext cx="1458989" cy="659348"/>
              </a:xfrm>
              <a:prstGeom prst="rect">
                <a:avLst/>
              </a:prstGeom>
              <a:blipFill rotWithShape="1">
                <a:blip r:embed="rId6"/>
                <a:stretch>
                  <a:fillRect/>
                </a:stretch>
              </a:blipFill>
            </p:spPr>
            <p:txBody>
              <a:bodyPr/>
              <a:lstStyle/>
              <a:p>
                <a:r>
                  <a:rPr lang="fr-FR">
                    <a:noFill/>
                  </a:rPr>
                  <a:t> </a:t>
                </a:r>
              </a:p>
            </p:txBody>
          </p:sp>
        </mc:Fallback>
      </mc:AlternateContent>
      <p:sp>
        <p:nvSpPr>
          <p:cNvPr id="12" name="TextBox 11"/>
          <p:cNvSpPr txBox="1"/>
          <p:nvPr/>
        </p:nvSpPr>
        <p:spPr>
          <a:xfrm rot="20098590">
            <a:off x="2555776" y="2988015"/>
            <a:ext cx="650819" cy="369332"/>
          </a:xfrm>
          <a:prstGeom prst="rect">
            <a:avLst/>
          </a:prstGeom>
          <a:noFill/>
        </p:spPr>
        <p:txBody>
          <a:bodyPr wrap="none" rtlCol="0">
            <a:spAutoFit/>
          </a:bodyPr>
          <a:lstStyle/>
          <a:p>
            <a:r>
              <a:rPr lang="en-US" dirty="0" smtClean="0">
                <a:solidFill>
                  <a:srgbClr val="FF0000"/>
                </a:solidFill>
              </a:rPr>
              <a:t>Year</a:t>
            </a:r>
            <a:endParaRPr lang="fr-FR" dirty="0">
              <a:solidFill>
                <a:srgbClr val="FF0000"/>
              </a:solidFill>
            </a:endParaRPr>
          </a:p>
        </p:txBody>
      </p:sp>
      <p:sp>
        <p:nvSpPr>
          <p:cNvPr id="13" name="TextBox 12"/>
          <p:cNvSpPr txBox="1"/>
          <p:nvPr/>
        </p:nvSpPr>
        <p:spPr>
          <a:xfrm rot="1942338">
            <a:off x="2359281" y="3887939"/>
            <a:ext cx="1120820" cy="369332"/>
          </a:xfrm>
          <a:prstGeom prst="rect">
            <a:avLst/>
          </a:prstGeom>
          <a:noFill/>
        </p:spPr>
        <p:txBody>
          <a:bodyPr wrap="none" rtlCol="0">
            <a:spAutoFit/>
          </a:bodyPr>
          <a:lstStyle/>
          <a:p>
            <a:r>
              <a:rPr lang="en-US" dirty="0" smtClean="0">
                <a:solidFill>
                  <a:srgbClr val="FF0000"/>
                </a:solidFill>
              </a:rPr>
              <a:t>Hour/day</a:t>
            </a:r>
            <a:endParaRPr lang="fr-FR" dirty="0">
              <a:solidFill>
                <a:srgbClr val="FF0000"/>
              </a:solidFill>
            </a:endParaRPr>
          </a:p>
        </p:txBody>
      </p:sp>
      <p:cxnSp>
        <p:nvCxnSpPr>
          <p:cNvPr id="14" name="Straight Arrow Connector 13"/>
          <p:cNvCxnSpPr/>
          <p:nvPr/>
        </p:nvCxnSpPr>
        <p:spPr bwMode="auto">
          <a:xfrm>
            <a:off x="6341251" y="4273045"/>
            <a:ext cx="771505" cy="0"/>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a:off x="7035251" y="2132856"/>
            <a:ext cx="1569197" cy="2592288"/>
          </a:xfrm>
          <a:prstGeom prst="rect">
            <a:avLst/>
          </a:prstGeom>
          <a:solidFill>
            <a:srgbClr val="FFC000">
              <a:alpha val="41000"/>
            </a:srgbClr>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F5494"/>
                </a:solidFill>
                <a:effectLst/>
                <a:latin typeface="Verdana" pitchFamily="34" charset="0"/>
              </a:rPr>
              <a:t>MQO</a:t>
            </a:r>
            <a:endParaRPr kumimoji="0" lang="fr-FR" sz="2400" b="0" i="0" u="none" strike="noStrike" cap="none" normalizeH="0" baseline="0" dirty="0" smtClean="0">
              <a:ln>
                <a:noFill/>
              </a:ln>
              <a:solidFill>
                <a:srgbClr val="0F5494"/>
              </a:solidFill>
              <a:effectLst/>
              <a:latin typeface="Verdana" pitchFamily="34" charset="0"/>
            </a:endParaRPr>
          </a:p>
        </p:txBody>
      </p:sp>
      <p:sp>
        <p:nvSpPr>
          <p:cNvPr id="16" name="TextBox 15"/>
          <p:cNvSpPr txBox="1"/>
          <p:nvPr/>
        </p:nvSpPr>
        <p:spPr>
          <a:xfrm>
            <a:off x="2513928" y="5363924"/>
            <a:ext cx="3692036" cy="584775"/>
          </a:xfrm>
          <a:prstGeom prst="rect">
            <a:avLst/>
          </a:prstGeom>
          <a:noFill/>
        </p:spPr>
        <p:txBody>
          <a:bodyPr wrap="none" rtlCol="0">
            <a:spAutoFit/>
          </a:bodyPr>
          <a:lstStyle/>
          <a:p>
            <a:r>
              <a:rPr lang="en-US" sz="3200" dirty="0" smtClean="0"/>
              <a:t>What value for U? </a:t>
            </a:r>
            <a:endParaRPr lang="en-US" sz="3200" dirty="0"/>
          </a:p>
        </p:txBody>
      </p:sp>
      <p:sp>
        <p:nvSpPr>
          <p:cNvPr id="17" name="Title 1"/>
          <p:cNvSpPr txBox="1">
            <a:spLocks/>
          </p:cNvSpPr>
          <p:nvPr/>
        </p:nvSpPr>
        <p:spPr>
          <a:xfrm>
            <a:off x="395288" y="1196231"/>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800" kern="0" smtClean="0"/>
              <a:t>Annual &amp; hourly/daily MQO </a:t>
            </a:r>
            <a:endParaRPr lang="fr-FR" sz="2800" kern="0" dirty="0"/>
          </a:p>
        </p:txBody>
      </p:sp>
    </p:spTree>
    <p:extLst>
      <p:ext uri="{BB962C8B-B14F-4D97-AF65-F5344CB8AC3E}">
        <p14:creationId xmlns:p14="http://schemas.microsoft.com/office/powerpoint/2010/main" val="6399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 value for U</a:t>
            </a:r>
            <a:endParaRPr lang="fr-FR" dirty="0"/>
          </a:p>
        </p:txBody>
      </p:sp>
      <p:sp>
        <p:nvSpPr>
          <p:cNvPr id="3" name="Text Placeholder 2"/>
          <p:cNvSpPr>
            <a:spLocks noGrp="1"/>
          </p:cNvSpPr>
          <p:nvPr>
            <p:ph type="body" idx="1"/>
          </p:nvPr>
        </p:nvSpPr>
        <p:spPr/>
        <p:txBody>
          <a:bodyPr/>
          <a:lstStyle/>
          <a:p>
            <a:endParaRPr lang="fr-FR"/>
          </a:p>
        </p:txBody>
      </p:sp>
      <p:sp>
        <p:nvSpPr>
          <p:cNvPr id="4" name="Date Placeholder 3"/>
          <p:cNvSpPr>
            <a:spLocks noGrp="1"/>
          </p:cNvSpPr>
          <p:nvPr>
            <p:ph type="dt" sz="half" idx="4294967295"/>
          </p:nvPr>
        </p:nvSpPr>
        <p:spPr>
          <a:xfrm>
            <a:off x="0" y="6338888"/>
            <a:ext cx="2638425" cy="476250"/>
          </a:xfrm>
        </p:spPr>
        <p:txBody>
          <a:bodyPr/>
          <a:lstStyle/>
          <a:p>
            <a:pPr>
              <a:defRPr/>
            </a:pPr>
            <a:r>
              <a:rPr lang="en-US" smtClean="0"/>
              <a:t>Antwerp, 04-2013    P. Thunis</a:t>
            </a:r>
            <a:endParaRPr lang="en-GB" dirty="0"/>
          </a:p>
        </p:txBody>
      </p:sp>
    </p:spTree>
    <p:extLst>
      <p:ext uri="{BB962C8B-B14F-4D97-AF65-F5344CB8AC3E}">
        <p14:creationId xmlns:p14="http://schemas.microsoft.com/office/powerpoint/2010/main" val="639943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64693"/>
            <a:ext cx="4206240" cy="252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248" y="3633390"/>
            <a:ext cx="4206240" cy="253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ent Arrow 5"/>
          <p:cNvSpPr/>
          <p:nvPr/>
        </p:nvSpPr>
        <p:spPr bwMode="auto">
          <a:xfrm flipV="1">
            <a:off x="3326136" y="4509120"/>
            <a:ext cx="813816" cy="868680"/>
          </a:xfrm>
          <a:prstGeom prst="bent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7" name="Oval 6"/>
          <p:cNvSpPr/>
          <p:nvPr/>
        </p:nvSpPr>
        <p:spPr bwMode="auto">
          <a:xfrm>
            <a:off x="7020272" y="5250904"/>
            <a:ext cx="457200" cy="914400"/>
          </a:xfrm>
          <a:prstGeom prst="ellipse">
            <a:avLst/>
          </a:prstGeom>
          <a:solidFill>
            <a:srgbClr val="3366CC">
              <a:alpha val="29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8" name="TextBox 7"/>
          <p:cNvSpPr txBox="1"/>
          <p:nvPr/>
        </p:nvSpPr>
        <p:spPr>
          <a:xfrm>
            <a:off x="245800" y="5396498"/>
            <a:ext cx="4283968" cy="923330"/>
          </a:xfrm>
          <a:prstGeom prst="rect">
            <a:avLst/>
          </a:prstGeom>
          <a:noFill/>
        </p:spPr>
        <p:txBody>
          <a:bodyPr wrap="square" rtlCol="0">
            <a:spAutoFit/>
          </a:bodyPr>
          <a:lstStyle/>
          <a:p>
            <a:r>
              <a:rPr lang="en-US" b="1" u="sng" dirty="0" smtClean="0"/>
              <a:t>Approach 2</a:t>
            </a:r>
            <a:r>
              <a:rPr lang="en-US" dirty="0" smtClean="0"/>
              <a:t>: uncertainty varies according to concentration (estimates based on monitoring)</a:t>
            </a:r>
            <a:endParaRPr lang="en-US" dirty="0"/>
          </a:p>
        </p:txBody>
      </p:sp>
      <p:sp>
        <p:nvSpPr>
          <p:cNvPr id="9" name="Title 1"/>
          <p:cNvSpPr txBox="1">
            <a:spLocks/>
          </p:cNvSpPr>
          <p:nvPr/>
        </p:nvSpPr>
        <p:spPr>
          <a:xfrm>
            <a:off x="251520" y="1124223"/>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800" kern="0" dirty="0" smtClean="0"/>
              <a:t>Concept of maximum uncertainty </a:t>
            </a:r>
            <a:endParaRPr lang="en-US" sz="2800" kern="0" dirty="0"/>
          </a:p>
        </p:txBody>
      </p:sp>
      <p:sp>
        <p:nvSpPr>
          <p:cNvPr id="10" name="Right Arrow 9"/>
          <p:cNvSpPr/>
          <p:nvPr/>
        </p:nvSpPr>
        <p:spPr bwMode="auto">
          <a:xfrm>
            <a:off x="7477472" y="5589240"/>
            <a:ext cx="550912" cy="268923"/>
          </a:xfrm>
          <a:prstGeom prst="rightArrow">
            <a:avLst/>
          </a:prstGeom>
          <a:solidFill>
            <a:srgbClr val="0000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11" name="Right Arrow 10"/>
          <p:cNvSpPr/>
          <p:nvPr/>
        </p:nvSpPr>
        <p:spPr bwMode="auto">
          <a:xfrm rot="10800000">
            <a:off x="6397352" y="5589240"/>
            <a:ext cx="550912" cy="268923"/>
          </a:xfrm>
          <a:prstGeom prst="rightArrow">
            <a:avLst/>
          </a:prstGeom>
          <a:solidFill>
            <a:srgbClr val="0000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12" name="TextBox 11"/>
          <p:cNvSpPr txBox="1"/>
          <p:nvPr/>
        </p:nvSpPr>
        <p:spPr>
          <a:xfrm>
            <a:off x="4860033" y="1844824"/>
            <a:ext cx="4283968" cy="923330"/>
          </a:xfrm>
          <a:prstGeom prst="rect">
            <a:avLst/>
          </a:prstGeom>
          <a:noFill/>
        </p:spPr>
        <p:txBody>
          <a:bodyPr wrap="square" rtlCol="0">
            <a:spAutoFit/>
          </a:bodyPr>
          <a:lstStyle/>
          <a:p>
            <a:r>
              <a:rPr lang="en-US" b="1" u="sng" dirty="0" smtClean="0"/>
              <a:t>Approach 1</a:t>
            </a:r>
            <a:r>
              <a:rPr lang="en-US" dirty="0" smtClean="0"/>
              <a:t>: uncertainty assumed constant &amp; equal to LV uncertainty over the whole range of concentrations</a:t>
            </a:r>
            <a:endParaRPr lang="en-US" dirty="0"/>
          </a:p>
        </p:txBody>
      </p:sp>
    </p:spTree>
    <p:extLst>
      <p:ext uri="{BB962C8B-B14F-4D97-AF65-F5344CB8AC3E}">
        <p14:creationId xmlns:p14="http://schemas.microsoft.com/office/powerpoint/2010/main" val="6399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1"/>
          <p:cNvSpPr txBox="1">
            <a:spLocks/>
          </p:cNvSpPr>
          <p:nvPr/>
        </p:nvSpPr>
        <p:spPr bwMode="auto">
          <a:xfrm>
            <a:off x="395288" y="1052215"/>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800" kern="0" dirty="0" smtClean="0"/>
              <a:t>What value for U? </a:t>
            </a:r>
            <a:endParaRPr lang="en-US" sz="2800" kern="0"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107504" y="1916832"/>
                <a:ext cx="8784976" cy="4464496"/>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chemeClr val="accent1">
                      <a:lumMod val="50000"/>
                    </a:schemeClr>
                  </a:buClr>
                  <a:buFont typeface="Wingdings" pitchFamily="2" charset="2"/>
                  <a:buChar char="ü"/>
                </a:pPr>
                <a:r>
                  <a:rPr lang="en-US" sz="1800" b="1" u="sng" dirty="0" smtClean="0"/>
                  <a:t>Basis</a:t>
                </a:r>
                <a:r>
                  <a:rPr lang="en-US" sz="1800" dirty="0" smtClean="0"/>
                  <a:t>: </a:t>
                </a:r>
                <a:r>
                  <a:rPr lang="en-US" sz="1600" dirty="0" smtClean="0"/>
                  <a:t>Uncertainty </a:t>
                </a:r>
                <a:r>
                  <a:rPr lang="en-US" sz="1600" dirty="0"/>
                  <a:t>budgets provided by the experimentalist community (O3, NO2) or measurement inter-comparison (PM10).</a:t>
                </a:r>
              </a:p>
              <a:p>
                <a:pPr marL="0" indent="0">
                  <a:buClr>
                    <a:schemeClr val="accent1">
                      <a:lumMod val="50000"/>
                    </a:schemeClr>
                  </a:buClr>
                  <a:buNone/>
                </a:pPr>
                <a:endParaRPr lang="en-US" sz="1800" dirty="0" smtClean="0"/>
              </a:p>
              <a:p>
                <a:pPr>
                  <a:buClr>
                    <a:schemeClr val="accent1">
                      <a:lumMod val="50000"/>
                    </a:schemeClr>
                  </a:buClr>
                  <a:buFont typeface="Wingdings" pitchFamily="2" charset="2"/>
                  <a:buChar char="ü"/>
                </a:pPr>
                <a:r>
                  <a:rPr lang="en-US" sz="1800" b="1" u="sng" dirty="0"/>
                  <a:t>Simplified formulation</a:t>
                </a:r>
                <a:r>
                  <a:rPr lang="en-US" sz="1800" dirty="0" smtClean="0"/>
                  <a:t>: </a:t>
                </a:r>
                <a:r>
                  <a:rPr lang="en-US" sz="1600" dirty="0"/>
                  <a:t>uncertainty is split into concentration proportional and non-proportional fractions (</a:t>
                </a:r>
                <a14:m>
                  <m:oMath xmlns:m="http://schemas.openxmlformats.org/officeDocument/2006/math">
                    <m:sSup>
                      <m:sSupPr>
                        <m:ctrlPr>
                          <a:rPr lang="en-US" sz="1600" i="1">
                            <a:latin typeface="Cambria Math"/>
                          </a:rPr>
                        </m:ctrlPr>
                      </m:sSupPr>
                      <m:e>
                        <m:r>
                          <a:rPr lang="en-US" sz="1600">
                            <a:latin typeface="Cambria Math"/>
                          </a:rPr>
                          <m:t>𝑈</m:t>
                        </m:r>
                      </m:e>
                      <m:sup>
                        <m:r>
                          <a:rPr lang="en-US" sz="1600">
                            <a:latin typeface="Cambria Math"/>
                          </a:rPr>
                          <m:t>2</m:t>
                        </m:r>
                      </m:sup>
                    </m:sSup>
                    <m:r>
                      <a:rPr lang="en-US" sz="1600">
                        <a:latin typeface="Cambria Math"/>
                      </a:rPr>
                      <m:t>=</m:t>
                    </m:r>
                    <m:sSub>
                      <m:sSubPr>
                        <m:ctrlPr>
                          <a:rPr lang="en-US" sz="1600" i="1">
                            <a:latin typeface="Cambria Math"/>
                          </a:rPr>
                        </m:ctrlPr>
                      </m:sSubPr>
                      <m:e>
                        <m:sSubSup>
                          <m:sSubSupPr>
                            <m:ctrlPr>
                              <a:rPr lang="en-US" sz="1600" i="1">
                                <a:latin typeface="Cambria Math"/>
                              </a:rPr>
                            </m:ctrlPr>
                          </m:sSubSupPr>
                          <m:e>
                            <m:r>
                              <a:rPr lang="en-US" sz="1600">
                                <a:latin typeface="Cambria Math"/>
                              </a:rPr>
                              <m:t>𝑈</m:t>
                            </m:r>
                          </m:e>
                          <m:sub/>
                          <m:sup>
                            <m:r>
                              <a:rPr lang="en-US" sz="1600">
                                <a:latin typeface="Cambria Math"/>
                              </a:rPr>
                              <m:t>2</m:t>
                            </m:r>
                          </m:sup>
                        </m:sSubSup>
                      </m:e>
                      <m:sub>
                        <m:r>
                          <a:rPr lang="en-US" sz="1600">
                            <a:latin typeface="Cambria Math"/>
                          </a:rPr>
                          <m:t>𝑛𝑝</m:t>
                        </m:r>
                      </m:sub>
                    </m:sSub>
                    <m:r>
                      <a:rPr lang="en-US" sz="1600">
                        <a:latin typeface="Cambria Math"/>
                      </a:rPr>
                      <m:t>+</m:t>
                    </m:r>
                    <m:sSup>
                      <m:sSupPr>
                        <m:ctrlPr>
                          <a:rPr lang="en-US" sz="1600" i="1">
                            <a:latin typeface="Cambria Math"/>
                          </a:rPr>
                        </m:ctrlPr>
                      </m:sSupPr>
                      <m:e>
                        <m:r>
                          <a:rPr lang="en-US" sz="1600">
                            <a:latin typeface="Cambria Math"/>
                          </a:rPr>
                          <m:t>𝑈</m:t>
                        </m:r>
                      </m:e>
                      <m:sup>
                        <m:r>
                          <a:rPr lang="en-US" sz="1600">
                            <a:latin typeface="Cambria Math"/>
                          </a:rPr>
                          <m:t>2</m:t>
                        </m:r>
                      </m:sup>
                    </m:sSup>
                    <m:r>
                      <a:rPr lang="en-US" sz="1600">
                        <a:latin typeface="Cambria Math"/>
                      </a:rPr>
                      <m:t>𝑝</m:t>
                    </m:r>
                  </m:oMath>
                </a14:m>
                <a:r>
                  <a:rPr lang="en-US" sz="1600" dirty="0"/>
                  <a:t>)</a:t>
                </a:r>
              </a:p>
              <a:p>
                <a:pPr lvl="1">
                  <a:buClr>
                    <a:schemeClr val="accent1">
                      <a:lumMod val="50000"/>
                    </a:schemeClr>
                  </a:buClr>
                  <a:buFont typeface="Wingdings" pitchFamily="2" charset="2"/>
                  <a:buChar char="ü"/>
                </a:pPr>
                <a:endParaRPr lang="en-US" sz="1400" i="0" dirty="0"/>
              </a:p>
              <a:p>
                <a:pPr lvl="1">
                  <a:buClr>
                    <a:schemeClr val="accent1">
                      <a:lumMod val="50000"/>
                    </a:schemeClr>
                  </a:buClr>
                  <a:buFont typeface="Wingdings" pitchFamily="2" charset="2"/>
                  <a:buChar char="ü"/>
                </a:pPr>
                <a:endParaRPr lang="en-US" sz="1400" dirty="0" smtClean="0"/>
              </a:p>
              <a:p>
                <a:pPr lvl="1">
                  <a:buClr>
                    <a:schemeClr val="accent1">
                      <a:lumMod val="50000"/>
                    </a:schemeClr>
                  </a:buClr>
                  <a:buFont typeface="Wingdings" pitchFamily="2" charset="2"/>
                  <a:buChar char="ü"/>
                </a:pPr>
                <a:endParaRPr lang="en-US" sz="1400" i="0" dirty="0"/>
              </a:p>
              <a:p>
                <a:pPr lvl="1">
                  <a:buClr>
                    <a:schemeClr val="accent1">
                      <a:lumMod val="50000"/>
                    </a:schemeClr>
                  </a:buClr>
                  <a:buFont typeface="Wingdings" pitchFamily="2" charset="2"/>
                  <a:buChar char="ü"/>
                </a:pPr>
                <a:endParaRPr lang="en-US" sz="1400" dirty="0" smtClean="0"/>
              </a:p>
              <a:p>
                <a:pPr lvl="1">
                  <a:buClr>
                    <a:schemeClr val="accent1">
                      <a:lumMod val="50000"/>
                    </a:schemeClr>
                  </a:buClr>
                  <a:buFont typeface="Wingdings" pitchFamily="2" charset="2"/>
                  <a:buChar char="ü"/>
                </a:pPr>
                <a:endParaRPr lang="en-US" sz="1400" dirty="0" smtClean="0"/>
              </a:p>
              <a:p>
                <a:pPr lvl="1">
                  <a:buClr>
                    <a:schemeClr val="accent1">
                      <a:lumMod val="50000"/>
                    </a:schemeClr>
                  </a:buClr>
                  <a:buFont typeface="Wingdings" pitchFamily="2" charset="2"/>
                  <a:buChar char="ü"/>
                </a:pPr>
                <a:endParaRPr lang="en-US" sz="1400" i="0" dirty="0"/>
              </a:p>
              <a:p>
                <a:pPr>
                  <a:buClr>
                    <a:schemeClr val="accent1">
                      <a:lumMod val="50000"/>
                    </a:schemeClr>
                  </a:buClr>
                  <a:buFont typeface="Wingdings" pitchFamily="2" charset="2"/>
                  <a:buChar char="ü"/>
                </a:pPr>
                <a:r>
                  <a:rPr lang="en-US" sz="1800" b="1" u="sng" dirty="0"/>
                  <a:t>Linear fitting</a:t>
                </a:r>
                <a:r>
                  <a:rPr lang="en-US" sz="1800" dirty="0" smtClean="0"/>
                  <a:t>: u, k, C and RV are known, fitting provides values for U</a:t>
                </a:r>
                <a:r>
                  <a:rPr lang="en-US" sz="1800" baseline="-25000" dirty="0" smtClean="0"/>
                  <a:t>RV</a:t>
                </a:r>
                <a:r>
                  <a:rPr lang="en-US" sz="1800" dirty="0" smtClean="0"/>
                  <a:t> and </a:t>
                </a:r>
                <a14:m>
                  <m:oMath xmlns:m="http://schemas.openxmlformats.org/officeDocument/2006/math">
                    <m:r>
                      <a:rPr lang="el-GR" sz="1800" dirty="0">
                        <a:latin typeface="Cambria Math"/>
                      </a:rPr>
                      <m:t>𝜶</m:t>
                    </m:r>
                  </m:oMath>
                </a14:m>
                <a:r>
                  <a:rPr lang="en-US" sz="1800" dirty="0" smtClean="0"/>
                  <a:t>.</a:t>
                </a:r>
              </a:p>
              <a:p>
                <a:pPr>
                  <a:buClr>
                    <a:schemeClr val="accent1">
                      <a:lumMod val="50000"/>
                    </a:schemeClr>
                  </a:buClr>
                  <a:buFont typeface="Wingdings" pitchFamily="2" charset="2"/>
                  <a:buChar char="ü"/>
                </a:pPr>
                <a:endParaRPr lang="en-US" sz="1800" dirty="0"/>
              </a:p>
              <a:p>
                <a:pPr>
                  <a:buClr>
                    <a:schemeClr val="accent1">
                      <a:lumMod val="50000"/>
                    </a:schemeClr>
                  </a:buClr>
                  <a:buFont typeface="Wingdings" pitchFamily="2" charset="2"/>
                  <a:buChar char="ü"/>
                </a:pPr>
                <a:r>
                  <a:rPr lang="en-US" sz="1800" dirty="0" smtClean="0"/>
                  <a:t>Adaptation to </a:t>
                </a:r>
                <a:r>
                  <a:rPr lang="en-US" sz="1800" b="1" u="sng" dirty="0" smtClean="0"/>
                  <a:t>yearly averages </a:t>
                </a:r>
                <a:r>
                  <a:rPr lang="en-US" sz="1800" dirty="0" smtClean="0"/>
                  <a:t>(NO2, PM10)</a:t>
                </a:r>
                <a:endParaRPr lang="en-US" sz="18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07504" y="1916832"/>
                <a:ext cx="8784976" cy="4464496"/>
              </a:xfrm>
              <a:prstGeom prst="rect">
                <a:avLst/>
              </a:prstGeom>
              <a:blipFill rotWithShape="1">
                <a:blip r:embed="rId2"/>
                <a:stretch>
                  <a:fillRect l="-486" t="-682" r="-1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115616" y="3789040"/>
                <a:ext cx="6063455" cy="584775"/>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a:rPr>
                          </m:ctrlPr>
                        </m:sSupPr>
                        <m:e>
                          <m:r>
                            <a:rPr lang="en-US" sz="3200" b="0" i="1" smtClean="0">
                              <a:latin typeface="Cambria Math"/>
                            </a:rPr>
                            <m:t>𝑢</m:t>
                          </m:r>
                        </m:e>
                        <m:sup>
                          <m:r>
                            <a:rPr lang="en-US" sz="3200" b="0" i="1" smtClean="0">
                              <a:latin typeface="Cambria Math"/>
                            </a:rPr>
                            <m:t>2</m:t>
                          </m:r>
                        </m:sup>
                      </m:sSup>
                      <m:r>
                        <a:rPr lang="en-US" sz="3200" b="0" i="1" smtClean="0">
                          <a:latin typeface="Cambria Math"/>
                        </a:rPr>
                        <m:t>=</m:t>
                      </m:r>
                      <m:sSub>
                        <m:sSubPr>
                          <m:ctrlPr>
                            <a:rPr lang="en-US" sz="3200" b="0" i="1" smtClean="0">
                              <a:latin typeface="Cambria Math"/>
                            </a:rPr>
                          </m:ctrlPr>
                        </m:sSubPr>
                        <m:e>
                          <m:r>
                            <a:rPr lang="en-US" sz="3200" b="0" i="1" smtClean="0">
                              <a:latin typeface="Cambria Math"/>
                            </a:rPr>
                            <m:t>𝑢</m:t>
                          </m:r>
                          <m:r>
                            <a:rPr lang="en-US" sz="3200" b="0" i="1" baseline="30000" smtClean="0">
                              <a:latin typeface="Cambria Math"/>
                            </a:rPr>
                            <m:t>2</m:t>
                          </m:r>
                        </m:e>
                        <m:sub>
                          <m:r>
                            <a:rPr lang="en-US" sz="3200" b="0" i="1" smtClean="0">
                              <a:latin typeface="Cambria Math"/>
                            </a:rPr>
                            <m:t>𝑅𝑉</m:t>
                          </m:r>
                        </m:sub>
                      </m:sSub>
                      <m:d>
                        <m:dPr>
                          <m:ctrlPr>
                            <a:rPr lang="en-US" sz="3200" i="1">
                              <a:latin typeface="Cambria Math"/>
                            </a:rPr>
                          </m:ctrlPr>
                        </m:dPr>
                        <m:e>
                          <m:r>
                            <a:rPr lang="en-US" sz="3200" i="1">
                              <a:latin typeface="Cambria Math"/>
                            </a:rPr>
                            <m:t>1−</m:t>
                          </m:r>
                          <m:r>
                            <a:rPr lang="en-US" sz="3200" i="1">
                              <a:latin typeface="Cambria Math"/>
                              <a:ea typeface="Cambria Math"/>
                            </a:rPr>
                            <m:t>𝛼</m:t>
                          </m:r>
                        </m:e>
                      </m:d>
                      <m:sSup>
                        <m:sSupPr>
                          <m:ctrlPr>
                            <a:rPr lang="en-US" sz="3200" i="1">
                              <a:latin typeface="Cambria Math"/>
                              <a:ea typeface="Cambria Math"/>
                            </a:rPr>
                          </m:ctrlPr>
                        </m:sSupPr>
                        <m:e>
                          <m:r>
                            <a:rPr lang="en-US" sz="3200" i="1">
                              <a:latin typeface="Cambria Math"/>
                              <a:ea typeface="Cambria Math"/>
                            </a:rPr>
                            <m:t>𝐶</m:t>
                          </m:r>
                        </m:e>
                        <m:sup>
                          <m:r>
                            <a:rPr lang="en-US" sz="3200" i="1">
                              <a:latin typeface="Cambria Math"/>
                              <a:ea typeface="Cambria Math"/>
                            </a:rPr>
                            <m:t>2</m:t>
                          </m:r>
                        </m:sup>
                      </m:sSup>
                      <m:r>
                        <a:rPr lang="en-US" sz="3200" i="1">
                          <a:latin typeface="Cambria Math"/>
                        </a:rPr>
                        <m:t>+</m:t>
                      </m:r>
                      <m:sSub>
                        <m:sSubPr>
                          <m:ctrlPr>
                            <a:rPr lang="en-US" sz="3200" i="1">
                              <a:latin typeface="Cambria Math"/>
                            </a:rPr>
                          </m:ctrlPr>
                        </m:sSubPr>
                        <m:e>
                          <m:r>
                            <a:rPr lang="en-US" sz="3200" i="1">
                              <a:latin typeface="Cambria Math"/>
                            </a:rPr>
                            <m:t>𝑢</m:t>
                          </m:r>
                          <m:r>
                            <a:rPr lang="en-US" sz="3200" i="1" baseline="30000">
                              <a:latin typeface="Cambria Math"/>
                            </a:rPr>
                            <m:t>2</m:t>
                          </m:r>
                        </m:e>
                        <m:sub>
                          <m:r>
                            <a:rPr lang="en-US" sz="3200" i="1">
                              <a:latin typeface="Cambria Math"/>
                            </a:rPr>
                            <m:t>𝑅𝑉</m:t>
                          </m:r>
                        </m:sub>
                      </m:sSub>
                      <m:r>
                        <a:rPr lang="en-US" sz="3200" i="1">
                          <a:latin typeface="Cambria Math"/>
                          <a:ea typeface="Cambria Math"/>
                        </a:rPr>
                        <m:t>𝛼</m:t>
                      </m:r>
                      <m:r>
                        <a:rPr lang="en-US" sz="3200" i="1">
                          <a:latin typeface="Cambria Math"/>
                          <a:ea typeface="Cambria Math"/>
                        </a:rPr>
                        <m:t>𝑅𝑉</m:t>
                      </m:r>
                      <m:r>
                        <a:rPr lang="en-US" sz="3200" i="1" baseline="30000">
                          <a:latin typeface="Cambria Math"/>
                          <a:ea typeface="Cambria Math"/>
                        </a:rPr>
                        <m:t>2</m:t>
                      </m:r>
                    </m:oMath>
                  </m:oMathPara>
                </a14:m>
                <a:endParaRPr lang="fr-FR"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115616" y="3789040"/>
                <a:ext cx="6063455" cy="584775"/>
              </a:xfrm>
              <a:prstGeom prst="rect">
                <a:avLst/>
              </a:prstGeom>
              <a:blipFill rotWithShape="1">
                <a:blip r:embed="rId3"/>
                <a:stretch>
                  <a:fillRect/>
                </a:stretch>
              </a:blipFill>
              <a:ln>
                <a:solidFill>
                  <a:schemeClr val="tx1"/>
                </a:solidFill>
              </a:ln>
            </p:spPr>
            <p:txBody>
              <a:bodyPr/>
              <a:lstStyle/>
              <a:p>
                <a:r>
                  <a:rPr lang="fr-FR">
                    <a:noFill/>
                  </a:rPr>
                  <a:t> </a:t>
                </a:r>
              </a:p>
            </p:txBody>
          </p:sp>
        </mc:Fallback>
      </mc:AlternateContent>
      <p:sp>
        <p:nvSpPr>
          <p:cNvPr id="6" name="Left Brace 5"/>
          <p:cNvSpPr/>
          <p:nvPr/>
        </p:nvSpPr>
        <p:spPr bwMode="auto">
          <a:xfrm rot="16200000">
            <a:off x="3118073" y="3396180"/>
            <a:ext cx="294403" cy="2283089"/>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solidFill>
                  <a:schemeClr val="tx1"/>
                </a:solidFill>
              </a:ln>
              <a:solidFill>
                <a:srgbClr val="0F5494"/>
              </a:solidFill>
              <a:effectLst/>
              <a:latin typeface="Verdana" pitchFamily="34" charset="0"/>
            </a:endParaRPr>
          </a:p>
        </p:txBody>
      </p:sp>
      <p:sp>
        <p:nvSpPr>
          <p:cNvPr id="7" name="Left Brace 6"/>
          <p:cNvSpPr/>
          <p:nvPr/>
        </p:nvSpPr>
        <p:spPr bwMode="auto">
          <a:xfrm rot="16200000">
            <a:off x="5999451" y="3664103"/>
            <a:ext cx="288032" cy="1753615"/>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solidFill>
                  <a:schemeClr val="tx1"/>
                </a:solidFill>
              </a:ln>
              <a:solidFill>
                <a:srgbClr val="0F5494"/>
              </a:solidFill>
              <a:effectLst/>
              <a:latin typeface="Verdana" pitchFamily="34" charset="0"/>
            </a:endParaRPr>
          </a:p>
        </p:txBody>
      </p:sp>
      <p:sp>
        <p:nvSpPr>
          <p:cNvPr id="8" name="TextBox 7"/>
          <p:cNvSpPr txBox="1"/>
          <p:nvPr/>
        </p:nvSpPr>
        <p:spPr>
          <a:xfrm>
            <a:off x="3106966" y="4622677"/>
            <a:ext cx="312906" cy="369332"/>
          </a:xfrm>
          <a:prstGeom prst="rect">
            <a:avLst/>
          </a:prstGeom>
          <a:noFill/>
        </p:spPr>
        <p:txBody>
          <a:bodyPr wrap="none" rtlCol="0">
            <a:spAutoFit/>
          </a:bodyPr>
          <a:lstStyle/>
          <a:p>
            <a:r>
              <a:rPr lang="en-US" dirty="0" smtClean="0"/>
              <a:t>p</a:t>
            </a:r>
            <a:endParaRPr lang="fr-FR" dirty="0"/>
          </a:p>
        </p:txBody>
      </p:sp>
      <p:sp>
        <p:nvSpPr>
          <p:cNvPr id="9" name="TextBox 8"/>
          <p:cNvSpPr txBox="1"/>
          <p:nvPr/>
        </p:nvSpPr>
        <p:spPr>
          <a:xfrm>
            <a:off x="5931054" y="4631969"/>
            <a:ext cx="441146" cy="369332"/>
          </a:xfrm>
          <a:prstGeom prst="rect">
            <a:avLst/>
          </a:prstGeom>
          <a:noFill/>
        </p:spPr>
        <p:txBody>
          <a:bodyPr wrap="none" rtlCol="0">
            <a:spAutoFit/>
          </a:bodyPr>
          <a:lstStyle/>
          <a:p>
            <a:r>
              <a:rPr lang="en-US" dirty="0" err="1" smtClean="0"/>
              <a:t>np</a:t>
            </a:r>
            <a:endParaRPr lang="fr-FR" dirty="0"/>
          </a:p>
        </p:txBody>
      </p:sp>
      <p:sp>
        <p:nvSpPr>
          <p:cNvPr id="10" name="Oval 9"/>
          <p:cNvSpPr/>
          <p:nvPr/>
        </p:nvSpPr>
        <p:spPr bwMode="auto">
          <a:xfrm>
            <a:off x="2123728" y="3849173"/>
            <a:ext cx="936104" cy="61973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Oval 10"/>
          <p:cNvSpPr/>
          <p:nvPr/>
        </p:nvSpPr>
        <p:spPr bwMode="auto">
          <a:xfrm>
            <a:off x="3851920" y="3911889"/>
            <a:ext cx="372477" cy="46192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7736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8" grpId="0"/>
      <p:bldP spid="9"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2"/>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dirty="0" smtClean="0"/>
              <a:t>Applications</a:t>
            </a:r>
            <a:endParaRPr lang="en-US" kern="0" dirty="0"/>
          </a:p>
        </p:txBody>
      </p:sp>
      <p:sp>
        <p:nvSpPr>
          <p:cNvPr id="4" name="Content Placeholder 3"/>
          <p:cNvSpPr txBox="1">
            <a:spLocks/>
          </p:cNvSpPr>
          <p:nvPr/>
        </p:nvSpPr>
        <p:spPr>
          <a:xfrm>
            <a:off x="734888" y="2132856"/>
            <a:ext cx="8229600" cy="35290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FF0000"/>
              </a:buClr>
              <a:buFont typeface="Wingdings" pitchFamily="2" charset="2"/>
              <a:buChar char="Ø"/>
            </a:pPr>
            <a:r>
              <a:rPr lang="en-US" kern="0" dirty="0" smtClean="0"/>
              <a:t>O3</a:t>
            </a:r>
          </a:p>
          <a:p>
            <a:pPr>
              <a:buClr>
                <a:srgbClr val="FF0000"/>
              </a:buClr>
              <a:buFont typeface="Wingdings" pitchFamily="2" charset="2"/>
              <a:buChar char="Ø"/>
            </a:pPr>
            <a:endParaRPr lang="en-US" kern="0" dirty="0" smtClean="0"/>
          </a:p>
          <a:p>
            <a:pPr>
              <a:buClr>
                <a:srgbClr val="FF0000"/>
              </a:buClr>
              <a:buFont typeface="Wingdings" pitchFamily="2" charset="2"/>
              <a:buChar char="Ø"/>
            </a:pPr>
            <a:r>
              <a:rPr lang="en-US" kern="0" dirty="0" smtClean="0"/>
              <a:t>NO2</a:t>
            </a:r>
          </a:p>
          <a:p>
            <a:pPr lvl="1">
              <a:buClr>
                <a:srgbClr val="FF0000"/>
              </a:buClr>
              <a:buFont typeface="Wingdings" pitchFamily="2" charset="2"/>
              <a:buChar char="Ø"/>
            </a:pPr>
            <a:r>
              <a:rPr lang="en-US" kern="0" dirty="0" smtClean="0"/>
              <a:t>Hourly</a:t>
            </a:r>
          </a:p>
          <a:p>
            <a:pPr lvl="1">
              <a:buClr>
                <a:srgbClr val="FF0000"/>
              </a:buClr>
              <a:buFont typeface="Wingdings" pitchFamily="2" charset="2"/>
              <a:buChar char="Ø"/>
            </a:pPr>
            <a:r>
              <a:rPr lang="en-US" kern="0" dirty="0" smtClean="0"/>
              <a:t>Yearly</a:t>
            </a:r>
          </a:p>
          <a:p>
            <a:pPr lvl="1">
              <a:buClr>
                <a:srgbClr val="FF0000"/>
              </a:buClr>
              <a:buFont typeface="Wingdings" pitchFamily="2" charset="2"/>
              <a:buChar char="Ø"/>
            </a:pPr>
            <a:endParaRPr lang="en-US" kern="0" dirty="0" smtClean="0"/>
          </a:p>
          <a:p>
            <a:pPr>
              <a:buClr>
                <a:srgbClr val="FF0000"/>
              </a:buClr>
              <a:buFont typeface="Wingdings" pitchFamily="2" charset="2"/>
              <a:buChar char="Ø"/>
            </a:pPr>
            <a:r>
              <a:rPr lang="en-US" kern="0" dirty="0" smtClean="0"/>
              <a:t>PM10</a:t>
            </a:r>
          </a:p>
          <a:p>
            <a:pPr lvl="1">
              <a:buClr>
                <a:srgbClr val="FF0000"/>
              </a:buClr>
              <a:buFont typeface="Wingdings" pitchFamily="2" charset="2"/>
              <a:buChar char="Ø"/>
            </a:pPr>
            <a:r>
              <a:rPr lang="en-US" kern="0" dirty="0" smtClean="0"/>
              <a:t>Daily</a:t>
            </a:r>
          </a:p>
          <a:p>
            <a:pPr lvl="1">
              <a:buClr>
                <a:srgbClr val="FF0000"/>
              </a:buClr>
              <a:buFont typeface="Wingdings" pitchFamily="2" charset="2"/>
              <a:buChar char="Ø"/>
            </a:pPr>
            <a:r>
              <a:rPr lang="en-US" kern="0" dirty="0"/>
              <a:t>Y</a:t>
            </a:r>
            <a:r>
              <a:rPr lang="en-US" kern="0" dirty="0" smtClean="0"/>
              <a:t>early</a:t>
            </a:r>
            <a:endParaRPr lang="en-US" kern="0" dirty="0"/>
          </a:p>
        </p:txBody>
      </p:sp>
    </p:spTree>
    <p:extLst>
      <p:ext uri="{BB962C8B-B14F-4D97-AF65-F5344CB8AC3E}">
        <p14:creationId xmlns:p14="http://schemas.microsoft.com/office/powerpoint/2010/main" val="395746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981288"/>
              </p:ext>
            </p:extLst>
          </p:nvPr>
        </p:nvGraphicFramePr>
        <p:xfrm>
          <a:off x="179512" y="1124744"/>
          <a:ext cx="8784976" cy="4485640"/>
        </p:xfrm>
        <a:graphic>
          <a:graphicData uri="http://schemas.openxmlformats.org/drawingml/2006/table">
            <a:tbl>
              <a:tblPr firstRow="1" bandRow="1">
                <a:tableStyleId>{5C22544A-7EE6-4342-B048-85BDC9FD1C3A}</a:tableStyleId>
              </a:tblPr>
              <a:tblGrid>
                <a:gridCol w="1080120"/>
                <a:gridCol w="1224136"/>
                <a:gridCol w="4392488"/>
                <a:gridCol w="2088232"/>
              </a:tblGrid>
              <a:tr h="37084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20522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latin typeface="+mn-lt"/>
                          <a:ea typeface="+mn-ea"/>
                          <a:cs typeface="+mn-cs"/>
                        </a:rPr>
                        <a:t>Model Quality Objectives</a:t>
                      </a:r>
                      <a:endParaRPr lang="fr-FR" sz="1200" kern="1200" dirty="0">
                        <a:solidFill>
                          <a:srgbClr val="FF0000"/>
                        </a:solidFill>
                        <a:latin typeface="+mn-lt"/>
                        <a:ea typeface="+mn-ea"/>
                        <a:cs typeface="+mn-cs"/>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22416">
                <a:tc>
                  <a:txBody>
                    <a:bodyPr/>
                    <a:lstStyle/>
                    <a:p>
                      <a:r>
                        <a:rPr lang="en-US" sz="1200" b="1" i="0" dirty="0" smtClean="0"/>
                        <a:t>Wed.</a:t>
                      </a:r>
                      <a:endParaRPr lang="fr-FR" sz="1200" b="1" i="0" dirty="0"/>
                    </a:p>
                  </a:txBody>
                  <a:tcPr/>
                </a:tc>
                <a:tc>
                  <a:txBody>
                    <a:bodyPr/>
                    <a:lstStyle/>
                    <a:p>
                      <a:r>
                        <a:rPr lang="en-US" sz="1200" i="1" dirty="0" smtClean="0"/>
                        <a:t>14:00-15:00</a:t>
                      </a:r>
                      <a:endParaRPr lang="fr-FR" sz="1200" i="1" dirty="0"/>
                    </a:p>
                  </a:txBody>
                  <a:tcPr/>
                </a:tc>
                <a:tc>
                  <a:txBody>
                    <a:bodyPr/>
                    <a:lstStyle/>
                    <a:p>
                      <a:r>
                        <a:rPr lang="en-US" sz="1200" dirty="0" smtClean="0"/>
                        <a:t>Uncertainty</a:t>
                      </a:r>
                      <a:r>
                        <a:rPr lang="en-US" sz="1200" baseline="0" dirty="0" smtClean="0"/>
                        <a:t> based MQO: overview &amp; discussion</a:t>
                      </a:r>
                      <a:endParaRPr lang="fr-FR" sz="1200" dirty="0"/>
                    </a:p>
                  </a:txBody>
                  <a:tcPr/>
                </a:tc>
                <a:tc>
                  <a:txBody>
                    <a:bodyPr/>
                    <a:lstStyle/>
                    <a:p>
                      <a:r>
                        <a:rPr lang="en-US" sz="1200" dirty="0" smtClean="0"/>
                        <a:t>P.</a:t>
                      </a:r>
                      <a:r>
                        <a:rPr lang="en-US" sz="1200" baseline="0" dirty="0" smtClean="0"/>
                        <a:t> </a:t>
                      </a:r>
                      <a:r>
                        <a:rPr lang="en-US" sz="1200" baseline="0" dirty="0" err="1" smtClean="0"/>
                        <a:t>Thunis</a:t>
                      </a:r>
                      <a:endParaRPr lang="fr-FR" sz="1200" dirty="0"/>
                    </a:p>
                  </a:txBody>
                  <a:tcPr/>
                </a:tc>
              </a:tr>
              <a:tr h="0">
                <a:tc>
                  <a:txBody>
                    <a:bodyPr/>
                    <a:lstStyle/>
                    <a:p>
                      <a:endParaRPr lang="fr-FR" sz="1200" dirty="0"/>
                    </a:p>
                  </a:txBody>
                  <a:tcPr/>
                </a:tc>
                <a:tc>
                  <a:txBody>
                    <a:bodyPr/>
                    <a:lstStyle/>
                    <a:p>
                      <a:r>
                        <a:rPr lang="en-US" sz="1200" i="1" dirty="0" smtClean="0"/>
                        <a:t>15:00-15:30</a:t>
                      </a:r>
                      <a:endParaRPr lang="fr-FR" sz="1200" i="1" dirty="0"/>
                    </a:p>
                  </a:txBody>
                  <a:tcPr/>
                </a:tc>
                <a:tc>
                  <a:txBody>
                    <a:bodyPr/>
                    <a:lstStyle/>
                    <a:p>
                      <a:r>
                        <a:rPr lang="en-US" sz="1200" dirty="0" smtClean="0"/>
                        <a:t>UK Feedback on MQO</a:t>
                      </a:r>
                      <a:endParaRPr lang="fr-FR" sz="1200" dirty="0"/>
                    </a:p>
                  </a:txBody>
                  <a:tcPr/>
                </a:tc>
                <a:tc>
                  <a:txBody>
                    <a:bodyPr/>
                    <a:lstStyle/>
                    <a:p>
                      <a:r>
                        <a:rPr lang="en-US" sz="1200" kern="1200" dirty="0" smtClean="0">
                          <a:solidFill>
                            <a:schemeClr val="dk1"/>
                          </a:solidFill>
                          <a:latin typeface="+mn-lt"/>
                          <a:ea typeface="+mn-ea"/>
                          <a:cs typeface="+mn-cs"/>
                        </a:rPr>
                        <a:t>D. Brookes &amp; B. Stacey</a:t>
                      </a:r>
                      <a:endParaRPr lang="fr-FR" sz="1200" kern="1200" dirty="0">
                        <a:solidFill>
                          <a:schemeClr val="dk1"/>
                        </a:solidFill>
                        <a:latin typeface="+mn-lt"/>
                        <a:ea typeface="+mn-ea"/>
                        <a:cs typeface="+mn-cs"/>
                      </a:endParaRPr>
                    </a:p>
                  </a:txBody>
                  <a:tcPr/>
                </a:tc>
              </a:tr>
              <a:tr h="0">
                <a:tc>
                  <a:txBody>
                    <a:bodyPr/>
                    <a:lstStyle/>
                    <a:p>
                      <a:endParaRPr lang="fr-FR" sz="1200" dirty="0"/>
                    </a:p>
                  </a:txBody>
                  <a:tcPr/>
                </a:tc>
                <a:tc>
                  <a:txBody>
                    <a:bodyPr/>
                    <a:lstStyle/>
                    <a:p>
                      <a:r>
                        <a:rPr lang="en-US" sz="1200" i="1" dirty="0" smtClean="0"/>
                        <a:t>15:30-15:50</a:t>
                      </a:r>
                      <a:endParaRPr lang="fr-FR" sz="12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DELTA</a:t>
                      </a:r>
                      <a:r>
                        <a:rPr lang="en-US" sz="1200" baseline="0" dirty="0" smtClean="0"/>
                        <a:t> tool: Version 2 updates</a:t>
                      </a:r>
                      <a:endParaRPr lang="fr-FR" sz="1200" dirty="0" smtClean="0"/>
                    </a:p>
                  </a:txBody>
                  <a:tcPr/>
                </a:tc>
                <a:tc>
                  <a:txBody>
                    <a:bodyPr/>
                    <a:lstStyle/>
                    <a:p>
                      <a:r>
                        <a:rPr lang="en-US" sz="1200" kern="1200" dirty="0" smtClean="0">
                          <a:solidFill>
                            <a:schemeClr val="dk1"/>
                          </a:solidFill>
                          <a:latin typeface="+mn-lt"/>
                          <a:ea typeface="+mn-ea"/>
                          <a:cs typeface="+mn-cs"/>
                        </a:rPr>
                        <a:t>P.</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Thunis</a:t>
                      </a:r>
                      <a:endParaRPr lang="fr-FR" sz="1200" kern="1200" dirty="0">
                        <a:solidFill>
                          <a:schemeClr val="dk1"/>
                        </a:solidFill>
                        <a:latin typeface="+mn-lt"/>
                        <a:ea typeface="+mn-ea"/>
                        <a:cs typeface="+mn-cs"/>
                      </a:endParaRPr>
                    </a:p>
                  </a:txBody>
                  <a:tcPr/>
                </a:tc>
              </a:tr>
              <a:tr h="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latin typeface="+mn-lt"/>
                          <a:ea typeface="+mn-ea"/>
                          <a:cs typeface="+mn-cs"/>
                        </a:rPr>
                        <a:t>DELTA tool experience</a:t>
                      </a:r>
                      <a:endParaRPr lang="fr-FR" sz="1200" kern="1200" dirty="0" smtClean="0">
                        <a:solidFill>
                          <a:srgbClr val="FF0000"/>
                        </a:solidFill>
                        <a:latin typeface="+mn-lt"/>
                        <a:ea typeface="+mn-ea"/>
                        <a:cs typeface="+mn-cs"/>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44120">
                <a:tc>
                  <a:txBody>
                    <a:bodyPr/>
                    <a:lstStyle/>
                    <a:p>
                      <a:endParaRPr lang="fr-FR" sz="1200" dirty="0"/>
                    </a:p>
                  </a:txBody>
                  <a:tcPr/>
                </a:tc>
                <a:tc>
                  <a:txBody>
                    <a:bodyPr/>
                    <a:lstStyle/>
                    <a:p>
                      <a:r>
                        <a:rPr lang="en-US" sz="1200" i="1" dirty="0" smtClean="0"/>
                        <a:t>15:50-16:10</a:t>
                      </a:r>
                      <a:endParaRPr lang="fr-FR" sz="1200" i="1" dirty="0"/>
                    </a:p>
                  </a:txBody>
                  <a:tcPr/>
                </a:tc>
                <a:tc>
                  <a:txBody>
                    <a:bodyPr/>
                    <a:lstStyle/>
                    <a:p>
                      <a:r>
                        <a:rPr lang="en-US" sz="1200" dirty="0" smtClean="0"/>
                        <a:t>Exp. In model inter-comparison exercise in Belgium</a:t>
                      </a:r>
                      <a:endParaRPr lang="fr-FR" sz="1200" dirty="0"/>
                    </a:p>
                  </a:txBody>
                  <a:tcPr/>
                </a:tc>
                <a:tc>
                  <a:txBody>
                    <a:bodyPr/>
                    <a:lstStyle/>
                    <a:p>
                      <a:pPr marL="0" algn="l" defTabSz="914400" rtl="0" eaLnBrk="1" latinLnBrk="0" hangingPunct="1"/>
                      <a:r>
                        <a:rPr lang="en-US" sz="1200" kern="1200" dirty="0" smtClean="0">
                          <a:solidFill>
                            <a:schemeClr val="dk1"/>
                          </a:solidFill>
                          <a:latin typeface="+mn-lt"/>
                          <a:ea typeface="+mn-ea"/>
                          <a:cs typeface="+mn-cs"/>
                        </a:rPr>
                        <a:t>B. </a:t>
                      </a:r>
                      <a:r>
                        <a:rPr lang="en-US" sz="1200" kern="1200" dirty="0" err="1" smtClean="0">
                          <a:solidFill>
                            <a:schemeClr val="dk1"/>
                          </a:solidFill>
                          <a:latin typeface="+mn-lt"/>
                          <a:ea typeface="+mn-ea"/>
                          <a:cs typeface="+mn-cs"/>
                        </a:rPr>
                        <a:t>Maiheu</a:t>
                      </a:r>
                      <a:endParaRPr lang="fr-FR" sz="1200" kern="1200" dirty="0">
                        <a:solidFill>
                          <a:schemeClr val="dk1"/>
                        </a:solidFill>
                        <a:latin typeface="+mn-lt"/>
                        <a:ea typeface="+mn-ea"/>
                        <a:cs typeface="+mn-cs"/>
                      </a:endParaRPr>
                    </a:p>
                  </a:txBody>
                  <a:tcPr/>
                </a:tc>
              </a:tr>
              <a:tr h="144120">
                <a:tc>
                  <a:txBody>
                    <a:bodyPr/>
                    <a:lstStyle/>
                    <a:p>
                      <a:endParaRPr lang="fr-FR" sz="1200" dirty="0"/>
                    </a:p>
                  </a:txBody>
                  <a:tcPr/>
                </a:tc>
                <a:tc>
                  <a:txBody>
                    <a:bodyPr/>
                    <a:lstStyle/>
                    <a:p>
                      <a:r>
                        <a:rPr lang="en-US" sz="1200" i="1" dirty="0" smtClean="0"/>
                        <a:t>16:10-16:30</a:t>
                      </a:r>
                      <a:endParaRPr lang="fr-FR" sz="1200" i="1" dirty="0"/>
                    </a:p>
                  </a:txBody>
                  <a:tcPr/>
                </a:tc>
                <a:tc>
                  <a:txBody>
                    <a:bodyPr/>
                    <a:lstStyle/>
                    <a:p>
                      <a:r>
                        <a:rPr lang="en-US" sz="1200" dirty="0" smtClean="0"/>
                        <a:t>UK Feedback</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J. Stedman</a:t>
                      </a:r>
                      <a:endParaRPr lang="fr-FR" sz="1200" kern="1200" dirty="0" smtClean="0">
                        <a:solidFill>
                          <a:schemeClr val="dk1"/>
                        </a:solidFill>
                        <a:latin typeface="+mn-lt"/>
                        <a:ea typeface="+mn-ea"/>
                        <a:cs typeface="+mn-cs"/>
                      </a:endParaRPr>
                    </a:p>
                  </a:txBody>
                  <a:tcPr/>
                </a:tc>
              </a:tr>
              <a:tr h="0">
                <a:tc>
                  <a:txBody>
                    <a:bodyPr/>
                    <a:lstStyle/>
                    <a:p>
                      <a:endParaRPr lang="fr-FR" sz="1200" dirty="0"/>
                    </a:p>
                  </a:txBody>
                  <a:tcPr/>
                </a:tc>
                <a:tc>
                  <a:txBody>
                    <a:bodyPr/>
                    <a:lstStyle/>
                    <a:p>
                      <a:r>
                        <a:rPr lang="en-US" sz="1200" i="1" dirty="0" smtClean="0"/>
                        <a:t>16:30-16:50</a:t>
                      </a:r>
                      <a:endParaRPr lang="fr-FR" sz="1200" i="1" dirty="0"/>
                    </a:p>
                  </a:txBody>
                  <a:tcPr/>
                </a:tc>
                <a:tc>
                  <a:txBody>
                    <a:bodyPr/>
                    <a:lstStyle/>
                    <a:p>
                      <a:r>
                        <a:rPr lang="en-US" sz="1200" dirty="0" smtClean="0"/>
                        <a:t>CALIOPE forecast evaluation</a:t>
                      </a:r>
                      <a:endParaRPr lang="fr-FR" sz="1200" dirty="0"/>
                    </a:p>
                  </a:txBody>
                  <a:tcPr/>
                </a:tc>
                <a:tc>
                  <a:txBody>
                    <a:bodyPr/>
                    <a:lstStyle/>
                    <a:p>
                      <a:pPr marL="0" algn="l" defTabSz="914400" rtl="0" eaLnBrk="1" latinLnBrk="0" hangingPunct="1"/>
                      <a:r>
                        <a:rPr lang="en-US" sz="1200" kern="1200" dirty="0" smtClean="0">
                          <a:solidFill>
                            <a:schemeClr val="dk1"/>
                          </a:solidFill>
                          <a:latin typeface="+mn-lt"/>
                          <a:ea typeface="+mn-ea"/>
                          <a:cs typeface="+mn-cs"/>
                        </a:rPr>
                        <a:t>J.</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Baldasano</a:t>
                      </a:r>
                      <a:endParaRPr lang="fr-FR" sz="1200" kern="1200" dirty="0">
                        <a:solidFill>
                          <a:schemeClr val="dk1"/>
                        </a:solidFill>
                        <a:latin typeface="+mn-lt"/>
                        <a:ea typeface="+mn-ea"/>
                        <a:cs typeface="+mn-cs"/>
                      </a:endParaRPr>
                    </a:p>
                  </a:txBody>
                  <a:tcPr/>
                </a:tc>
              </a:tr>
              <a:tr h="146928">
                <a:tc>
                  <a:txBody>
                    <a:bodyPr/>
                    <a:lstStyle/>
                    <a:p>
                      <a:r>
                        <a:rPr lang="en-US" sz="1200" b="1" i="0" dirty="0" smtClean="0"/>
                        <a:t>Thur.</a:t>
                      </a:r>
                      <a:endParaRPr lang="fr-FR" sz="1200" b="1" i="0" dirty="0"/>
                    </a:p>
                  </a:txBody>
                  <a:tcPr/>
                </a:tc>
                <a:tc>
                  <a:txBody>
                    <a:bodyPr/>
                    <a:lstStyle/>
                    <a:p>
                      <a:r>
                        <a:rPr lang="en-US" sz="1200" i="1" dirty="0" smtClean="0"/>
                        <a:t>09:00-09:20</a:t>
                      </a:r>
                      <a:endParaRPr lang="fr-FR" sz="1200" i="1" dirty="0"/>
                    </a:p>
                  </a:txBody>
                  <a:tcPr/>
                </a:tc>
                <a:tc>
                  <a:txBody>
                    <a:bodyPr/>
                    <a:lstStyle/>
                    <a:p>
                      <a:r>
                        <a:rPr lang="en-US" sz="1200" dirty="0" smtClean="0"/>
                        <a:t>TCAM model evaluation</a:t>
                      </a:r>
                      <a:endParaRPr lang="fr-FR" sz="1200" dirty="0"/>
                    </a:p>
                  </a:txBody>
                  <a:tcPr/>
                </a:tc>
                <a:tc>
                  <a:txBody>
                    <a:bodyPr/>
                    <a:lstStyle/>
                    <a:p>
                      <a:pPr marL="0" algn="l" defTabSz="914400" rtl="0" eaLnBrk="1" latinLnBrk="0" hangingPunct="1"/>
                      <a:r>
                        <a:rPr lang="en-US" sz="1200" kern="1200" dirty="0" smtClean="0">
                          <a:solidFill>
                            <a:schemeClr val="dk1"/>
                          </a:solidFill>
                          <a:latin typeface="+mn-lt"/>
                          <a:ea typeface="+mn-ea"/>
                          <a:cs typeface="+mn-cs"/>
                        </a:rPr>
                        <a:t>C. </a:t>
                      </a:r>
                      <a:r>
                        <a:rPr lang="en-US" sz="1200" kern="1200" dirty="0" err="1" smtClean="0">
                          <a:solidFill>
                            <a:schemeClr val="dk1"/>
                          </a:solidFill>
                          <a:latin typeface="+mn-lt"/>
                          <a:ea typeface="+mn-ea"/>
                          <a:cs typeface="+mn-cs"/>
                        </a:rPr>
                        <a:t>Carnevale</a:t>
                      </a:r>
                      <a:endParaRPr lang="fr-FR" sz="1200" kern="1200" dirty="0">
                        <a:solidFill>
                          <a:schemeClr val="dk1"/>
                        </a:solidFill>
                        <a:latin typeface="+mn-lt"/>
                        <a:ea typeface="+mn-ea"/>
                        <a:cs typeface="+mn-cs"/>
                      </a:endParaRPr>
                    </a:p>
                  </a:txBody>
                  <a:tcPr/>
                </a:tc>
              </a:tr>
              <a:tr h="0">
                <a:tc>
                  <a:txBody>
                    <a:bodyPr/>
                    <a:lstStyle/>
                    <a:p>
                      <a:endParaRPr lang="fr-FR" sz="1200" dirty="0"/>
                    </a:p>
                  </a:txBody>
                  <a:tcPr/>
                </a:tc>
                <a:tc>
                  <a:txBody>
                    <a:bodyPr/>
                    <a:lstStyle/>
                    <a:p>
                      <a:r>
                        <a:rPr lang="en-US" sz="1200" i="1" dirty="0" smtClean="0"/>
                        <a:t>09:20-09:40</a:t>
                      </a:r>
                      <a:endParaRPr lang="fr-FR" sz="1200" i="1" dirty="0"/>
                    </a:p>
                  </a:txBody>
                  <a:tcPr/>
                </a:tc>
                <a:tc>
                  <a:txBody>
                    <a:bodyPr/>
                    <a:lstStyle/>
                    <a:p>
                      <a:r>
                        <a:rPr lang="en-US" sz="1200" dirty="0" smtClean="0"/>
                        <a:t>CERC’s experience &amp; Feedback</a:t>
                      </a:r>
                      <a:endParaRPr lang="fr-FR" sz="1200" dirty="0"/>
                    </a:p>
                  </a:txBody>
                  <a:tcPr/>
                </a:tc>
                <a:tc>
                  <a:txBody>
                    <a:bodyPr/>
                    <a:lstStyle/>
                    <a:p>
                      <a:pPr marL="0" algn="l" defTabSz="914400" rtl="0" eaLnBrk="1" latinLnBrk="0" hangingPunct="1"/>
                      <a:r>
                        <a:rPr lang="en-US" sz="1200" kern="1200" dirty="0" smtClean="0">
                          <a:solidFill>
                            <a:schemeClr val="dk1"/>
                          </a:solidFill>
                          <a:latin typeface="+mn-lt"/>
                          <a:ea typeface="+mn-ea"/>
                          <a:cs typeface="+mn-cs"/>
                        </a:rPr>
                        <a:t>J. Stocker</a:t>
                      </a:r>
                      <a:endParaRPr lang="fr-FR" sz="1200" kern="1200" dirty="0">
                        <a:solidFill>
                          <a:schemeClr val="dk1"/>
                        </a:solidFill>
                        <a:latin typeface="+mn-lt"/>
                        <a:ea typeface="+mn-ea"/>
                        <a:cs typeface="+mn-cs"/>
                      </a:endParaRPr>
                    </a:p>
                  </a:txBody>
                  <a:tcPr/>
                </a:tc>
              </a:tr>
              <a:tr h="0">
                <a:tc>
                  <a:txBody>
                    <a:bodyPr/>
                    <a:lstStyle/>
                    <a:p>
                      <a:endParaRPr lang="fr-FR" sz="1200" dirty="0"/>
                    </a:p>
                  </a:txBody>
                  <a:tcPr/>
                </a:tc>
                <a:tc>
                  <a:txBody>
                    <a:bodyPr/>
                    <a:lstStyle/>
                    <a:p>
                      <a:r>
                        <a:rPr lang="en-US" sz="1200" i="1" dirty="0" smtClean="0"/>
                        <a:t>09:40-10:00</a:t>
                      </a:r>
                      <a:endParaRPr lang="fr-FR" sz="1200" i="1" dirty="0"/>
                    </a:p>
                  </a:txBody>
                  <a:tcPr/>
                </a:tc>
                <a:tc>
                  <a:txBody>
                    <a:bodyPr/>
                    <a:lstStyle/>
                    <a:p>
                      <a:r>
                        <a:rPr lang="en-US" sz="1200" dirty="0" err="1" smtClean="0"/>
                        <a:t>Aveiro</a:t>
                      </a:r>
                      <a:r>
                        <a:rPr lang="en-US" sz="1200" baseline="0" dirty="0" smtClean="0"/>
                        <a:t> Univ. experience &amp; feedback</a:t>
                      </a:r>
                      <a:endParaRPr lang="fr-FR" sz="1200" dirty="0"/>
                    </a:p>
                  </a:txBody>
                  <a:tcPr/>
                </a:tc>
                <a:tc>
                  <a:txBody>
                    <a:bodyPr/>
                    <a:lstStyle/>
                    <a:p>
                      <a:pPr marL="228600" indent="-228600" algn="l" defTabSz="914400" rtl="0" eaLnBrk="1" latinLnBrk="0" hangingPunct="1">
                        <a:buAutoNum type="alphaUcPeriod"/>
                      </a:pPr>
                      <a:r>
                        <a:rPr lang="en-US" sz="1200" kern="1200" dirty="0" smtClean="0">
                          <a:solidFill>
                            <a:schemeClr val="dk1"/>
                          </a:solidFill>
                          <a:latin typeface="+mn-lt"/>
                          <a:ea typeface="+mn-ea"/>
                          <a:cs typeface="+mn-cs"/>
                        </a:rPr>
                        <a:t>Miranda</a:t>
                      </a:r>
                      <a:endParaRPr lang="fr-FR" sz="1200" kern="1200" dirty="0">
                        <a:solidFill>
                          <a:schemeClr val="dk1"/>
                        </a:solidFill>
                        <a:latin typeface="+mn-lt"/>
                        <a:ea typeface="+mn-ea"/>
                        <a:cs typeface="+mn-cs"/>
                      </a:endParaRPr>
                    </a:p>
                  </a:txBody>
                  <a:tcPr/>
                </a:tc>
              </a:tr>
              <a:tr h="0">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10:00-10:20</a:t>
                      </a:r>
                      <a:endParaRPr lang="fr-FR" sz="1200" i="1" dirty="0" smtClean="0"/>
                    </a:p>
                  </a:txBody>
                  <a:tcPr/>
                </a:tc>
                <a:tc>
                  <a:txBody>
                    <a:bodyPr/>
                    <a:lstStyle/>
                    <a:p>
                      <a:r>
                        <a:rPr lang="en-US" sz="1200" dirty="0" smtClean="0"/>
                        <a:t>The Fairmode </a:t>
                      </a:r>
                      <a:r>
                        <a:rPr lang="en-US" sz="1200" dirty="0" err="1" smtClean="0"/>
                        <a:t>deltatool</a:t>
                      </a:r>
                      <a:r>
                        <a:rPr lang="en-US" sz="1200" dirty="0" smtClean="0"/>
                        <a:t>: a MS</a:t>
                      </a:r>
                      <a:r>
                        <a:rPr lang="en-US" sz="1200" baseline="0" dirty="0" smtClean="0"/>
                        <a:t> experience</a:t>
                      </a:r>
                      <a:endParaRPr lang="fr-FR" sz="1200" dirty="0"/>
                    </a:p>
                  </a:txBody>
                  <a:tcPr/>
                </a:tc>
                <a:tc>
                  <a:txBody>
                    <a:bodyPr/>
                    <a:lstStyle/>
                    <a:p>
                      <a:pPr marL="0" algn="l" defTabSz="914400" rtl="0" eaLnBrk="1" latinLnBrk="0" hangingPunct="1"/>
                      <a:r>
                        <a:rPr lang="en-US" sz="1200" kern="1200" dirty="0" smtClean="0">
                          <a:solidFill>
                            <a:schemeClr val="dk1"/>
                          </a:solidFill>
                          <a:latin typeface="+mn-lt"/>
                          <a:ea typeface="+mn-ea"/>
                          <a:cs typeface="+mn-cs"/>
                        </a:rPr>
                        <a:t>E. </a:t>
                      </a:r>
                      <a:r>
                        <a:rPr lang="en-US" sz="1200" kern="1200" dirty="0" err="1" smtClean="0">
                          <a:solidFill>
                            <a:schemeClr val="dk1"/>
                          </a:solidFill>
                          <a:latin typeface="+mn-lt"/>
                          <a:ea typeface="+mn-ea"/>
                          <a:cs typeface="+mn-cs"/>
                        </a:rPr>
                        <a:t>Trimpeneers</a:t>
                      </a:r>
                      <a:endParaRPr lang="fr-FR" sz="1200" kern="1200" dirty="0">
                        <a:solidFill>
                          <a:schemeClr val="dk1"/>
                        </a:solidFill>
                        <a:latin typeface="+mn-lt"/>
                        <a:ea typeface="+mn-ea"/>
                        <a:cs typeface="+mn-cs"/>
                      </a:endParaRP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p>
                  </a:txBody>
                  <a:tcPr/>
                </a:tc>
                <a:tc>
                  <a:txBody>
                    <a:bodyPr/>
                    <a:lstStyle/>
                    <a:p>
                      <a:r>
                        <a:rPr lang="en-US" sz="1200" i="1" dirty="0" smtClean="0"/>
                        <a:t>10:20-10:40</a:t>
                      </a:r>
                      <a:endParaRPr lang="fr-FR" sz="1200" i="1" dirty="0"/>
                    </a:p>
                  </a:txBody>
                  <a:tcPr/>
                </a:tc>
                <a:tc>
                  <a:txBody>
                    <a:bodyPr/>
                    <a:lstStyle/>
                    <a:p>
                      <a:r>
                        <a:rPr lang="fr-FR" sz="1200" dirty="0" err="1" smtClean="0"/>
                        <a:t>Austria</a:t>
                      </a:r>
                      <a:r>
                        <a:rPr lang="fr-FR" sz="1200" dirty="0" smtClean="0"/>
                        <a:t> Feedback</a:t>
                      </a:r>
                      <a:endParaRPr lang="fr-FR" sz="1200" dirty="0"/>
                    </a:p>
                  </a:txBody>
                  <a:tcPr/>
                </a:tc>
                <a:tc>
                  <a:txBody>
                    <a:bodyPr/>
                    <a:lstStyle/>
                    <a:p>
                      <a:r>
                        <a:rPr lang="en-US" sz="1200" kern="1200" dirty="0" smtClean="0">
                          <a:solidFill>
                            <a:schemeClr val="dk1"/>
                          </a:solidFill>
                          <a:latin typeface="+mn-lt"/>
                          <a:ea typeface="+mn-ea"/>
                          <a:cs typeface="+mn-cs"/>
                        </a:rPr>
                        <a:t>D. </a:t>
                      </a:r>
                      <a:r>
                        <a:rPr lang="en-US" sz="1200" kern="1200" dirty="0" err="1" smtClean="0">
                          <a:solidFill>
                            <a:schemeClr val="dk1"/>
                          </a:solidFill>
                          <a:latin typeface="+mn-lt"/>
                          <a:ea typeface="+mn-ea"/>
                          <a:cs typeface="+mn-cs"/>
                        </a:rPr>
                        <a:t>Oettl</a:t>
                      </a:r>
                      <a:endParaRPr lang="en-US" sz="1200" kern="1200" dirty="0">
                        <a:solidFill>
                          <a:schemeClr val="dk1"/>
                        </a:solidFill>
                        <a:latin typeface="+mn-lt"/>
                        <a:ea typeface="+mn-ea"/>
                        <a:cs typeface="+mn-cs"/>
                      </a:endParaRPr>
                    </a:p>
                  </a:txBody>
                  <a:tcPr/>
                </a:tc>
              </a:tr>
              <a:tr h="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latin typeface="+mn-lt"/>
                          <a:ea typeface="+mn-ea"/>
                          <a:cs typeface="+mn-cs"/>
                        </a:rPr>
                        <a:t>Benchmarking</a:t>
                      </a:r>
                      <a:r>
                        <a:rPr lang="en-US" sz="1200" kern="1200" baseline="0" dirty="0" smtClean="0">
                          <a:solidFill>
                            <a:srgbClr val="FF0000"/>
                          </a:solidFill>
                          <a:latin typeface="+mn-lt"/>
                          <a:ea typeface="+mn-ea"/>
                          <a:cs typeface="+mn-cs"/>
                        </a:rPr>
                        <a:t> activities related to SG4</a:t>
                      </a:r>
                      <a:endParaRPr lang="fr-FR" sz="1200" kern="1200" dirty="0" smtClean="0">
                        <a:solidFill>
                          <a:srgbClr val="FF0000"/>
                        </a:solidFill>
                        <a:latin typeface="+mn-lt"/>
                        <a:ea typeface="+mn-ea"/>
                        <a:cs typeface="+mn-cs"/>
                      </a:endParaRPr>
                    </a:p>
                  </a:txBody>
                  <a:tcPr/>
                </a:tc>
                <a:tc hMerge="1">
                  <a:txBody>
                    <a:bodyPr/>
                    <a:lstStyle/>
                    <a:p>
                      <a:endParaRPr lang="fr-FR" sz="1200" dirty="0"/>
                    </a:p>
                  </a:txBody>
                  <a:tcPr/>
                </a:tc>
                <a:tc hMerge="1">
                  <a:txBody>
                    <a:bodyPr/>
                    <a:lstStyle/>
                    <a:p>
                      <a:pPr marL="0" algn="l" defTabSz="914400" rtl="0" eaLnBrk="1" latinLnBrk="0" hangingPunct="1"/>
                      <a:endParaRPr lang="fr-FR" sz="1200" kern="1200" dirty="0">
                        <a:solidFill>
                          <a:schemeClr val="dk1"/>
                        </a:solidFill>
                        <a:latin typeface="+mn-lt"/>
                        <a:ea typeface="+mn-ea"/>
                        <a:cs typeface="+mn-cs"/>
                      </a:endParaRPr>
                    </a:p>
                  </a:txBody>
                  <a:tcPr/>
                </a:tc>
                <a:tc hMerge="1">
                  <a:txBody>
                    <a:bodyPr/>
                    <a:lstStyle/>
                    <a:p>
                      <a:endParaRPr lang="fr-FR"/>
                    </a:p>
                  </a:txBody>
                  <a:tcPr/>
                </a:tc>
              </a:tr>
              <a:tr h="195520">
                <a:tc>
                  <a:txBody>
                    <a:bodyPr/>
                    <a:lstStyle/>
                    <a:p>
                      <a:endParaRPr lang="fr-FR" sz="1200" dirty="0"/>
                    </a:p>
                  </a:txBody>
                  <a:tcPr/>
                </a:tc>
                <a:tc>
                  <a:txBody>
                    <a:bodyPr/>
                    <a:lstStyle/>
                    <a:p>
                      <a:r>
                        <a:rPr lang="en-US" sz="1200" i="1" dirty="0" smtClean="0"/>
                        <a:t>10:40-11:10</a:t>
                      </a:r>
                      <a:endParaRPr lang="fr-FR" sz="1200" i="1" dirty="0"/>
                    </a:p>
                  </a:txBody>
                  <a:tcPr/>
                </a:tc>
                <a:tc>
                  <a:txBody>
                    <a:bodyPr/>
                    <a:lstStyle/>
                    <a:p>
                      <a:r>
                        <a:rPr lang="en-US" sz="1200" kern="1200" dirty="0" smtClean="0">
                          <a:solidFill>
                            <a:schemeClr val="dk1"/>
                          </a:solidFill>
                          <a:latin typeface="+mn-lt"/>
                          <a:ea typeface="+mn-ea"/>
                          <a:cs typeface="+mn-cs"/>
                        </a:rPr>
                        <a:t>ATMOSYS model evaluation tool (On-line DELTA tool)</a:t>
                      </a:r>
                      <a:endParaRPr lang="fr-FR"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dk1"/>
                          </a:solidFill>
                          <a:latin typeface="+mn-lt"/>
                          <a:ea typeface="+mn-ea"/>
                          <a:cs typeface="+mn-cs"/>
                        </a:rPr>
                        <a:t>N. </a:t>
                      </a:r>
                      <a:r>
                        <a:rPr lang="en-US" sz="1200" kern="1200" dirty="0" err="1" smtClean="0">
                          <a:solidFill>
                            <a:schemeClr val="dk1"/>
                          </a:solidFill>
                          <a:latin typeface="+mn-lt"/>
                          <a:ea typeface="+mn-ea"/>
                          <a:cs typeface="+mn-cs"/>
                        </a:rPr>
                        <a:t>Veldeman</a:t>
                      </a:r>
                      <a:endParaRPr lang="fr-FR"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4029541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grpSp>
        <p:nvGrpSpPr>
          <p:cNvPr id="3" name="Group 2"/>
          <p:cNvGrpSpPr/>
          <p:nvPr/>
        </p:nvGrpSpPr>
        <p:grpSpPr>
          <a:xfrm>
            <a:off x="1259632" y="1772816"/>
            <a:ext cx="7344816" cy="4536504"/>
            <a:chOff x="683568" y="548680"/>
            <a:chExt cx="7648575" cy="6763444"/>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376"/>
            <a:stretch/>
          </p:blipFill>
          <p:spPr bwMode="auto">
            <a:xfrm>
              <a:off x="683568" y="4509120"/>
              <a:ext cx="7648575" cy="280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93" y="548680"/>
              <a:ext cx="74485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itle 1"/>
          <p:cNvSpPr txBox="1">
            <a:spLocks/>
          </p:cNvSpPr>
          <p:nvPr/>
        </p:nvSpPr>
        <p:spPr>
          <a:xfrm>
            <a:off x="107504" y="1124223"/>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3200" kern="0" dirty="0" smtClean="0"/>
              <a:t>O3 </a:t>
            </a:r>
            <a:r>
              <a:rPr lang="en-US" sz="3200" kern="0" dirty="0" smtClean="0">
                <a:sym typeface="Wingdings" pitchFamily="2" charset="2"/>
              </a:rPr>
              <a:t> GUM approach</a:t>
            </a:r>
            <a:endParaRPr lang="fr-FR" sz="3200" kern="0" dirty="0"/>
          </a:p>
        </p:txBody>
      </p:sp>
    </p:spTree>
    <p:extLst>
      <p:ext uri="{BB962C8B-B14F-4D97-AF65-F5344CB8AC3E}">
        <p14:creationId xmlns:p14="http://schemas.microsoft.com/office/powerpoint/2010/main" val="3957467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grpSp>
        <p:nvGrpSpPr>
          <p:cNvPr id="3" name="Group 2"/>
          <p:cNvGrpSpPr/>
          <p:nvPr/>
        </p:nvGrpSpPr>
        <p:grpSpPr>
          <a:xfrm>
            <a:off x="251520" y="2920298"/>
            <a:ext cx="3744416" cy="2952328"/>
            <a:chOff x="683568" y="548680"/>
            <a:chExt cx="7648575" cy="6763444"/>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376"/>
            <a:stretch/>
          </p:blipFill>
          <p:spPr bwMode="auto">
            <a:xfrm>
              <a:off x="683568" y="4509120"/>
              <a:ext cx="7648575" cy="280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93" y="548680"/>
              <a:ext cx="74485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itle 1"/>
          <p:cNvSpPr txBox="1">
            <a:spLocks/>
          </p:cNvSpPr>
          <p:nvPr/>
        </p:nvSpPr>
        <p:spPr>
          <a:xfrm>
            <a:off x="107504" y="1196231"/>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400" kern="0" dirty="0" smtClean="0"/>
              <a:t>Hourly O3</a:t>
            </a:r>
            <a:endParaRPr lang="fr-FR" sz="2400" kern="0" dirty="0"/>
          </a:p>
        </p:txBody>
      </p:sp>
      <mc:AlternateContent xmlns:mc="http://schemas.openxmlformats.org/markup-compatibility/2006" xmlns:a14="http://schemas.microsoft.com/office/drawing/2010/main">
        <mc:Choice Requires="a14">
          <p:sp>
            <p:nvSpPr>
              <p:cNvPr id="7" name="TextBox 6"/>
              <p:cNvSpPr txBox="1"/>
              <p:nvPr/>
            </p:nvSpPr>
            <p:spPr>
              <a:xfrm>
                <a:off x="251520" y="1944626"/>
                <a:ext cx="4788532" cy="343620"/>
              </a:xfrm>
              <a:prstGeom prst="rect">
                <a:avLst/>
              </a:prstGeom>
              <a:solidFill>
                <a:srgbClr val="EEFAA4"/>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400" i="1">
                              <a:latin typeface="Cambria Math"/>
                            </a:rPr>
                          </m:ctrlPr>
                        </m:sSupPr>
                        <m:e>
                          <m:r>
                            <a:rPr lang="en-US" sz="1400" i="1">
                              <a:latin typeface="Cambria Math"/>
                            </a:rPr>
                            <m:t>𝑢</m:t>
                          </m:r>
                        </m:e>
                        <m:sup>
                          <m:r>
                            <a:rPr lang="en-US" sz="1400" i="1">
                              <a:latin typeface="Cambria Math"/>
                            </a:rPr>
                            <m:t>2</m:t>
                          </m:r>
                        </m:sup>
                      </m:sSup>
                      <m:d>
                        <m:dPr>
                          <m:ctrlPr>
                            <a:rPr lang="fr-FR" sz="1400" i="1">
                              <a:latin typeface="Cambria Math"/>
                            </a:rPr>
                          </m:ctrlPr>
                        </m:dPr>
                        <m:e>
                          <m:sSub>
                            <m:sSubPr>
                              <m:ctrlPr>
                                <a:rPr lang="fr-FR" sz="1400" i="1">
                                  <a:latin typeface="Cambria Math"/>
                                </a:rPr>
                              </m:ctrlPr>
                            </m:sSubPr>
                            <m:e>
                              <m:r>
                                <a:rPr lang="en-US" sz="1400" i="1">
                                  <a:latin typeface="Cambria Math"/>
                                </a:rPr>
                                <m:t>𝑂</m:t>
                              </m:r>
                            </m:e>
                            <m:sub>
                              <m:r>
                                <a:rPr lang="en-US" sz="1400" i="1">
                                  <a:latin typeface="Cambria Math"/>
                                </a:rPr>
                                <m:t>3</m:t>
                              </m:r>
                            </m:sub>
                          </m:sSub>
                        </m:e>
                      </m:d>
                      <m:r>
                        <a:rPr lang="en-US" sz="1400" i="1">
                          <a:latin typeface="Cambria Math"/>
                        </a:rPr>
                        <m:t>=</m:t>
                      </m:r>
                      <m:sSup>
                        <m:sSupPr>
                          <m:ctrlPr>
                            <a:rPr lang="fr-FR" sz="1400" i="1">
                              <a:latin typeface="Cambria Math"/>
                            </a:rPr>
                          </m:ctrlPr>
                        </m:sSupPr>
                        <m:e>
                          <m:r>
                            <a:rPr lang="en-US" sz="1400" i="1">
                              <a:latin typeface="Cambria Math"/>
                            </a:rPr>
                            <m:t>𝑢</m:t>
                          </m:r>
                        </m:e>
                        <m:sup>
                          <m:r>
                            <a:rPr lang="en-US" sz="1400" i="1">
                              <a:latin typeface="Cambria Math"/>
                            </a:rPr>
                            <m:t>2</m:t>
                          </m:r>
                        </m:sup>
                      </m:sSup>
                      <m:d>
                        <m:dPr>
                          <m:ctrlPr>
                            <a:rPr lang="fr-FR" sz="1400" i="1">
                              <a:latin typeface="Cambria Math"/>
                            </a:rPr>
                          </m:ctrlPr>
                        </m:dPr>
                        <m:e>
                          <m:sSub>
                            <m:sSubPr>
                              <m:ctrlPr>
                                <a:rPr lang="fr-FR" sz="1400" i="1">
                                  <a:latin typeface="Cambria Math"/>
                                </a:rPr>
                              </m:ctrlPr>
                            </m:sSubPr>
                            <m:e>
                              <m:r>
                                <a:rPr lang="en-US" sz="1400" i="1">
                                  <a:latin typeface="Cambria Math"/>
                                </a:rPr>
                                <m:t>𝑏</m:t>
                              </m:r>
                            </m:e>
                            <m:sub>
                              <m:r>
                                <a:rPr lang="en-US" sz="1400" i="1">
                                  <a:latin typeface="Cambria Math"/>
                                </a:rPr>
                                <m:t>0</m:t>
                              </m:r>
                            </m:sub>
                          </m:sSub>
                        </m:e>
                      </m:d>
                      <m:r>
                        <a:rPr lang="en-US" sz="1400" i="1">
                          <a:latin typeface="Cambria Math"/>
                        </a:rPr>
                        <m:t>+</m:t>
                      </m:r>
                      <m:sSup>
                        <m:sSupPr>
                          <m:ctrlPr>
                            <a:rPr lang="en-US" sz="1400" i="1">
                              <a:latin typeface="Cambria Math"/>
                            </a:rPr>
                          </m:ctrlPr>
                        </m:sSupPr>
                        <m:e>
                          <m:sSub>
                            <m:sSubPr>
                              <m:ctrlPr>
                                <a:rPr lang="fr-FR" sz="1400" i="1">
                                  <a:latin typeface="Cambria Math"/>
                                </a:rPr>
                              </m:ctrlPr>
                            </m:sSubPr>
                            <m:e>
                              <m:r>
                                <a:rPr lang="en-US" sz="1400" i="1">
                                  <a:latin typeface="Cambria Math"/>
                                </a:rPr>
                                <m:t>𝑂</m:t>
                              </m:r>
                            </m:e>
                            <m:sub>
                              <m:r>
                                <a:rPr lang="en-US" sz="1400" i="1">
                                  <a:latin typeface="Cambria Math"/>
                                </a:rPr>
                                <m:t>3,</m:t>
                              </m:r>
                              <m:r>
                                <a:rPr lang="en-US" sz="1400" i="1">
                                  <a:latin typeface="Cambria Math"/>
                                </a:rPr>
                                <m:t>𝑟</m:t>
                              </m:r>
                            </m:sub>
                          </m:sSub>
                        </m:e>
                        <m:sup>
                          <m:r>
                            <a:rPr lang="en-US" sz="1400" i="1">
                              <a:latin typeface="Cambria Math"/>
                            </a:rPr>
                            <m:t>2</m:t>
                          </m:r>
                        </m:sup>
                      </m:sSup>
                      <m:sSup>
                        <m:sSupPr>
                          <m:ctrlPr>
                            <a:rPr lang="fr-FR" sz="1400" i="1">
                              <a:latin typeface="Cambria Math"/>
                            </a:rPr>
                          </m:ctrlPr>
                        </m:sSupPr>
                        <m:e>
                          <m:r>
                            <a:rPr lang="en-US" sz="1400" i="1">
                              <a:latin typeface="Cambria Math"/>
                            </a:rPr>
                            <m:t>𝑢</m:t>
                          </m:r>
                        </m:e>
                        <m:sup>
                          <m:r>
                            <a:rPr lang="en-US" sz="1400" i="1">
                              <a:latin typeface="Cambria Math"/>
                            </a:rPr>
                            <m:t>2</m:t>
                          </m:r>
                        </m:sup>
                      </m:sSup>
                      <m:d>
                        <m:dPr>
                          <m:ctrlPr>
                            <a:rPr lang="fr-FR" sz="1400" i="1">
                              <a:latin typeface="Cambria Math"/>
                            </a:rPr>
                          </m:ctrlPr>
                        </m:dPr>
                        <m:e>
                          <m:sSub>
                            <m:sSubPr>
                              <m:ctrlPr>
                                <a:rPr lang="fr-FR" sz="1400" i="1">
                                  <a:latin typeface="Cambria Math"/>
                                </a:rPr>
                              </m:ctrlPr>
                            </m:sSubPr>
                            <m:e>
                              <m:r>
                                <a:rPr lang="en-US" sz="1400" i="1">
                                  <a:latin typeface="Cambria Math"/>
                                </a:rPr>
                                <m:t>𝑏</m:t>
                              </m:r>
                            </m:e>
                            <m:sub>
                              <m:r>
                                <a:rPr lang="en-US" sz="1400" i="1">
                                  <a:latin typeface="Cambria Math"/>
                                </a:rPr>
                                <m:t>1</m:t>
                              </m:r>
                            </m:sub>
                          </m:sSub>
                        </m:e>
                      </m:d>
                      <m:r>
                        <a:rPr lang="en-US" sz="1400" i="1">
                          <a:latin typeface="Cambria Math"/>
                        </a:rPr>
                        <m:t>+</m:t>
                      </m:r>
                      <m:sSup>
                        <m:sSupPr>
                          <m:ctrlPr>
                            <a:rPr lang="en-US" sz="1400" i="1">
                              <a:latin typeface="Cambria Math"/>
                            </a:rPr>
                          </m:ctrlPr>
                        </m:sSupPr>
                        <m:e>
                          <m:sSub>
                            <m:sSubPr>
                              <m:ctrlPr>
                                <a:rPr lang="fr-FR" sz="1400" i="1">
                                  <a:latin typeface="Cambria Math"/>
                                </a:rPr>
                              </m:ctrlPr>
                            </m:sSubPr>
                            <m:e>
                              <m:r>
                                <a:rPr lang="en-US" sz="1400" i="1">
                                  <a:latin typeface="Cambria Math"/>
                                </a:rPr>
                                <m:t>𝑏</m:t>
                              </m:r>
                            </m:e>
                            <m:sub>
                              <m:r>
                                <a:rPr lang="en-US" sz="1400" i="1">
                                  <a:latin typeface="Cambria Math"/>
                                </a:rPr>
                                <m:t>1</m:t>
                              </m:r>
                            </m:sub>
                          </m:sSub>
                        </m:e>
                        <m:sup>
                          <m:r>
                            <a:rPr lang="en-US" sz="1400" i="1">
                              <a:latin typeface="Cambria Math"/>
                            </a:rPr>
                            <m:t>2</m:t>
                          </m:r>
                        </m:sup>
                      </m:sSup>
                      <m:sSup>
                        <m:sSupPr>
                          <m:ctrlPr>
                            <a:rPr lang="fr-FR" sz="1400" i="1">
                              <a:latin typeface="Cambria Math"/>
                            </a:rPr>
                          </m:ctrlPr>
                        </m:sSupPr>
                        <m:e>
                          <m:r>
                            <a:rPr lang="en-US" sz="1400" i="1">
                              <a:latin typeface="Cambria Math"/>
                            </a:rPr>
                            <m:t>𝑢</m:t>
                          </m:r>
                        </m:e>
                        <m:sup>
                          <m:r>
                            <a:rPr lang="en-US" sz="1400" i="1">
                              <a:latin typeface="Cambria Math"/>
                            </a:rPr>
                            <m:t>2</m:t>
                          </m:r>
                        </m:sup>
                      </m:sSup>
                      <m:d>
                        <m:dPr>
                          <m:ctrlPr>
                            <a:rPr lang="fr-FR" sz="1400" i="1">
                              <a:latin typeface="Cambria Math"/>
                            </a:rPr>
                          </m:ctrlPr>
                        </m:dPr>
                        <m:e>
                          <m:sSub>
                            <m:sSubPr>
                              <m:ctrlPr>
                                <a:rPr lang="fr-FR" sz="1400" i="1">
                                  <a:latin typeface="Cambria Math"/>
                                </a:rPr>
                              </m:ctrlPr>
                            </m:sSubPr>
                            <m:e>
                              <m:r>
                                <a:rPr lang="en-US" sz="1400" i="1">
                                  <a:latin typeface="Cambria Math"/>
                                </a:rPr>
                                <m:t>𝑂</m:t>
                              </m:r>
                            </m:e>
                            <m:sub>
                              <m:r>
                                <a:rPr lang="en-US" sz="1400" i="1">
                                  <a:latin typeface="Cambria Math"/>
                                </a:rPr>
                                <m:t>3,</m:t>
                              </m:r>
                              <m:r>
                                <a:rPr lang="en-US" sz="1400" i="1">
                                  <a:latin typeface="Cambria Math"/>
                                </a:rPr>
                                <m:t>𝑟</m:t>
                              </m:r>
                            </m:sub>
                          </m:sSub>
                        </m:e>
                      </m:d>
                      <m:r>
                        <a:rPr lang="en-US" sz="1400" i="1">
                          <a:latin typeface="Cambria Math"/>
                        </a:rPr>
                        <m:t>+</m:t>
                      </m:r>
                      <m:sSup>
                        <m:sSupPr>
                          <m:ctrlPr>
                            <a:rPr lang="fr-FR" sz="1400" i="1">
                              <a:latin typeface="Cambria Math"/>
                            </a:rPr>
                          </m:ctrlPr>
                        </m:sSupPr>
                        <m:e>
                          <m:r>
                            <a:rPr lang="en-US" sz="1400" i="1">
                              <a:latin typeface="Cambria Math"/>
                            </a:rPr>
                            <m:t>𝑢</m:t>
                          </m:r>
                        </m:e>
                        <m:sup>
                          <m:r>
                            <a:rPr lang="en-US" sz="1400" i="1">
                              <a:latin typeface="Cambria Math"/>
                            </a:rPr>
                            <m:t>2</m:t>
                          </m:r>
                        </m:sup>
                      </m:sSup>
                      <m:d>
                        <m:dPr>
                          <m:ctrlPr>
                            <a:rPr lang="fr-FR" sz="1400" i="1">
                              <a:latin typeface="Cambria Math"/>
                            </a:rPr>
                          </m:ctrlPr>
                        </m:dPr>
                        <m:e>
                          <m:sSub>
                            <m:sSubPr>
                              <m:ctrlPr>
                                <a:rPr lang="fr-FR" sz="1400" i="1">
                                  <a:latin typeface="Cambria Math"/>
                                </a:rPr>
                              </m:ctrlPr>
                            </m:sSubPr>
                            <m:e>
                              <m:r>
                                <a:rPr lang="en-US" sz="1400" i="1">
                                  <a:latin typeface="Cambria Math"/>
                                </a:rPr>
                                <m:t>𝑂</m:t>
                              </m:r>
                            </m:e>
                            <m:sub>
                              <m:r>
                                <a:rPr lang="en-US" sz="1400" i="1">
                                  <a:latin typeface="Cambria Math"/>
                                </a:rPr>
                                <m:t>3,</m:t>
                              </m:r>
                              <m:r>
                                <a:rPr lang="en-US" sz="1400" i="1">
                                  <a:latin typeface="Cambria Math"/>
                                </a:rPr>
                                <m:t>𝑙𝑜𝑠𝑠</m:t>
                              </m:r>
                            </m:sub>
                          </m:sSub>
                        </m:e>
                      </m:d>
                    </m:oMath>
                  </m:oMathPara>
                </a14:m>
                <a:endParaRPr lang="fr-FR"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251520" y="1944626"/>
                <a:ext cx="4788532" cy="343620"/>
              </a:xfrm>
              <a:prstGeom prst="rect">
                <a:avLst/>
              </a:prstGeom>
              <a:blipFill rotWithShape="1">
                <a:blip r:embed="rId4"/>
                <a:stretch>
                  <a:fillRect/>
                </a:stretch>
              </a:blipFill>
              <a:ln>
                <a:noFill/>
              </a:ln>
            </p:spPr>
            <p:txBody>
              <a:bodyPr/>
              <a:lstStyle/>
              <a:p>
                <a:r>
                  <a:rPr lang="fr-FR">
                    <a:noFill/>
                  </a:rPr>
                  <a:t> </a:t>
                </a:r>
              </a:p>
            </p:txBody>
          </p:sp>
        </mc:Fallback>
      </mc:AlternateContent>
      <p:cxnSp>
        <p:nvCxnSpPr>
          <p:cNvPr id="8" name="Straight Arrow Connector 7"/>
          <p:cNvCxnSpPr>
            <a:stCxn id="7" idx="3"/>
          </p:cNvCxnSpPr>
          <p:nvPr/>
        </p:nvCxnSpPr>
        <p:spPr bwMode="auto">
          <a:xfrm>
            <a:off x="5040052" y="2098899"/>
            <a:ext cx="914400" cy="914400"/>
          </a:xfrm>
          <a:prstGeom prst="straightConnector1">
            <a:avLst/>
          </a:prstGeom>
          <a:noFill/>
          <a:ln>
            <a:noFill/>
            <a:headEnd type="arrow"/>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 name="TextBox 8"/>
              <p:cNvSpPr txBox="1"/>
              <p:nvPr/>
            </p:nvSpPr>
            <p:spPr>
              <a:xfrm>
                <a:off x="6660232" y="6084004"/>
                <a:ext cx="860620" cy="369332"/>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smtClean="0">
                          <a:latin typeface="Cambria Math"/>
                          <a:ea typeface="Cambria Math"/>
                        </a:rPr>
                        <m:t>,</m:t>
                      </m:r>
                      <m:sSubSup>
                        <m:sSubSupPr>
                          <m:ctrlPr>
                            <a:rPr lang="en-US" i="1">
                              <a:latin typeface="Cambria Math"/>
                            </a:rPr>
                          </m:ctrlPr>
                        </m:sSubSupPr>
                        <m:e>
                          <m:r>
                            <a:rPr lang="en-US" i="1">
                              <a:latin typeface="Cambria Math"/>
                            </a:rPr>
                            <m:t>𝑈</m:t>
                          </m:r>
                        </m:e>
                        <m:sub>
                          <m:r>
                            <a:rPr lang="en-US" i="1">
                              <a:latin typeface="Cambria Math"/>
                            </a:rPr>
                            <m:t>𝑅𝑉</m:t>
                          </m:r>
                        </m:sub>
                        <m:sup/>
                      </m:sSubSup>
                    </m:oMath>
                  </m:oMathPara>
                </a14:m>
                <a:endParaRPr lang="fr-FR" dirty="0"/>
              </a:p>
            </p:txBody>
          </p:sp>
        </mc:Choice>
        <mc:Fallback xmlns="">
          <p:sp>
            <p:nvSpPr>
              <p:cNvPr id="9" name="TextBox 8"/>
              <p:cNvSpPr txBox="1">
                <a:spLocks noRot="1" noChangeAspect="1" noMove="1" noResize="1" noEditPoints="1" noAdjustHandles="1" noChangeArrowheads="1" noChangeShapeType="1" noTextEdit="1"/>
              </p:cNvSpPr>
              <p:nvPr/>
            </p:nvSpPr>
            <p:spPr>
              <a:xfrm>
                <a:off x="6660232" y="6084004"/>
                <a:ext cx="860620" cy="369332"/>
              </a:xfrm>
              <a:prstGeom prst="rect">
                <a:avLst/>
              </a:prstGeom>
              <a:blipFill rotWithShape="1">
                <a:blip r:embed="rId5"/>
                <a:stretch>
                  <a:fillRect/>
                </a:stretch>
              </a:blipFill>
              <a:ln>
                <a:solidFill>
                  <a:schemeClr val="tx1"/>
                </a:solidFill>
              </a:ln>
            </p:spPr>
            <p:txBody>
              <a:bodyPr/>
              <a:lstStyle/>
              <a:p>
                <a:r>
                  <a:rPr lang="fr-FR">
                    <a:noFill/>
                  </a:rPr>
                  <a:t> </a:t>
                </a:r>
              </a:p>
            </p:txBody>
          </p:sp>
        </mc:Fallback>
      </mc:AlternateContent>
      <p:sp>
        <p:nvSpPr>
          <p:cNvPr id="10" name="Down Arrow 9"/>
          <p:cNvSpPr/>
          <p:nvPr/>
        </p:nvSpPr>
        <p:spPr bwMode="auto">
          <a:xfrm>
            <a:off x="6833098" y="4359570"/>
            <a:ext cx="547214" cy="581598"/>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TextBox 10"/>
          <p:cNvSpPr txBox="1"/>
          <p:nvPr/>
        </p:nvSpPr>
        <p:spPr>
          <a:xfrm>
            <a:off x="7763557" y="5713511"/>
            <a:ext cx="1380443" cy="307777"/>
          </a:xfrm>
          <a:prstGeom prst="rect">
            <a:avLst/>
          </a:prstGeom>
          <a:noFill/>
        </p:spPr>
        <p:txBody>
          <a:bodyPr wrap="none" rtlCol="0">
            <a:spAutoFit/>
          </a:bodyPr>
          <a:lstStyle/>
          <a:p>
            <a:r>
              <a:rPr lang="en-US" sz="1400" dirty="0" smtClean="0"/>
              <a:t>RV=120 </a:t>
            </a:r>
            <a:r>
              <a:rPr lang="en-US" sz="1400" dirty="0" err="1" smtClean="0"/>
              <a:t>ug</a:t>
            </a:r>
            <a:r>
              <a:rPr lang="en-US" sz="1400" dirty="0" smtClean="0"/>
              <a:t>/m3</a:t>
            </a:r>
            <a:endParaRPr lang="en-US" sz="1400" dirty="0"/>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0053" y="1484784"/>
            <a:ext cx="3864484" cy="28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own Arrow 12"/>
          <p:cNvSpPr/>
          <p:nvPr/>
        </p:nvSpPr>
        <p:spPr bwMode="auto">
          <a:xfrm>
            <a:off x="6816976" y="5517232"/>
            <a:ext cx="563336" cy="429773"/>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5364088" y="5017478"/>
                <a:ext cx="3548215" cy="427746"/>
              </a:xfrm>
              <a:prstGeom prst="rect">
                <a:avLst/>
              </a:prstGeom>
              <a:solidFill>
                <a:srgbClr val="EEFAA4"/>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𝑈</m:t>
                      </m:r>
                      <m:r>
                        <a:rPr lang="en-US" i="1" baseline="-25000">
                          <a:latin typeface="Cambria Math"/>
                        </a:rPr>
                        <m:t>𝑂</m:t>
                      </m:r>
                      <m:r>
                        <a:rPr lang="en-US" i="1" baseline="-25000">
                          <a:latin typeface="Cambria Math"/>
                        </a:rPr>
                        <m:t>3=</m:t>
                      </m:r>
                      <m:sSubSup>
                        <m:sSubSupPr>
                          <m:ctrlPr>
                            <a:rPr lang="en-US" i="1">
                              <a:latin typeface="Cambria Math"/>
                            </a:rPr>
                          </m:ctrlPr>
                        </m:sSubSupPr>
                        <m:e>
                          <m:r>
                            <a:rPr lang="en-US" i="1">
                              <a:latin typeface="Cambria Math"/>
                            </a:rPr>
                            <m:t>𝑈</m:t>
                          </m:r>
                        </m:e>
                        <m:sub>
                          <m:r>
                            <a:rPr lang="en-US" i="1">
                              <a:latin typeface="Cambria Math"/>
                            </a:rPr>
                            <m:t>𝑅𝑉</m:t>
                          </m:r>
                        </m:sub>
                        <m:sup/>
                      </m:sSubSup>
                      <m:rad>
                        <m:radPr>
                          <m:degHide m:val="on"/>
                          <m:ctrlPr>
                            <a:rPr lang="en-US" i="1" smtClean="0">
                              <a:latin typeface="Cambria Math"/>
                            </a:rPr>
                          </m:ctrlPr>
                        </m:radPr>
                        <m:deg/>
                        <m:e>
                          <m:d>
                            <m:dPr>
                              <m:begChr m:val="["/>
                              <m:endChr m:val="]"/>
                              <m:ctrlPr>
                                <a:rPr lang="en-US" i="1">
                                  <a:latin typeface="Cambria Math"/>
                                </a:rPr>
                              </m:ctrlPr>
                            </m:dPr>
                            <m:e>
                              <m:d>
                                <m:dPr>
                                  <m:ctrlPr>
                                    <a:rPr lang="en-US" i="1">
                                      <a:latin typeface="Cambria Math"/>
                                    </a:rPr>
                                  </m:ctrlPr>
                                </m:dPr>
                                <m:e>
                                  <m:r>
                                    <a:rPr lang="en-US" i="1">
                                      <a:latin typeface="Cambria Math"/>
                                    </a:rPr>
                                    <m:t>1−</m:t>
                                  </m:r>
                                  <m:r>
                                    <a:rPr lang="en-US" i="1">
                                      <a:latin typeface="Cambria Math"/>
                                      <a:ea typeface="Cambria Math"/>
                                    </a:rPr>
                                    <m:t>𝛼</m:t>
                                  </m:r>
                                </m:e>
                              </m:d>
                              <m:sSup>
                                <m:sSupPr>
                                  <m:ctrlPr>
                                    <a:rPr lang="en-US" i="1">
                                      <a:latin typeface="Cambria Math"/>
                                      <a:ea typeface="Cambria Math"/>
                                    </a:rPr>
                                  </m:ctrlPr>
                                </m:sSupPr>
                                <m:e>
                                  <m:r>
                                    <a:rPr lang="en-US" i="1">
                                      <a:latin typeface="Cambria Math"/>
                                      <a:ea typeface="Cambria Math"/>
                                    </a:rPr>
                                    <m:t>𝑂</m:t>
                                  </m:r>
                                  <m:r>
                                    <a:rPr lang="en-US" i="1" baseline="-25000">
                                      <a:latin typeface="Cambria Math"/>
                                      <a:ea typeface="Cambria Math"/>
                                    </a:rPr>
                                    <m:t>3</m:t>
                                  </m:r>
                                </m:e>
                                <m:sup>
                                  <m:r>
                                    <a:rPr lang="en-US" i="1">
                                      <a:latin typeface="Cambria Math"/>
                                      <a:ea typeface="Cambria Math"/>
                                    </a:rPr>
                                    <m:t>2</m:t>
                                  </m:r>
                                </m:sup>
                              </m:sSup>
                              <m:r>
                                <a:rPr lang="en-US" i="1">
                                  <a:latin typeface="Cambria Math"/>
                                  <a:ea typeface="Cambria Math"/>
                                </a:rPr>
                                <m:t>+</m:t>
                              </m:r>
                              <m:r>
                                <a:rPr lang="en-US" i="1">
                                  <a:latin typeface="Cambria Math"/>
                                  <a:ea typeface="Cambria Math"/>
                                </a:rPr>
                                <m:t>𝛼</m:t>
                              </m:r>
                              <m:r>
                                <a:rPr lang="en-US" i="1">
                                  <a:latin typeface="Cambria Math"/>
                                  <a:ea typeface="Cambria Math"/>
                                </a:rPr>
                                <m:t> </m:t>
                              </m:r>
                              <m:r>
                                <a:rPr lang="en-US" i="1">
                                  <a:latin typeface="Cambria Math"/>
                                  <a:ea typeface="Cambria Math"/>
                                </a:rPr>
                                <m:t>𝑅𝑉</m:t>
                              </m:r>
                              <m:r>
                                <a:rPr lang="en-US" i="1" baseline="30000">
                                  <a:latin typeface="Cambria Math"/>
                                  <a:ea typeface="Cambria Math"/>
                                </a:rPr>
                                <m:t>2</m:t>
                              </m:r>
                            </m:e>
                          </m:d>
                        </m:e>
                      </m:rad>
                    </m:oMath>
                  </m:oMathPara>
                </a14:m>
                <a:endParaRPr lang="fr-FR" dirty="0"/>
              </a:p>
            </p:txBody>
          </p:sp>
        </mc:Choice>
        <mc:Fallback xmlns="">
          <p:sp>
            <p:nvSpPr>
              <p:cNvPr id="14" name="TextBox 13"/>
              <p:cNvSpPr txBox="1">
                <a:spLocks noRot="1" noChangeAspect="1" noMove="1" noResize="1" noEditPoints="1" noAdjustHandles="1" noChangeArrowheads="1" noChangeShapeType="1" noTextEdit="1"/>
              </p:cNvSpPr>
              <p:nvPr/>
            </p:nvSpPr>
            <p:spPr>
              <a:xfrm>
                <a:off x="5364088" y="5017478"/>
                <a:ext cx="3548215" cy="427746"/>
              </a:xfrm>
              <a:prstGeom prst="rect">
                <a:avLst/>
              </a:prstGeom>
              <a:blipFill rotWithShape="1">
                <a:blip r:embed="rId7"/>
                <a:stretch>
                  <a:fillRect b="-5714"/>
                </a:stretch>
              </a:blipFill>
              <a:ln>
                <a:noFill/>
              </a:ln>
            </p:spPr>
            <p:txBody>
              <a:bodyPr/>
              <a:lstStyle/>
              <a:p>
                <a:r>
                  <a:rPr lang="fr-FR">
                    <a:noFill/>
                  </a:rPr>
                  <a:t> </a:t>
                </a:r>
              </a:p>
            </p:txBody>
          </p:sp>
        </mc:Fallback>
      </mc:AlternateContent>
      <p:cxnSp>
        <p:nvCxnSpPr>
          <p:cNvPr id="15" name="Straight Arrow Connector 14"/>
          <p:cNvCxnSpPr/>
          <p:nvPr/>
        </p:nvCxnSpPr>
        <p:spPr bwMode="auto">
          <a:xfrm flipV="1">
            <a:off x="8460432" y="5389888"/>
            <a:ext cx="0" cy="343368"/>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636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O3</a:t>
            </a:r>
            <a:endParaRPr lang="en-US" kern="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464" y="1537196"/>
            <a:ext cx="4445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6967760" y="3193380"/>
            <a:ext cx="360040" cy="864096"/>
          </a:xfrm>
          <a:prstGeom prst="rect">
            <a:avLst/>
          </a:prstGeom>
          <a:solidFill>
            <a:srgbClr val="FF0000">
              <a:alpha val="50000"/>
            </a:srgbClr>
          </a:solidFill>
          <a:ln w="38100">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68921831"/>
                  </p:ext>
                </p:extLst>
              </p:nvPr>
            </p:nvGraphicFramePr>
            <p:xfrm>
              <a:off x="539552" y="2765465"/>
              <a:ext cx="3312368" cy="1046480"/>
            </p:xfrm>
            <a:graphic>
              <a:graphicData uri="http://schemas.openxmlformats.org/drawingml/2006/table">
                <a:tbl>
                  <a:tblPr firstRow="1" bandRow="1">
                    <a:tableStyleId>{5C22544A-7EE6-4342-B048-85BDC9FD1C3A}</a:tableStyleId>
                  </a:tblPr>
                  <a:tblGrid>
                    <a:gridCol w="432048"/>
                    <a:gridCol w="648072"/>
                    <a:gridCol w="648072"/>
                    <a:gridCol w="792088"/>
                    <a:gridCol w="792088"/>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fr-FR" sz="1600" b="0" i="1" kern="1200" smtClean="0">
                                        <a:solidFill>
                                          <a:srgbClr val="0070C0"/>
                                        </a:solidFill>
                                        <a:latin typeface="Cambria Math"/>
                                        <a:ea typeface="+mn-ea"/>
                                        <a:cs typeface="+mn-cs"/>
                                      </a:rPr>
                                    </m:ctrlPr>
                                  </m:sSubSupPr>
                                  <m:e>
                                    <m:r>
                                      <a:rPr lang="en-US" sz="1600" b="0" kern="1200" smtClean="0">
                                        <a:solidFill>
                                          <a:srgbClr val="0070C0"/>
                                        </a:solidFill>
                                        <a:latin typeface="Cambria Math"/>
                                        <a:ea typeface="+mn-ea"/>
                                        <a:cs typeface="+mn-cs"/>
                                      </a:rPr>
                                      <m:t>𝒖</m:t>
                                    </m:r>
                                  </m:e>
                                  <m:sub>
                                    <m:r>
                                      <a:rPr lang="en-US" sz="1600" b="0" kern="1200" smtClean="0">
                                        <a:solidFill>
                                          <a:srgbClr val="0070C0"/>
                                        </a:solidFill>
                                        <a:latin typeface="Cambria Math"/>
                                        <a:ea typeface="+mn-ea"/>
                                        <a:cs typeface="+mn-cs"/>
                                      </a:rPr>
                                      <m:t>𝑹𝑽</m:t>
                                    </m:r>
                                  </m:sub>
                                  <m:sup/>
                                </m:sSubSup>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fr-FR" sz="1600" b="0" kern="1200" smtClean="0">
                                    <a:solidFill>
                                      <a:srgbClr val="0070C0"/>
                                    </a:solidFill>
                                    <a:latin typeface="Cambria Math"/>
                                    <a:ea typeface="+mn-ea"/>
                                    <a:cs typeface="+mn-cs"/>
                                  </a:rPr>
                                  <m:t>𝜶</m:t>
                                </m:r>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lang="fr-FR" sz="1400" b="1" dirty="0"/>
                        </a:p>
                      </a:txBody>
                      <a:tcPr/>
                    </a:tc>
                    <a:tc>
                      <a:txBody>
                        <a:bodyPr/>
                        <a:lstStyle/>
                        <a:p>
                          <a:r>
                            <a:rPr lang="en-US" sz="1400" dirty="0" smtClean="0"/>
                            <a:t>1.44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120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0.090</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0.620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8921831"/>
                  </p:ext>
                </p:extLst>
              </p:nvPr>
            </p:nvGraphicFramePr>
            <p:xfrm>
              <a:off x="539552" y="2765465"/>
              <a:ext cx="3312368" cy="1046480"/>
            </p:xfrm>
            <a:graphic>
              <a:graphicData uri="http://schemas.openxmlformats.org/drawingml/2006/table">
                <a:tbl>
                  <a:tblPr firstRow="1" bandRow="1">
                    <a:tableStyleId>{5C22544A-7EE6-4342-B048-85BDC9FD1C3A}</a:tableStyleId>
                  </a:tblPr>
                  <a:tblGrid>
                    <a:gridCol w="432048"/>
                    <a:gridCol w="648072"/>
                    <a:gridCol w="648072"/>
                    <a:gridCol w="792088"/>
                    <a:gridCol w="792088"/>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18462" t="-106667" r="-100000" b="-100000"/>
                          </a:stretch>
                        </a:blip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18462" t="-106667" b="-100000"/>
                          </a:stretch>
                        </a:blipFill>
                      </a:tcPr>
                    </a:tc>
                  </a:tr>
                  <a:tr h="304800">
                    <a:tc vMerge="1">
                      <a:txBody>
                        <a:bodyPr/>
                        <a:lstStyle/>
                        <a:p>
                          <a:endParaRPr lang="fr-FR" sz="1400" b="1" dirty="0"/>
                        </a:p>
                      </a:txBody>
                      <a:tcPr/>
                    </a:tc>
                    <a:tc>
                      <a:txBody>
                        <a:bodyPr/>
                        <a:lstStyle/>
                        <a:p>
                          <a:r>
                            <a:rPr lang="en-US" sz="1400" dirty="0" smtClean="0"/>
                            <a:t>1.44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120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0.090</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0.620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aphicFrame>
        <p:nvGraphicFramePr>
          <p:cNvPr id="7" name="Table 6"/>
          <p:cNvGraphicFramePr>
            <a:graphicFrameLocks noGrp="1"/>
          </p:cNvGraphicFramePr>
          <p:nvPr>
            <p:extLst>
              <p:ext uri="{D42A27DB-BD31-4B8C-83A1-F6EECF244321}">
                <p14:modId xmlns:p14="http://schemas.microsoft.com/office/powerpoint/2010/main" val="3404526957"/>
              </p:ext>
            </p:extLst>
          </p:nvPr>
        </p:nvGraphicFramePr>
        <p:xfrm>
          <a:off x="467544" y="4869160"/>
          <a:ext cx="6984776" cy="944880"/>
        </p:xfrm>
        <a:graphic>
          <a:graphicData uri="http://schemas.openxmlformats.org/drawingml/2006/table">
            <a:tbl>
              <a:tblPr firstRow="1" bandRow="1">
                <a:tableStyleId>{5C22544A-7EE6-4342-B048-85BDC9FD1C3A}</a:tableStyleId>
              </a:tblPr>
              <a:tblGrid>
                <a:gridCol w="1008112"/>
                <a:gridCol w="2088232"/>
                <a:gridCol w="1944216"/>
                <a:gridCol w="1944216"/>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smtClean="0">
                          <a:solidFill>
                            <a:srgbClr val="0070C0"/>
                          </a:solidFill>
                          <a:latin typeface="+mn-lt"/>
                          <a:ea typeface="+mn-ea"/>
                          <a:cs typeface="+mn-cs"/>
                        </a:rPr>
                        <a:t>Low range</a:t>
                      </a:r>
                    </a:p>
                    <a:p>
                      <a:pPr algn="ctr"/>
                      <a:r>
                        <a:rPr lang="en-US" sz="1600" b="1" kern="1200" dirty="0" smtClean="0">
                          <a:solidFill>
                            <a:srgbClr val="0070C0"/>
                          </a:solidFill>
                          <a:latin typeface="+mn-lt"/>
                          <a:ea typeface="+mn-ea"/>
                          <a:cs typeface="+mn-cs"/>
                        </a:rPr>
                        <a:t>(~20ug/m3)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smtClean="0">
                          <a:solidFill>
                            <a:srgbClr val="0070C0"/>
                          </a:solidFill>
                          <a:latin typeface="+mn-lt"/>
                          <a:ea typeface="+mn-ea"/>
                          <a:cs typeface="+mn-cs"/>
                        </a:rPr>
                        <a:t>LV range</a:t>
                      </a:r>
                    </a:p>
                    <a:p>
                      <a:pPr algn="ctr"/>
                      <a:r>
                        <a:rPr lang="en-US" sz="1600" b="1" kern="1200" dirty="0" smtClean="0">
                          <a:solidFill>
                            <a:srgbClr val="0070C0"/>
                          </a:solidFill>
                          <a:latin typeface="+mn-lt"/>
                          <a:ea typeface="+mn-ea"/>
                          <a:cs typeface="+mn-cs"/>
                        </a:rPr>
                        <a:t>(120 </a:t>
                      </a:r>
                      <a:r>
                        <a:rPr lang="en-US" sz="1600" b="1" kern="1200" dirty="0" err="1" smtClean="0">
                          <a:solidFill>
                            <a:srgbClr val="0070C0"/>
                          </a:solidFill>
                          <a:latin typeface="+mn-lt"/>
                          <a:ea typeface="+mn-ea"/>
                          <a:cs typeface="+mn-cs"/>
                        </a:rPr>
                        <a:t>ug</a:t>
                      </a:r>
                      <a:r>
                        <a:rPr lang="en-US" sz="1600" b="1" kern="1200" dirty="0" smtClean="0">
                          <a:solidFill>
                            <a:srgbClr val="0070C0"/>
                          </a:solidFill>
                          <a:latin typeface="+mn-lt"/>
                          <a:ea typeface="+mn-ea"/>
                          <a:cs typeface="+mn-cs"/>
                        </a:rPr>
                        <a:t>/m3)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kern="1200" dirty="0" smtClean="0">
                          <a:solidFill>
                            <a:srgbClr val="0070C0"/>
                          </a:solidFill>
                          <a:latin typeface="+mn-lt"/>
                          <a:ea typeface="+mn-ea"/>
                          <a:cs typeface="+mn-cs"/>
                        </a:rPr>
                        <a:t>High range</a:t>
                      </a:r>
                    </a:p>
                    <a:p>
                      <a:pPr algn="ctr"/>
                      <a:r>
                        <a:rPr lang="fr-FR" sz="1600" b="1" kern="1200" dirty="0" smtClean="0">
                          <a:solidFill>
                            <a:srgbClr val="0070C0"/>
                          </a:solidFill>
                          <a:latin typeface="+mn-lt"/>
                          <a:ea typeface="+mn-ea"/>
                          <a:cs typeface="+mn-cs"/>
                        </a:rPr>
                        <a:t>(~200 </a:t>
                      </a:r>
                      <a:r>
                        <a:rPr lang="fr-FR" sz="1600" b="1" kern="1200" dirty="0" err="1" smtClean="0">
                          <a:solidFill>
                            <a:srgbClr val="0070C0"/>
                          </a:solidFill>
                          <a:latin typeface="+mn-lt"/>
                          <a:ea typeface="+mn-ea"/>
                          <a:cs typeface="+mn-cs"/>
                        </a:rPr>
                        <a:t>ug</a:t>
                      </a:r>
                      <a:r>
                        <a:rPr lang="fr-FR" sz="1600" b="1" kern="1200" dirty="0" smtClean="0">
                          <a:solidFill>
                            <a:srgbClr val="0070C0"/>
                          </a:solidFill>
                          <a:latin typeface="+mn-lt"/>
                          <a:ea typeface="+mn-ea"/>
                          <a:cs typeface="+mn-cs"/>
                        </a:rPr>
                        <a:t>/m3)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r>
                        <a:rPr lang="en-US" sz="1800" b="1" kern="1200" dirty="0" smtClean="0">
                          <a:solidFill>
                            <a:srgbClr val="FF0000"/>
                          </a:solidFill>
                          <a:latin typeface="+mn-lt"/>
                          <a:ea typeface="+mn-ea"/>
                          <a:cs typeface="+mn-cs"/>
                        </a:rPr>
                        <a:t>MQO</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120%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26%</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4860032" y="3501008"/>
            <a:ext cx="351378" cy="369332"/>
          </a:xfrm>
          <a:prstGeom prst="rect">
            <a:avLst/>
          </a:prstGeom>
          <a:noFill/>
        </p:spPr>
        <p:txBody>
          <a:bodyPr wrap="none" rtlCol="0">
            <a:spAutoFit/>
          </a:bodyPr>
          <a:lstStyle/>
          <a:p>
            <a:r>
              <a:rPr lang="en-US" b="1" dirty="0" smtClean="0">
                <a:solidFill>
                  <a:srgbClr val="00B050"/>
                </a:solidFill>
              </a:rPr>
              <a:t>U</a:t>
            </a:r>
            <a:endParaRPr lang="en-US" b="1" dirty="0">
              <a:solidFill>
                <a:srgbClr val="00B050"/>
              </a:solidFill>
            </a:endParaRPr>
          </a:p>
        </p:txBody>
      </p:sp>
      <p:sp>
        <p:nvSpPr>
          <p:cNvPr id="9" name="TextBox 8"/>
          <p:cNvSpPr txBox="1"/>
          <p:nvPr/>
        </p:nvSpPr>
        <p:spPr>
          <a:xfrm>
            <a:off x="5364088" y="2564904"/>
            <a:ext cx="736099" cy="369332"/>
          </a:xfrm>
          <a:prstGeom prst="rect">
            <a:avLst/>
          </a:prstGeom>
          <a:noFill/>
        </p:spPr>
        <p:txBody>
          <a:bodyPr wrap="none" rtlCol="0">
            <a:spAutoFit/>
          </a:bodyPr>
          <a:lstStyle/>
          <a:p>
            <a:r>
              <a:rPr lang="en-US" b="1" dirty="0" smtClean="0">
                <a:solidFill>
                  <a:srgbClr val="0066FF"/>
                </a:solidFill>
              </a:rPr>
              <a:t>MQO</a:t>
            </a:r>
            <a:endParaRPr lang="en-US" b="1" dirty="0">
              <a:solidFill>
                <a:srgbClr val="0066FF"/>
              </a:solidFill>
            </a:endParaRPr>
          </a:p>
        </p:txBody>
      </p:sp>
    </p:spTree>
    <p:extLst>
      <p:ext uri="{BB962C8B-B14F-4D97-AF65-F5344CB8AC3E}">
        <p14:creationId xmlns:p14="http://schemas.microsoft.com/office/powerpoint/2010/main" val="94092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Footer Placeholder 3"/>
          <p:cNvSpPr txBox="1">
            <a:spLocks/>
          </p:cNvSpPr>
          <p:nvPr/>
        </p:nvSpPr>
        <p:spPr>
          <a:xfrm>
            <a:off x="6140896" y="6237312"/>
            <a:ext cx="2895600" cy="476250"/>
          </a:xfrm>
          <a:prstGeom prst="rect">
            <a:avLst/>
          </a:prstGeom>
          <a:ln/>
        </p:spPr>
        <p:txBody>
          <a:bodyPr anchor="b" anchorCtr="0"/>
          <a:lstStyle>
            <a:defPPr>
              <a:defRPr lang="en-US"/>
            </a:defPPr>
            <a:lvl1pPr algn="r" rtl="0" fontAlgn="base">
              <a:spcBef>
                <a:spcPct val="0"/>
              </a:spcBef>
              <a:spcAft>
                <a:spcPct val="0"/>
              </a:spcAft>
              <a:defRPr lang="en-GB" sz="1200" b="1" kern="1200" smtClean="0">
                <a:solidFill>
                  <a:srgbClr val="0070C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P. Thunis</a:t>
            </a:r>
            <a:endParaRPr lang="en-US" dirty="0"/>
          </a:p>
        </p:txBody>
      </p:sp>
      <p:sp>
        <p:nvSpPr>
          <p:cNvPr id="4" name="Title 1"/>
          <p:cNvSpPr txBox="1">
            <a:spLocks/>
          </p:cNvSpPr>
          <p:nvPr/>
        </p:nvSpPr>
        <p:spPr>
          <a:xfrm>
            <a:off x="0" y="1186765"/>
            <a:ext cx="7097538" cy="689243"/>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400" kern="0" smtClean="0"/>
              <a:t>Hourly NO2: </a:t>
            </a:r>
            <a:r>
              <a:rPr lang="en-US" sz="2400" kern="0" smtClean="0">
                <a:sym typeface="Wingdings" pitchFamily="2" charset="2"/>
              </a:rPr>
              <a:t>GUM approach</a:t>
            </a:r>
            <a:endParaRPr lang="fr-FR" sz="2400" kern="0" dirty="0"/>
          </a:p>
        </p:txBody>
      </p:sp>
      <p:cxnSp>
        <p:nvCxnSpPr>
          <p:cNvPr id="5" name="Straight Connector 4"/>
          <p:cNvCxnSpPr>
            <a:stCxn id="24" idx="6"/>
          </p:cNvCxnSpPr>
          <p:nvPr/>
        </p:nvCxnSpPr>
        <p:spPr bwMode="auto">
          <a:xfrm>
            <a:off x="1367624" y="2114864"/>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H="1">
            <a:off x="6914075" y="1631945"/>
            <a:ext cx="838059" cy="1363266"/>
          </a:xfrm>
          <a:prstGeom prst="lin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6186340" y="1798437"/>
            <a:ext cx="727735" cy="1196774"/>
          </a:xfrm>
          <a:prstGeom prst="lin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474372" y="1969676"/>
            <a:ext cx="2072747" cy="523220"/>
          </a:xfrm>
          <a:prstGeom prst="rect">
            <a:avLst/>
          </a:prstGeom>
          <a:noFill/>
        </p:spPr>
        <p:txBody>
          <a:bodyPr wrap="none" rtlCol="0">
            <a:spAutoFit/>
          </a:bodyPr>
          <a:lstStyle/>
          <a:p>
            <a:r>
              <a:rPr lang="en-US" sz="1400" i="1" dirty="0" smtClean="0"/>
              <a:t>8760 hours</a:t>
            </a:r>
          </a:p>
          <a:p>
            <a:r>
              <a:rPr lang="en-US" sz="1400" i="1" dirty="0" smtClean="0"/>
              <a:t>1000 AIRBASE stations</a:t>
            </a:r>
            <a:endParaRPr lang="fr-FR" sz="1400" i="1" dirty="0"/>
          </a:p>
        </p:txBody>
      </p:sp>
      <p:cxnSp>
        <p:nvCxnSpPr>
          <p:cNvPr id="9" name="Straight Connector 8"/>
          <p:cNvCxnSpPr/>
          <p:nvPr/>
        </p:nvCxnSpPr>
        <p:spPr bwMode="auto">
          <a:xfrm>
            <a:off x="5851959" y="166945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464692" y="4012088"/>
            <a:ext cx="1178528" cy="307777"/>
          </a:xfrm>
          <a:prstGeom prst="rect">
            <a:avLst/>
          </a:prstGeom>
          <a:noFill/>
        </p:spPr>
        <p:txBody>
          <a:bodyPr wrap="none" rtlCol="0">
            <a:spAutoFit/>
          </a:bodyPr>
          <a:lstStyle/>
          <a:p>
            <a:r>
              <a:rPr lang="en-US" sz="1400" i="1" dirty="0"/>
              <a:t>95th percent</a:t>
            </a:r>
            <a:endParaRPr lang="fr-FR" sz="1400" i="1" dirty="0"/>
          </a:p>
        </p:txBody>
      </p:sp>
      <p:sp>
        <p:nvSpPr>
          <p:cNvPr id="11" name="Down Arrow 10"/>
          <p:cNvSpPr/>
          <p:nvPr/>
        </p:nvSpPr>
        <p:spPr bwMode="auto">
          <a:xfrm>
            <a:off x="6752488" y="5435932"/>
            <a:ext cx="513972" cy="446689"/>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grpSp>
        <p:nvGrpSpPr>
          <p:cNvPr id="12" name="Group 11"/>
          <p:cNvGrpSpPr/>
          <p:nvPr/>
        </p:nvGrpSpPr>
        <p:grpSpPr>
          <a:xfrm>
            <a:off x="10666" y="2097821"/>
            <a:ext cx="4968552" cy="2926440"/>
            <a:chOff x="1187624" y="2583850"/>
            <a:chExt cx="4375617" cy="2509738"/>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83850"/>
              <a:ext cx="4375617" cy="25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auto">
            <a:xfrm>
              <a:off x="3008980" y="2657423"/>
              <a:ext cx="626916" cy="2427761"/>
            </a:xfrm>
            <a:prstGeom prst="rect">
              <a:avLst/>
            </a:prstGeom>
            <a:solidFill>
              <a:srgbClr val="3366CC">
                <a:alpha val="20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084042"/>
            <a:ext cx="1164481" cy="89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689" y="1055894"/>
            <a:ext cx="1188891" cy="92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392" y="2278699"/>
            <a:ext cx="1763377" cy="150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2894" y="4139788"/>
            <a:ext cx="1881380" cy="139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own Arrow 18"/>
          <p:cNvSpPr/>
          <p:nvPr/>
        </p:nvSpPr>
        <p:spPr bwMode="auto">
          <a:xfrm>
            <a:off x="6743331" y="3567153"/>
            <a:ext cx="513972" cy="446689"/>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769294" y="5450249"/>
                <a:ext cx="3213086" cy="30854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𝑈</m:t>
                          </m:r>
                          <m:r>
                            <a:rPr lang="en-US" sz="1400" b="0" i="1" baseline="-25000" smtClean="0">
                              <a:latin typeface="Cambria Math"/>
                            </a:rPr>
                            <m:t>𝑁𝑂</m:t>
                          </m:r>
                          <m:r>
                            <a:rPr lang="en-US" sz="1400" b="0" i="1" baseline="-25000" smtClean="0">
                              <a:latin typeface="Cambria Math"/>
                            </a:rPr>
                            <m:t>2</m:t>
                          </m:r>
                        </m:e>
                        <m:sup>
                          <m:r>
                            <a:rPr lang="en-US" sz="1400" b="0" i="1" smtClean="0">
                              <a:latin typeface="Cambria Math"/>
                            </a:rPr>
                            <m:t>2</m:t>
                          </m:r>
                        </m:sup>
                      </m:sSup>
                      <m:r>
                        <a:rPr lang="en-US" sz="1400" b="0" i="1" smtClean="0">
                          <a:latin typeface="Cambria Math"/>
                        </a:rPr>
                        <m:t>=</m:t>
                      </m:r>
                      <m:sSup>
                        <m:sSupPr>
                          <m:ctrlPr>
                            <a:rPr lang="en-US" sz="1400" i="1">
                              <a:latin typeface="Cambria Math"/>
                            </a:rPr>
                          </m:ctrlPr>
                        </m:sSupPr>
                        <m:e>
                          <m:d>
                            <m:dPr>
                              <m:ctrlPr>
                                <a:rPr lang="en-US" sz="1400" i="1">
                                  <a:latin typeface="Cambria Math"/>
                                </a:rPr>
                              </m:ctrlPr>
                            </m:dPr>
                            <m:e>
                              <m:sSubSup>
                                <m:sSubSupPr>
                                  <m:ctrlPr>
                                    <a:rPr lang="en-US" sz="1400" i="1" smtClean="0">
                                      <a:latin typeface="Cambria Math"/>
                                    </a:rPr>
                                  </m:ctrlPr>
                                </m:sSubSupPr>
                                <m:e>
                                  <m:r>
                                    <a:rPr lang="en-US" sz="1400" i="1">
                                      <a:latin typeface="Cambria Math"/>
                                    </a:rPr>
                                    <m:t>𝑈</m:t>
                                  </m:r>
                                </m:e>
                                <m:sub>
                                  <m:r>
                                    <a:rPr lang="en-US" sz="1400" i="1">
                                      <a:latin typeface="Cambria Math"/>
                                    </a:rPr>
                                    <m:t>𝑅𝑉</m:t>
                                  </m:r>
                                </m:sub>
                                <m:sup/>
                              </m:sSubSup>
                            </m:e>
                          </m:d>
                        </m:e>
                        <m:sup>
                          <m:r>
                            <a:rPr lang="en-US" sz="1400" i="1">
                              <a:latin typeface="Cambria Math"/>
                            </a:rPr>
                            <m:t>2</m:t>
                          </m:r>
                        </m:sup>
                      </m:sSup>
                      <m:d>
                        <m:dPr>
                          <m:begChr m:val="["/>
                          <m:endChr m:val="]"/>
                          <m:ctrlPr>
                            <a:rPr lang="en-US" sz="1400" i="1" smtClean="0">
                              <a:latin typeface="Cambria Math"/>
                            </a:rPr>
                          </m:ctrlPr>
                        </m:dPr>
                        <m:e>
                          <m:d>
                            <m:dPr>
                              <m:ctrlPr>
                                <a:rPr lang="en-US" sz="1400" i="1">
                                  <a:latin typeface="Cambria Math"/>
                                </a:rPr>
                              </m:ctrlPr>
                            </m:dPr>
                            <m:e>
                              <m:r>
                                <a:rPr lang="en-US" sz="1400" i="1">
                                  <a:latin typeface="Cambria Math"/>
                                </a:rPr>
                                <m:t>1−</m:t>
                              </m:r>
                              <m:r>
                                <a:rPr lang="en-US" sz="1400" i="1">
                                  <a:latin typeface="Cambria Math"/>
                                  <a:ea typeface="Cambria Math"/>
                                </a:rPr>
                                <m:t>𝛼</m:t>
                              </m:r>
                            </m:e>
                          </m:d>
                          <m:sSup>
                            <m:sSupPr>
                              <m:ctrlPr>
                                <a:rPr lang="en-US" sz="1400" i="1">
                                  <a:latin typeface="Cambria Math"/>
                                  <a:ea typeface="Cambria Math"/>
                                </a:rPr>
                              </m:ctrlPr>
                            </m:sSupPr>
                            <m:e>
                              <m:r>
                                <a:rPr lang="en-US" sz="1400" b="0" i="1" smtClean="0">
                                  <a:latin typeface="Cambria Math"/>
                                  <a:ea typeface="Cambria Math"/>
                                </a:rPr>
                                <m:t>𝑁𝑂</m:t>
                              </m:r>
                              <m:r>
                                <a:rPr lang="en-US" sz="1400" b="0" i="1" baseline="-25000" smtClean="0">
                                  <a:latin typeface="Cambria Math"/>
                                  <a:ea typeface="Cambria Math"/>
                                </a:rPr>
                                <m:t>2</m:t>
                              </m:r>
                            </m:e>
                            <m:sup>
                              <m:r>
                                <a:rPr lang="en-US" sz="1400" i="1">
                                  <a:latin typeface="Cambria Math"/>
                                  <a:ea typeface="Cambria Math"/>
                                </a:rPr>
                                <m:t>2</m:t>
                              </m:r>
                            </m:sup>
                          </m:sSup>
                          <m:r>
                            <a:rPr lang="en-US" sz="1400" i="1">
                              <a:latin typeface="Cambria Math"/>
                              <a:ea typeface="Cambria Math"/>
                            </a:rPr>
                            <m:t>+</m:t>
                          </m:r>
                          <m:r>
                            <a:rPr lang="en-US" sz="1400" i="1">
                              <a:latin typeface="Cambria Math"/>
                              <a:ea typeface="Cambria Math"/>
                            </a:rPr>
                            <m:t>𝛼</m:t>
                          </m:r>
                          <m:r>
                            <a:rPr lang="en-US" sz="1400" i="1">
                              <a:latin typeface="Cambria Math"/>
                              <a:ea typeface="Cambria Math"/>
                            </a:rPr>
                            <m:t>𝑅𝑉</m:t>
                          </m:r>
                          <m:r>
                            <a:rPr lang="en-US" sz="1400" i="1" baseline="30000">
                              <a:latin typeface="Cambria Math"/>
                              <a:ea typeface="Cambria Math"/>
                            </a:rPr>
                            <m:t>2</m:t>
                          </m:r>
                        </m:e>
                      </m:d>
                    </m:oMath>
                  </m:oMathPara>
                </a14:m>
                <a:endParaRPr lang="fr-FR"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769294" y="5450249"/>
                <a:ext cx="3213086" cy="308546"/>
              </a:xfrm>
              <a:prstGeom prst="rect">
                <a:avLst/>
              </a:prstGeom>
              <a:blipFill rotWithShape="1">
                <a:blip r:embed="rId7"/>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508104" y="6044628"/>
                <a:ext cx="1485022" cy="563937"/>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600" i="1">
                          <a:latin typeface="Cambria Math"/>
                          <a:ea typeface="Cambria Math"/>
                        </a:rPr>
                        <m:t>𝛼</m:t>
                      </m:r>
                      <m:r>
                        <a:rPr lang="en-US" sz="1600" b="0" i="1" smtClean="0">
                          <a:latin typeface="Cambria Math"/>
                          <a:ea typeface="Cambria Math"/>
                        </a:rPr>
                        <m:t>=</m:t>
                      </m:r>
                      <m:f>
                        <m:fPr>
                          <m:ctrlPr>
                            <a:rPr lang="en-US" sz="1600" b="0" i="1" smtClean="0">
                              <a:latin typeface="Cambria Math"/>
                              <a:ea typeface="Cambria Math"/>
                            </a:rPr>
                          </m:ctrlPr>
                        </m:fPr>
                        <m:num>
                          <m:r>
                            <a:rPr lang="en-US" sz="1600" b="0" i="1" smtClean="0">
                              <a:latin typeface="Cambria Math"/>
                              <a:ea typeface="Cambria Math"/>
                            </a:rPr>
                            <m:t>𝑏</m:t>
                          </m:r>
                        </m:num>
                        <m:den>
                          <m:r>
                            <a:rPr lang="en-US" sz="1600" b="0" i="1" smtClean="0">
                              <a:latin typeface="Cambria Math"/>
                              <a:ea typeface="Cambria Math"/>
                            </a:rPr>
                            <m:t>𝑎</m:t>
                          </m:r>
                          <m:sSup>
                            <m:sSupPr>
                              <m:ctrlPr>
                                <a:rPr lang="en-US" sz="1600" b="0" i="1" smtClean="0">
                                  <a:latin typeface="Cambria Math"/>
                                  <a:ea typeface="Cambria Math"/>
                                </a:rPr>
                              </m:ctrlPr>
                            </m:sSupPr>
                            <m:e>
                              <m:r>
                                <a:rPr lang="en-US" sz="1600" b="0" i="1" smtClean="0">
                                  <a:latin typeface="Cambria Math"/>
                                  <a:ea typeface="Cambria Math"/>
                                </a:rPr>
                                <m:t>𝑅𝑉</m:t>
                              </m:r>
                            </m:e>
                            <m:sup>
                              <m:r>
                                <a:rPr lang="en-US" sz="1600" b="0" i="1" smtClean="0">
                                  <a:latin typeface="Cambria Math"/>
                                  <a:ea typeface="Cambria Math"/>
                                </a:rPr>
                                <m:t>2</m:t>
                              </m:r>
                            </m:sup>
                          </m:sSup>
                          <m:r>
                            <a:rPr lang="en-US" sz="1600" b="0" i="1" smtClean="0">
                              <a:latin typeface="Cambria Math"/>
                              <a:ea typeface="Cambria Math"/>
                            </a:rPr>
                            <m:t>+</m:t>
                          </m:r>
                          <m:r>
                            <a:rPr lang="en-US" sz="1600" b="0" i="1" smtClean="0">
                              <a:latin typeface="Cambria Math"/>
                              <a:ea typeface="Cambria Math"/>
                            </a:rPr>
                            <m:t>𝑏</m:t>
                          </m:r>
                        </m:den>
                      </m:f>
                    </m:oMath>
                  </m:oMathPara>
                </a14:m>
                <a:endParaRPr lang="fr-FR"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508104" y="6044628"/>
                <a:ext cx="1485022" cy="563937"/>
              </a:xfrm>
              <a:prstGeom prst="rect">
                <a:avLst/>
              </a:prstGeom>
              <a:blipFill rotWithShape="1">
                <a:blip r:embed="rId8"/>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236296" y="6021288"/>
                <a:ext cx="1827360" cy="617285"/>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a:rPr>
                          </m:ctrlPr>
                        </m:sSubSupPr>
                        <m:e>
                          <m:r>
                            <a:rPr lang="en-US" sz="1600" i="1">
                              <a:latin typeface="Cambria Math"/>
                            </a:rPr>
                            <m:t>𝑈</m:t>
                          </m:r>
                        </m:e>
                        <m:sub>
                          <m:r>
                            <a:rPr lang="en-US" sz="1600" i="1">
                              <a:latin typeface="Cambria Math"/>
                            </a:rPr>
                            <m:t>𝑅𝑉</m:t>
                          </m:r>
                        </m:sub>
                        <m:sup/>
                      </m:sSubSup>
                      <m:r>
                        <a:rPr lang="en-US" sz="1600" b="0" i="1" smtClean="0">
                          <a:latin typeface="Cambria Math"/>
                          <a:ea typeface="Cambria Math"/>
                        </a:rPr>
                        <m:t>=</m:t>
                      </m:r>
                      <m:f>
                        <m:fPr>
                          <m:ctrlPr>
                            <a:rPr lang="en-US" sz="1600" b="0" i="1" smtClean="0">
                              <a:latin typeface="Cambria Math"/>
                              <a:ea typeface="Cambria Math"/>
                            </a:rPr>
                          </m:ctrlPr>
                        </m:fPr>
                        <m:num>
                          <m:rad>
                            <m:radPr>
                              <m:degHide m:val="on"/>
                              <m:ctrlPr>
                                <a:rPr lang="en-US" sz="1600" b="0" i="1" smtClean="0">
                                  <a:latin typeface="Cambria Math"/>
                                  <a:ea typeface="Cambria Math"/>
                                </a:rPr>
                              </m:ctrlPr>
                            </m:radPr>
                            <m:deg/>
                            <m:e>
                              <m:r>
                                <a:rPr lang="en-US" sz="1600" i="1">
                                  <a:latin typeface="Cambria Math"/>
                                  <a:ea typeface="Cambria Math"/>
                                </a:rPr>
                                <m:t>𝑎</m:t>
                              </m:r>
                              <m:sSup>
                                <m:sSupPr>
                                  <m:ctrlPr>
                                    <a:rPr lang="en-US" sz="1600" i="1">
                                      <a:latin typeface="Cambria Math"/>
                                      <a:ea typeface="Cambria Math"/>
                                    </a:rPr>
                                  </m:ctrlPr>
                                </m:sSupPr>
                                <m:e>
                                  <m:r>
                                    <a:rPr lang="en-US" sz="1600" i="1">
                                      <a:latin typeface="Cambria Math"/>
                                      <a:ea typeface="Cambria Math"/>
                                    </a:rPr>
                                    <m:t>𝑅𝑉</m:t>
                                  </m:r>
                                </m:e>
                                <m:sup>
                                  <m:r>
                                    <a:rPr lang="en-US" sz="1600" i="1">
                                      <a:latin typeface="Cambria Math"/>
                                      <a:ea typeface="Cambria Math"/>
                                    </a:rPr>
                                    <m:t>2</m:t>
                                  </m:r>
                                </m:sup>
                              </m:sSup>
                              <m:r>
                                <a:rPr lang="en-US" sz="1600" i="1">
                                  <a:latin typeface="Cambria Math"/>
                                  <a:ea typeface="Cambria Math"/>
                                </a:rPr>
                                <m:t>+</m:t>
                              </m:r>
                              <m:r>
                                <a:rPr lang="en-US" sz="1600" i="1">
                                  <a:latin typeface="Cambria Math"/>
                                  <a:ea typeface="Cambria Math"/>
                                </a:rPr>
                                <m:t>𝑏</m:t>
                              </m:r>
                            </m:e>
                          </m:rad>
                        </m:num>
                        <m:den>
                          <m:r>
                            <a:rPr lang="en-US" sz="1600" b="0" i="1" smtClean="0">
                              <a:latin typeface="Cambria Math"/>
                              <a:ea typeface="Cambria Math"/>
                            </a:rPr>
                            <m:t>𝑅𝑉</m:t>
                          </m:r>
                        </m:den>
                      </m:f>
                    </m:oMath>
                  </m:oMathPara>
                </a14:m>
                <a:endParaRPr lang="fr-FR"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236296" y="6021288"/>
                <a:ext cx="1827360" cy="617285"/>
              </a:xfrm>
              <a:prstGeom prst="rect">
                <a:avLst/>
              </a:prstGeom>
              <a:blipFill rotWithShape="1">
                <a:blip r:embed="rId9"/>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876256" y="4903276"/>
                <a:ext cx="1344984" cy="253916"/>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050" b="0" i="1" smtClean="0">
                              <a:latin typeface="Cambria Math"/>
                            </a:rPr>
                          </m:ctrlPr>
                        </m:sSupPr>
                        <m:e>
                          <m:r>
                            <a:rPr lang="en-US" sz="1050" b="0" i="1" smtClean="0">
                              <a:latin typeface="Cambria Math"/>
                            </a:rPr>
                            <m:t>𝑈</m:t>
                          </m:r>
                          <m:r>
                            <a:rPr lang="en-US" sz="1050" b="0" i="1" baseline="-25000" smtClean="0">
                              <a:latin typeface="Cambria Math"/>
                            </a:rPr>
                            <m:t>𝑁𝑂</m:t>
                          </m:r>
                          <m:r>
                            <a:rPr lang="en-US" sz="1050" b="0" i="1" baseline="-25000" smtClean="0">
                              <a:latin typeface="Cambria Math"/>
                            </a:rPr>
                            <m:t>2</m:t>
                          </m:r>
                        </m:e>
                        <m:sup>
                          <m:r>
                            <a:rPr lang="en-US" sz="1050" b="0" i="1" smtClean="0">
                              <a:latin typeface="Cambria Math"/>
                            </a:rPr>
                            <m:t>2</m:t>
                          </m:r>
                        </m:sup>
                      </m:sSup>
                      <m:r>
                        <a:rPr lang="en-US" sz="1050" b="0" i="1" smtClean="0">
                          <a:latin typeface="Cambria Math"/>
                        </a:rPr>
                        <m:t>=</m:t>
                      </m:r>
                      <m:r>
                        <a:rPr lang="en-US" sz="1050" i="1">
                          <a:latin typeface="Cambria Math"/>
                        </a:rPr>
                        <m:t>𝑎</m:t>
                      </m:r>
                      <m:sSup>
                        <m:sSupPr>
                          <m:ctrlPr>
                            <a:rPr lang="en-US" sz="1050" i="1">
                              <a:latin typeface="Cambria Math"/>
                              <a:ea typeface="Cambria Math"/>
                            </a:rPr>
                          </m:ctrlPr>
                        </m:sSupPr>
                        <m:e>
                          <m:r>
                            <a:rPr lang="en-US" sz="1050" i="1">
                              <a:latin typeface="Cambria Math"/>
                              <a:ea typeface="Cambria Math"/>
                            </a:rPr>
                            <m:t>𝑁𝑂</m:t>
                          </m:r>
                          <m:r>
                            <a:rPr lang="en-US" sz="1050" i="1" baseline="-25000">
                              <a:latin typeface="Cambria Math"/>
                              <a:ea typeface="Cambria Math"/>
                            </a:rPr>
                            <m:t>2</m:t>
                          </m:r>
                        </m:e>
                        <m:sup>
                          <m:r>
                            <a:rPr lang="en-US" sz="1050" i="1">
                              <a:latin typeface="Cambria Math"/>
                              <a:ea typeface="Cambria Math"/>
                            </a:rPr>
                            <m:t>2</m:t>
                          </m:r>
                        </m:sup>
                      </m:sSup>
                      <m:r>
                        <a:rPr lang="en-US" sz="1050" b="0" i="1" smtClean="0">
                          <a:latin typeface="Cambria Math"/>
                          <a:ea typeface="Cambria Math"/>
                        </a:rPr>
                        <m:t>+</m:t>
                      </m:r>
                      <m:r>
                        <a:rPr lang="en-US" sz="1050" b="0" i="1" smtClean="0">
                          <a:latin typeface="Cambria Math"/>
                          <a:ea typeface="Cambria Math"/>
                        </a:rPr>
                        <m:t>𝑏</m:t>
                      </m:r>
                    </m:oMath>
                  </m:oMathPara>
                </a14:m>
                <a:endParaRPr lang="fr-FR" sz="1050" dirty="0"/>
              </a:p>
            </p:txBody>
          </p:sp>
        </mc:Choice>
        <mc:Fallback xmlns="">
          <p:sp>
            <p:nvSpPr>
              <p:cNvPr id="23" name="TextBox 22"/>
              <p:cNvSpPr txBox="1">
                <a:spLocks noRot="1" noChangeAspect="1" noMove="1" noResize="1" noEditPoints="1" noAdjustHandles="1" noChangeArrowheads="1" noChangeShapeType="1" noTextEdit="1"/>
              </p:cNvSpPr>
              <p:nvPr/>
            </p:nvSpPr>
            <p:spPr>
              <a:xfrm>
                <a:off x="6876256" y="4903276"/>
                <a:ext cx="1344984" cy="253916"/>
              </a:xfrm>
              <a:prstGeom prst="rect">
                <a:avLst/>
              </a:prstGeom>
              <a:blipFill rotWithShape="1">
                <a:blip r:embed="rId10"/>
                <a:stretch>
                  <a:fillRect/>
                </a:stretch>
              </a:blipFill>
              <a:ln>
                <a:noFill/>
              </a:ln>
            </p:spPr>
            <p:txBody>
              <a:bodyPr/>
              <a:lstStyle/>
              <a:p>
                <a:r>
                  <a:rPr lang="fr-FR">
                    <a:noFill/>
                  </a:rPr>
                  <a:t> </a:t>
                </a:r>
              </a:p>
            </p:txBody>
          </p:sp>
        </mc:Fallback>
      </mc:AlternateContent>
      <p:sp>
        <p:nvSpPr>
          <p:cNvPr id="24" name="Right Arrow 23"/>
          <p:cNvSpPr/>
          <p:nvPr/>
        </p:nvSpPr>
        <p:spPr bwMode="auto">
          <a:xfrm>
            <a:off x="6053664" y="5530006"/>
            <a:ext cx="534560" cy="203250"/>
          </a:xfrm>
          <a:prstGeom prst="right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639900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480" y="1844824"/>
            <a:ext cx="4445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Hourly NO2</a:t>
            </a:r>
            <a:endParaRPr lang="en-US" kern="0" dirty="0"/>
          </a:p>
        </p:txBody>
      </p:sp>
      <p:sp>
        <p:nvSpPr>
          <p:cNvPr id="5" name="Rectangle 4"/>
          <p:cNvSpPr/>
          <p:nvPr/>
        </p:nvSpPr>
        <p:spPr bwMode="auto">
          <a:xfrm>
            <a:off x="7884368" y="2872532"/>
            <a:ext cx="360040" cy="1420564"/>
          </a:xfrm>
          <a:prstGeom prst="rect">
            <a:avLst/>
          </a:prstGeom>
          <a:solidFill>
            <a:srgbClr val="FF0000">
              <a:alpha val="50000"/>
            </a:srgbClr>
          </a:solidFill>
          <a:ln w="38100">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4375112"/>
                  </p:ext>
                </p:extLst>
              </p:nvPr>
            </p:nvGraphicFramePr>
            <p:xfrm>
              <a:off x="683568" y="2872532"/>
              <a:ext cx="2952328" cy="1046480"/>
            </p:xfrm>
            <a:graphic>
              <a:graphicData uri="http://schemas.openxmlformats.org/drawingml/2006/table">
                <a:tbl>
                  <a:tblPr firstRow="1" bandRow="1">
                    <a:tableStyleId>{5C22544A-7EE6-4342-B048-85BDC9FD1C3A}</a:tableStyleId>
                  </a:tblPr>
                  <a:tblGrid>
                    <a:gridCol w="432048"/>
                    <a:gridCol w="432048"/>
                    <a:gridCol w="648072"/>
                    <a:gridCol w="720080"/>
                    <a:gridCol w="720080"/>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fr-FR" sz="1600" b="0" i="1" kern="1200" smtClean="0">
                                        <a:solidFill>
                                          <a:srgbClr val="0070C0"/>
                                        </a:solidFill>
                                        <a:latin typeface="Cambria Math"/>
                                        <a:ea typeface="+mn-ea"/>
                                        <a:cs typeface="+mn-cs"/>
                                      </a:rPr>
                                    </m:ctrlPr>
                                  </m:sSubSupPr>
                                  <m:e>
                                    <m:r>
                                      <a:rPr lang="en-US" sz="1600" b="0" kern="1200" smtClean="0">
                                        <a:solidFill>
                                          <a:srgbClr val="0070C0"/>
                                        </a:solidFill>
                                        <a:latin typeface="Cambria Math"/>
                                        <a:ea typeface="+mn-ea"/>
                                        <a:cs typeface="+mn-cs"/>
                                      </a:rPr>
                                      <m:t>𝒖</m:t>
                                    </m:r>
                                  </m:e>
                                  <m:sub>
                                    <m:r>
                                      <a:rPr lang="en-US" sz="1600" b="0" kern="1200" smtClean="0">
                                        <a:solidFill>
                                          <a:srgbClr val="0070C0"/>
                                        </a:solidFill>
                                        <a:latin typeface="Cambria Math"/>
                                        <a:ea typeface="+mn-ea"/>
                                        <a:cs typeface="+mn-cs"/>
                                      </a:rPr>
                                      <m:t>𝑹𝑽</m:t>
                                    </m:r>
                                  </m:sub>
                                  <m:sup/>
                                </m:sSubSup>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fr-FR" sz="1600" b="0" kern="1200" smtClean="0">
                                    <a:solidFill>
                                      <a:srgbClr val="0070C0"/>
                                    </a:solidFill>
                                    <a:latin typeface="Cambria Math"/>
                                    <a:ea typeface="+mn-ea"/>
                                    <a:cs typeface="+mn-cs"/>
                                  </a:rPr>
                                  <m:t>𝜶</m:t>
                                </m:r>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0.12</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0.02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4375112"/>
                  </p:ext>
                </p:extLst>
              </p:nvPr>
            </p:nvGraphicFramePr>
            <p:xfrm>
              <a:off x="683568" y="2872532"/>
              <a:ext cx="2952328" cy="1046480"/>
            </p:xfrm>
            <a:graphic>
              <a:graphicData uri="http://schemas.openxmlformats.org/drawingml/2006/table">
                <a:tbl>
                  <a:tblPr firstRow="1" bandRow="1">
                    <a:tableStyleId>{5C22544A-7EE6-4342-B048-85BDC9FD1C3A}</a:tableStyleId>
                  </a:tblPr>
                  <a:tblGrid>
                    <a:gridCol w="432048"/>
                    <a:gridCol w="432048"/>
                    <a:gridCol w="648072"/>
                    <a:gridCol w="720080"/>
                    <a:gridCol w="720080"/>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10169" t="-104918" r="-100847" b="-98361"/>
                          </a:stretch>
                        </a:blip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10169" t="-104918" r="-847" b="-98361"/>
                          </a:stretch>
                        </a:blipFill>
                      </a:tcPr>
                    </a:tc>
                  </a:tr>
                  <a:tr h="304800">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0.12</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0.02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aphicFrame>
        <p:nvGraphicFramePr>
          <p:cNvPr id="7" name="Table 6"/>
          <p:cNvGraphicFramePr>
            <a:graphicFrameLocks noGrp="1"/>
          </p:cNvGraphicFramePr>
          <p:nvPr>
            <p:extLst>
              <p:ext uri="{D42A27DB-BD31-4B8C-83A1-F6EECF244321}">
                <p14:modId xmlns:p14="http://schemas.microsoft.com/office/powerpoint/2010/main" val="766666232"/>
              </p:ext>
            </p:extLst>
          </p:nvPr>
        </p:nvGraphicFramePr>
        <p:xfrm>
          <a:off x="1331640" y="4869160"/>
          <a:ext cx="6912768" cy="944880"/>
        </p:xfrm>
        <a:graphic>
          <a:graphicData uri="http://schemas.openxmlformats.org/drawingml/2006/table">
            <a:tbl>
              <a:tblPr firstRow="1" bandRow="1">
                <a:tableStyleId>{5C22544A-7EE6-4342-B048-85BDC9FD1C3A}</a:tableStyleId>
              </a:tblPr>
              <a:tblGrid>
                <a:gridCol w="936104"/>
                <a:gridCol w="1872208"/>
                <a:gridCol w="1872208"/>
                <a:gridCol w="2232248"/>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smtClean="0">
                          <a:solidFill>
                            <a:srgbClr val="0070C0"/>
                          </a:solidFill>
                          <a:latin typeface="+mn-lt"/>
                          <a:ea typeface="+mn-ea"/>
                          <a:cs typeface="+mn-cs"/>
                        </a:rPr>
                        <a:t>Low range</a:t>
                      </a:r>
                    </a:p>
                    <a:p>
                      <a:pPr algn="ctr"/>
                      <a:r>
                        <a:rPr lang="en-US" sz="1600" b="1" kern="1200" dirty="0" smtClean="0">
                          <a:solidFill>
                            <a:srgbClr val="0070C0"/>
                          </a:solidFill>
                          <a:latin typeface="+mn-lt"/>
                          <a:ea typeface="+mn-ea"/>
                          <a:cs typeface="+mn-cs"/>
                        </a:rPr>
                        <a:t>(~10ug/m3)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smtClean="0">
                          <a:solidFill>
                            <a:srgbClr val="0070C0"/>
                          </a:solidFill>
                          <a:latin typeface="+mn-lt"/>
                          <a:ea typeface="+mn-ea"/>
                          <a:cs typeface="+mn-cs"/>
                        </a:rPr>
                        <a:t>LV range</a:t>
                      </a:r>
                    </a:p>
                    <a:p>
                      <a:pPr algn="ctr"/>
                      <a:r>
                        <a:rPr lang="en-US" sz="1600" b="1" kern="1200" dirty="0" smtClean="0">
                          <a:solidFill>
                            <a:srgbClr val="0070C0"/>
                          </a:solidFill>
                          <a:latin typeface="+mn-lt"/>
                          <a:ea typeface="+mn-ea"/>
                          <a:cs typeface="+mn-cs"/>
                        </a:rPr>
                        <a:t>(200ug/m3)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kern="1200" dirty="0" smtClean="0">
                          <a:solidFill>
                            <a:srgbClr val="0070C0"/>
                          </a:solidFill>
                          <a:latin typeface="+mn-lt"/>
                          <a:ea typeface="+mn-ea"/>
                          <a:cs typeface="+mn-cs"/>
                        </a:rPr>
                        <a:t>High range</a:t>
                      </a:r>
                    </a:p>
                    <a:p>
                      <a:pPr algn="ctr"/>
                      <a:r>
                        <a:rPr lang="fr-FR" sz="1600" b="1" kern="1200" dirty="0" smtClean="0">
                          <a:solidFill>
                            <a:srgbClr val="0070C0"/>
                          </a:solidFill>
                          <a:latin typeface="+mn-lt"/>
                          <a:ea typeface="+mn-ea"/>
                          <a:cs typeface="+mn-cs"/>
                        </a:rPr>
                        <a:t>(&gt;200 </a:t>
                      </a:r>
                      <a:r>
                        <a:rPr lang="fr-FR" sz="1600" b="1" kern="1200" dirty="0" err="1" smtClean="0">
                          <a:solidFill>
                            <a:srgbClr val="0070C0"/>
                          </a:solidFill>
                          <a:latin typeface="+mn-lt"/>
                          <a:ea typeface="+mn-ea"/>
                          <a:cs typeface="+mn-cs"/>
                        </a:rPr>
                        <a:t>ug</a:t>
                      </a:r>
                      <a:r>
                        <a:rPr lang="fr-FR" sz="1600" b="1" kern="1200" dirty="0" smtClean="0">
                          <a:solidFill>
                            <a:srgbClr val="0070C0"/>
                          </a:solidFill>
                          <a:latin typeface="+mn-lt"/>
                          <a:ea typeface="+mn-ea"/>
                          <a:cs typeface="+mn-cs"/>
                        </a:rPr>
                        <a:t>/m3)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r>
                        <a:rPr lang="en-US" sz="1800" b="1" kern="1200" dirty="0" smtClean="0">
                          <a:solidFill>
                            <a:srgbClr val="FF0000"/>
                          </a:solidFill>
                          <a:latin typeface="+mn-lt"/>
                          <a:ea typeface="+mn-ea"/>
                          <a:cs typeface="+mn-cs"/>
                        </a:rPr>
                        <a:t>MQO</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144%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4932040" y="3861048"/>
            <a:ext cx="351378" cy="369332"/>
          </a:xfrm>
          <a:prstGeom prst="rect">
            <a:avLst/>
          </a:prstGeom>
          <a:noFill/>
        </p:spPr>
        <p:txBody>
          <a:bodyPr wrap="none" rtlCol="0">
            <a:spAutoFit/>
          </a:bodyPr>
          <a:lstStyle/>
          <a:p>
            <a:r>
              <a:rPr lang="en-US" b="1" dirty="0" smtClean="0">
                <a:solidFill>
                  <a:srgbClr val="00B050"/>
                </a:solidFill>
              </a:rPr>
              <a:t>U</a:t>
            </a:r>
            <a:endParaRPr lang="en-US" b="1" dirty="0">
              <a:solidFill>
                <a:srgbClr val="00B050"/>
              </a:solidFill>
            </a:endParaRPr>
          </a:p>
        </p:txBody>
      </p:sp>
      <p:sp>
        <p:nvSpPr>
          <p:cNvPr id="9" name="TextBox 8"/>
          <p:cNvSpPr txBox="1"/>
          <p:nvPr/>
        </p:nvSpPr>
        <p:spPr>
          <a:xfrm>
            <a:off x="5364088" y="2564904"/>
            <a:ext cx="736099" cy="369332"/>
          </a:xfrm>
          <a:prstGeom prst="rect">
            <a:avLst/>
          </a:prstGeom>
          <a:noFill/>
        </p:spPr>
        <p:txBody>
          <a:bodyPr wrap="none" rtlCol="0">
            <a:spAutoFit/>
          </a:bodyPr>
          <a:lstStyle/>
          <a:p>
            <a:r>
              <a:rPr lang="en-US" b="1" dirty="0" smtClean="0">
                <a:solidFill>
                  <a:srgbClr val="0066FF"/>
                </a:solidFill>
              </a:rPr>
              <a:t>MQO</a:t>
            </a:r>
            <a:endParaRPr lang="en-US" b="1" dirty="0">
              <a:solidFill>
                <a:srgbClr val="0066FF"/>
              </a:solidFill>
            </a:endParaRPr>
          </a:p>
        </p:txBody>
      </p:sp>
    </p:spTree>
    <p:extLst>
      <p:ext uri="{BB962C8B-B14F-4D97-AF65-F5344CB8AC3E}">
        <p14:creationId xmlns:p14="http://schemas.microsoft.com/office/powerpoint/2010/main" val="1639900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1"/>
          <p:cNvSpPr txBox="1">
            <a:spLocks/>
          </p:cNvSpPr>
          <p:nvPr/>
        </p:nvSpPr>
        <p:spPr>
          <a:xfrm>
            <a:off x="0" y="1186765"/>
            <a:ext cx="7097538" cy="689243"/>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400" kern="0" smtClean="0"/>
              <a:t>Yearly NO2: </a:t>
            </a:r>
            <a:r>
              <a:rPr lang="en-US" sz="2400" kern="0" smtClean="0">
                <a:sym typeface="Wingdings" pitchFamily="2" charset="2"/>
              </a:rPr>
              <a:t>GUM approach</a:t>
            </a:r>
            <a:endParaRPr lang="fr-FR" sz="2400" kern="0" dirty="0"/>
          </a:p>
        </p:txBody>
      </p:sp>
      <p:cxnSp>
        <p:nvCxnSpPr>
          <p:cNvPr id="4" name="Straight Connector 3"/>
          <p:cNvCxnSpPr/>
          <p:nvPr/>
        </p:nvCxnSpPr>
        <p:spPr bwMode="auto">
          <a:xfrm>
            <a:off x="1367624" y="2114864"/>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flipH="1">
            <a:off x="6894320" y="1631945"/>
            <a:ext cx="838059" cy="1363266"/>
          </a:xfrm>
          <a:prstGeom prst="lin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6053664" y="1631945"/>
            <a:ext cx="840656" cy="1363266"/>
          </a:xfrm>
          <a:prstGeom prst="lin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5940152" y="2041103"/>
            <a:ext cx="2072747" cy="307777"/>
          </a:xfrm>
          <a:prstGeom prst="rect">
            <a:avLst/>
          </a:prstGeom>
          <a:noFill/>
        </p:spPr>
        <p:txBody>
          <a:bodyPr wrap="none" rtlCol="0">
            <a:spAutoFit/>
          </a:bodyPr>
          <a:lstStyle/>
          <a:p>
            <a:r>
              <a:rPr lang="en-US" sz="1400" i="1" dirty="0" smtClean="0"/>
              <a:t>1000 AIRBASE stations</a:t>
            </a:r>
            <a:endParaRPr lang="fr-FR" sz="1400" i="1" dirty="0"/>
          </a:p>
        </p:txBody>
      </p:sp>
      <p:cxnSp>
        <p:nvCxnSpPr>
          <p:cNvPr id="8" name="Straight Connector 7"/>
          <p:cNvCxnSpPr/>
          <p:nvPr/>
        </p:nvCxnSpPr>
        <p:spPr bwMode="auto">
          <a:xfrm>
            <a:off x="5832204" y="166945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6444937" y="4012088"/>
            <a:ext cx="1178528" cy="307777"/>
          </a:xfrm>
          <a:prstGeom prst="rect">
            <a:avLst/>
          </a:prstGeom>
          <a:noFill/>
        </p:spPr>
        <p:txBody>
          <a:bodyPr wrap="none" rtlCol="0">
            <a:spAutoFit/>
          </a:bodyPr>
          <a:lstStyle/>
          <a:p>
            <a:r>
              <a:rPr lang="en-US" sz="1400" i="1" dirty="0"/>
              <a:t>95th percent</a:t>
            </a:r>
            <a:endParaRPr lang="fr-FR" sz="1400" i="1" dirty="0"/>
          </a:p>
        </p:txBody>
      </p:sp>
      <p:sp>
        <p:nvSpPr>
          <p:cNvPr id="10" name="Down Arrow 9"/>
          <p:cNvSpPr/>
          <p:nvPr/>
        </p:nvSpPr>
        <p:spPr bwMode="auto">
          <a:xfrm>
            <a:off x="6732733" y="5435932"/>
            <a:ext cx="513972" cy="446689"/>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 y="2097821"/>
            <a:ext cx="4968552" cy="292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3376439" y="2183610"/>
            <a:ext cx="711869" cy="2830852"/>
          </a:xfrm>
          <a:prstGeom prst="rect">
            <a:avLst/>
          </a:prstGeom>
          <a:solidFill>
            <a:srgbClr val="3366CC">
              <a:alpha val="20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637" y="2278699"/>
            <a:ext cx="1763377" cy="150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39" y="4139788"/>
            <a:ext cx="1881380" cy="139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own Arrow 14"/>
          <p:cNvSpPr/>
          <p:nvPr/>
        </p:nvSpPr>
        <p:spPr bwMode="auto">
          <a:xfrm>
            <a:off x="6723576" y="3567153"/>
            <a:ext cx="513972" cy="446689"/>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688" y="1062261"/>
            <a:ext cx="1233953" cy="91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0561" y="1062261"/>
            <a:ext cx="1243337" cy="91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3178484" y="5420956"/>
                <a:ext cx="2833981" cy="461665"/>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050" b="0" i="1" smtClean="0">
                              <a:latin typeface="Cambria Math"/>
                            </a:rPr>
                          </m:ctrlPr>
                        </m:sSupPr>
                        <m:e>
                          <m:r>
                            <a:rPr lang="en-US" sz="1050" b="0" i="1" smtClean="0">
                              <a:latin typeface="Cambria Math"/>
                            </a:rPr>
                            <m:t>𝑈</m:t>
                          </m:r>
                          <m:r>
                            <a:rPr lang="en-US" sz="1050" b="0" i="1" baseline="-25000" smtClean="0">
                              <a:latin typeface="Cambria Math"/>
                            </a:rPr>
                            <m:t>𝑁𝑂</m:t>
                          </m:r>
                          <m:r>
                            <a:rPr lang="en-US" sz="1050" b="0" i="1" baseline="-25000" smtClean="0">
                              <a:latin typeface="Cambria Math"/>
                            </a:rPr>
                            <m:t>2</m:t>
                          </m:r>
                          <m:r>
                            <a:rPr lang="en-US" sz="1050" b="0" i="1" baseline="-25000" smtClean="0">
                              <a:latin typeface="Cambria Math"/>
                            </a:rPr>
                            <m:t>𝑦𝑒𝑎𝑟</m:t>
                          </m:r>
                        </m:e>
                        <m:sup>
                          <m:r>
                            <a:rPr lang="en-US" sz="1050" b="0" i="1" smtClean="0">
                              <a:latin typeface="Cambria Math"/>
                            </a:rPr>
                            <m:t>2</m:t>
                          </m:r>
                        </m:sup>
                      </m:sSup>
                      <m:r>
                        <a:rPr lang="en-US" sz="1050" b="0" i="1" smtClean="0">
                          <a:latin typeface="Cambria Math"/>
                        </a:rPr>
                        <m:t>=</m:t>
                      </m:r>
                      <m:sSup>
                        <m:sSupPr>
                          <m:ctrlPr>
                            <a:rPr lang="en-US" sz="1050" i="1">
                              <a:latin typeface="Cambria Math"/>
                            </a:rPr>
                          </m:ctrlPr>
                        </m:sSupPr>
                        <m:e>
                          <m:d>
                            <m:dPr>
                              <m:ctrlPr>
                                <a:rPr lang="en-US" sz="1050" i="1">
                                  <a:latin typeface="Cambria Math"/>
                                </a:rPr>
                              </m:ctrlPr>
                            </m:dPr>
                            <m:e>
                              <m:sSubSup>
                                <m:sSubSupPr>
                                  <m:ctrlPr>
                                    <a:rPr lang="en-US" sz="1050" i="1" smtClean="0">
                                      <a:latin typeface="Cambria Math"/>
                                    </a:rPr>
                                  </m:ctrlPr>
                                </m:sSubSupPr>
                                <m:e>
                                  <m:r>
                                    <a:rPr lang="en-US" sz="1050" i="1">
                                      <a:latin typeface="Cambria Math"/>
                                    </a:rPr>
                                    <m:t>𝑈</m:t>
                                  </m:r>
                                </m:e>
                                <m:sub>
                                  <m:r>
                                    <a:rPr lang="en-US" sz="1050" i="1">
                                      <a:latin typeface="Cambria Math"/>
                                    </a:rPr>
                                    <m:t>𝑅𝑉</m:t>
                                  </m:r>
                                </m:sub>
                                <m:sup/>
                              </m:sSubSup>
                            </m:e>
                          </m:d>
                        </m:e>
                        <m:sup>
                          <m:r>
                            <a:rPr lang="en-US" sz="1050" i="1">
                              <a:latin typeface="Cambria Math"/>
                            </a:rPr>
                            <m:t>2</m:t>
                          </m:r>
                        </m:sup>
                      </m:sSup>
                      <m:d>
                        <m:dPr>
                          <m:begChr m:val="["/>
                          <m:endChr m:val="]"/>
                          <m:ctrlPr>
                            <a:rPr lang="en-US" sz="1050" i="1" smtClean="0">
                              <a:latin typeface="Cambria Math"/>
                            </a:rPr>
                          </m:ctrlPr>
                        </m:dPr>
                        <m:e>
                          <m:f>
                            <m:fPr>
                              <m:ctrlPr>
                                <a:rPr lang="en-US" sz="1050" i="1" smtClean="0">
                                  <a:latin typeface="Cambria Math"/>
                                </a:rPr>
                              </m:ctrlPr>
                            </m:fPr>
                            <m:num>
                              <m:d>
                                <m:dPr>
                                  <m:ctrlPr>
                                    <a:rPr lang="en-US" sz="1050" i="1">
                                      <a:latin typeface="Cambria Math"/>
                                    </a:rPr>
                                  </m:ctrlPr>
                                </m:dPr>
                                <m:e>
                                  <m:r>
                                    <a:rPr lang="en-US" sz="1050" i="1">
                                      <a:latin typeface="Cambria Math"/>
                                    </a:rPr>
                                    <m:t>1−</m:t>
                                  </m:r>
                                  <m:r>
                                    <a:rPr lang="en-US" sz="1050" i="1">
                                      <a:latin typeface="Cambria Math"/>
                                      <a:ea typeface="Cambria Math"/>
                                    </a:rPr>
                                    <m:t>𝛼</m:t>
                                  </m:r>
                                </m:e>
                              </m:d>
                              <m:sSup>
                                <m:sSupPr>
                                  <m:ctrlPr>
                                    <a:rPr lang="en-US" sz="1050" i="1">
                                      <a:latin typeface="Cambria Math"/>
                                      <a:ea typeface="Cambria Math"/>
                                    </a:rPr>
                                  </m:ctrlPr>
                                </m:sSupPr>
                                <m:e>
                                  <m:r>
                                    <a:rPr lang="en-US" sz="1050" b="0" i="1" smtClean="0">
                                      <a:latin typeface="Cambria Math"/>
                                      <a:ea typeface="Cambria Math"/>
                                    </a:rPr>
                                    <m:t>𝑁𝑂</m:t>
                                  </m:r>
                                  <m:r>
                                    <a:rPr lang="en-US" sz="1050" b="0" i="1" baseline="-25000" smtClean="0">
                                      <a:latin typeface="Cambria Math"/>
                                      <a:ea typeface="Cambria Math"/>
                                    </a:rPr>
                                    <m:t>2</m:t>
                                  </m:r>
                                  <m:r>
                                    <a:rPr lang="en-US" sz="1050" b="0" i="1" baseline="-25000" smtClean="0">
                                      <a:latin typeface="Cambria Math"/>
                                      <a:ea typeface="Cambria Math"/>
                                    </a:rPr>
                                    <m:t>𝑦𝑒𝑎𝑟</m:t>
                                  </m:r>
                                </m:e>
                                <m:sup>
                                  <m:r>
                                    <a:rPr lang="en-US" sz="1050" i="1">
                                      <a:latin typeface="Cambria Math"/>
                                      <a:ea typeface="Cambria Math"/>
                                    </a:rPr>
                                    <m:t>2</m:t>
                                  </m:r>
                                </m:sup>
                              </m:sSup>
                            </m:num>
                            <m:den>
                              <m:sSub>
                                <m:sSubPr>
                                  <m:ctrlPr>
                                    <a:rPr lang="en-US" sz="1050" i="1" smtClean="0">
                                      <a:latin typeface="Cambria Math"/>
                                    </a:rPr>
                                  </m:ctrlPr>
                                </m:sSubPr>
                                <m:e>
                                  <m:r>
                                    <a:rPr lang="en-US" sz="1050" b="0" i="1" smtClean="0">
                                      <a:latin typeface="Cambria Math"/>
                                    </a:rPr>
                                    <m:t>𝑁</m:t>
                                  </m:r>
                                </m:e>
                                <m:sub>
                                  <m:r>
                                    <a:rPr lang="en-US" sz="1050" b="0" i="1" smtClean="0">
                                      <a:latin typeface="Cambria Math"/>
                                    </a:rPr>
                                    <m:t>𝑝</m:t>
                                  </m:r>
                                </m:sub>
                              </m:sSub>
                            </m:den>
                          </m:f>
                          <m:r>
                            <a:rPr lang="en-US" sz="1050" i="1">
                              <a:latin typeface="Cambria Math"/>
                              <a:ea typeface="Cambria Math"/>
                            </a:rPr>
                            <m:t>+</m:t>
                          </m:r>
                          <m:f>
                            <m:fPr>
                              <m:ctrlPr>
                                <a:rPr lang="en-US" sz="1050" i="1" smtClean="0">
                                  <a:latin typeface="Cambria Math"/>
                                  <a:ea typeface="Cambria Math"/>
                                </a:rPr>
                              </m:ctrlPr>
                            </m:fPr>
                            <m:num>
                              <m:r>
                                <a:rPr lang="en-US" sz="1050" i="1">
                                  <a:latin typeface="Cambria Math"/>
                                  <a:ea typeface="Cambria Math"/>
                                </a:rPr>
                                <m:t>𝛼</m:t>
                              </m:r>
                              <m:r>
                                <a:rPr lang="en-US" sz="1050" i="1">
                                  <a:latin typeface="Cambria Math"/>
                                  <a:ea typeface="Cambria Math"/>
                                </a:rPr>
                                <m:t>𝑅𝑉</m:t>
                              </m:r>
                              <m:r>
                                <a:rPr lang="en-US" sz="1050" i="1" baseline="30000">
                                  <a:latin typeface="Cambria Math"/>
                                  <a:ea typeface="Cambria Math"/>
                                </a:rPr>
                                <m:t>2</m:t>
                              </m:r>
                            </m:num>
                            <m:den>
                              <m:sSub>
                                <m:sSubPr>
                                  <m:ctrlPr>
                                    <a:rPr lang="en-US" sz="1050" i="1" smtClean="0">
                                      <a:latin typeface="Cambria Math"/>
                                      <a:ea typeface="Cambria Math"/>
                                    </a:rPr>
                                  </m:ctrlPr>
                                </m:sSubPr>
                                <m:e>
                                  <m:r>
                                    <a:rPr lang="en-US" sz="1050" b="0" i="1" smtClean="0">
                                      <a:latin typeface="Cambria Math"/>
                                      <a:ea typeface="Cambria Math"/>
                                    </a:rPr>
                                    <m:t>𝑁</m:t>
                                  </m:r>
                                </m:e>
                                <m:sub>
                                  <m:r>
                                    <a:rPr lang="en-US" sz="1050" b="0" i="1" smtClean="0">
                                      <a:latin typeface="Cambria Math"/>
                                      <a:ea typeface="Cambria Math"/>
                                    </a:rPr>
                                    <m:t>𝑛𝑝</m:t>
                                  </m:r>
                                </m:sub>
                              </m:sSub>
                            </m:den>
                          </m:f>
                        </m:e>
                      </m:d>
                    </m:oMath>
                  </m:oMathPara>
                </a14:m>
                <a:endParaRPr lang="fr-FR" sz="1050" dirty="0"/>
              </a:p>
            </p:txBody>
          </p:sp>
        </mc:Choice>
        <mc:Fallback xmlns="">
          <p:sp>
            <p:nvSpPr>
              <p:cNvPr id="18" name="TextBox 17"/>
              <p:cNvSpPr txBox="1">
                <a:spLocks noRot="1" noChangeAspect="1" noMove="1" noResize="1" noEditPoints="1" noAdjustHandles="1" noChangeArrowheads="1" noChangeShapeType="1" noTextEdit="1"/>
              </p:cNvSpPr>
              <p:nvPr/>
            </p:nvSpPr>
            <p:spPr>
              <a:xfrm>
                <a:off x="3178484" y="5420956"/>
                <a:ext cx="2833981" cy="461665"/>
              </a:xfrm>
              <a:prstGeom prst="rect">
                <a:avLst/>
              </a:prstGeom>
              <a:blipFill rotWithShape="1">
                <a:blip r:embed="rId7"/>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271528" y="6002187"/>
                <a:ext cx="1659942" cy="497059"/>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ea typeface="Cambria Math"/>
                            </a:rPr>
                          </m:ctrlPr>
                        </m:sSubPr>
                        <m:e>
                          <m:r>
                            <a:rPr lang="en-US" sz="1400" b="0" i="1" smtClean="0">
                              <a:latin typeface="Cambria Math"/>
                              <a:ea typeface="Cambria Math"/>
                            </a:rPr>
                            <m:t>𝑁</m:t>
                          </m:r>
                        </m:e>
                        <m:sub>
                          <m:r>
                            <a:rPr lang="en-US" sz="1400" b="0" i="1" smtClean="0">
                              <a:latin typeface="Cambria Math"/>
                              <a:ea typeface="Cambria Math"/>
                            </a:rPr>
                            <m:t>𝑝</m:t>
                          </m:r>
                        </m:sub>
                      </m:sSub>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1−</m:t>
                          </m:r>
                          <m:r>
                            <a:rPr lang="en-US" sz="1400" b="0" i="1" smtClean="0">
                              <a:latin typeface="Cambria Math"/>
                              <a:ea typeface="Cambria Math"/>
                            </a:rPr>
                            <m:t>𝛼</m:t>
                          </m:r>
                        </m:num>
                        <m:den>
                          <m:r>
                            <a:rPr lang="en-US" sz="1400" b="0" i="1" smtClean="0">
                              <a:latin typeface="Cambria Math"/>
                              <a:ea typeface="Cambria Math"/>
                            </a:rPr>
                            <m:t>𝑎</m:t>
                          </m:r>
                        </m:den>
                      </m:f>
                      <m:sSup>
                        <m:sSupPr>
                          <m:ctrlPr>
                            <a:rPr lang="en-US" sz="1400" b="0" i="1" smtClean="0">
                              <a:latin typeface="Cambria Math"/>
                              <a:ea typeface="Cambria Math"/>
                            </a:rPr>
                          </m:ctrlPr>
                        </m:sSupPr>
                        <m:e>
                          <m:d>
                            <m:dPr>
                              <m:ctrlPr>
                                <a:rPr lang="en-US" sz="1400" b="0" i="1" smtClean="0">
                                  <a:latin typeface="Cambria Math"/>
                                  <a:ea typeface="Cambria Math"/>
                                </a:rPr>
                              </m:ctrlPr>
                            </m:dPr>
                            <m:e>
                              <m:sSubSup>
                                <m:sSubSupPr>
                                  <m:ctrlPr>
                                    <a:rPr lang="en-US" sz="1400" i="1">
                                      <a:latin typeface="Cambria Math"/>
                                    </a:rPr>
                                  </m:ctrlPr>
                                </m:sSubSupPr>
                                <m:e>
                                  <m:r>
                                    <a:rPr lang="en-US" sz="1400" i="1">
                                      <a:latin typeface="Cambria Math"/>
                                    </a:rPr>
                                    <m:t>𝑈</m:t>
                                  </m:r>
                                </m:e>
                                <m:sub>
                                  <m:r>
                                    <a:rPr lang="en-US" sz="1400" i="1">
                                      <a:latin typeface="Cambria Math"/>
                                    </a:rPr>
                                    <m:t>𝑅𝑉</m:t>
                                  </m:r>
                                </m:sub>
                                <m:sup/>
                              </m:sSubSup>
                            </m:e>
                          </m:d>
                        </m:e>
                        <m:sup>
                          <m:r>
                            <a:rPr lang="en-US" sz="1400" b="0" i="1" smtClean="0">
                              <a:latin typeface="Cambria Math"/>
                              <a:ea typeface="Cambria Math"/>
                            </a:rPr>
                            <m:t>2</m:t>
                          </m:r>
                        </m:sup>
                      </m:sSup>
                    </m:oMath>
                  </m:oMathPara>
                </a14:m>
                <a:endParaRPr lang="fr-FR"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271528" y="6002187"/>
                <a:ext cx="1659942" cy="497059"/>
              </a:xfrm>
              <a:prstGeom prst="rect">
                <a:avLst/>
              </a:prstGeom>
              <a:blipFill rotWithShape="1">
                <a:blip r:embed="rId8"/>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100578" y="6002187"/>
                <a:ext cx="1719894" cy="523157"/>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ea typeface="Cambria Math"/>
                            </a:rPr>
                          </m:ctrlPr>
                        </m:sSubPr>
                        <m:e>
                          <m:r>
                            <a:rPr lang="en-US" sz="1400" b="0" i="1" smtClean="0">
                              <a:latin typeface="Cambria Math"/>
                              <a:ea typeface="Cambria Math"/>
                            </a:rPr>
                            <m:t>𝑁</m:t>
                          </m:r>
                        </m:e>
                        <m:sub>
                          <m:r>
                            <a:rPr lang="en-US" sz="1400" b="0" i="1" smtClean="0">
                              <a:latin typeface="Cambria Math"/>
                              <a:ea typeface="Cambria Math"/>
                            </a:rPr>
                            <m:t>𝑛𝑝</m:t>
                          </m:r>
                        </m:sub>
                      </m:sSub>
                      <m:r>
                        <a:rPr lang="en-US" sz="1400" b="0" i="1" smtClean="0">
                          <a:latin typeface="Cambria Math"/>
                          <a:ea typeface="Cambria Math"/>
                        </a:rPr>
                        <m:t>=</m:t>
                      </m:r>
                      <m:f>
                        <m:fPr>
                          <m:ctrlPr>
                            <a:rPr lang="en-US" sz="1400" b="0" i="1" smtClean="0">
                              <a:latin typeface="Cambria Math"/>
                              <a:ea typeface="Cambria Math"/>
                            </a:rPr>
                          </m:ctrlPr>
                        </m:fPr>
                        <m:num>
                          <m:sSup>
                            <m:sSupPr>
                              <m:ctrlPr>
                                <a:rPr lang="en-US" sz="1400" i="1">
                                  <a:latin typeface="Cambria Math"/>
                                  <a:ea typeface="Cambria Math"/>
                                </a:rPr>
                              </m:ctrlPr>
                            </m:sSupPr>
                            <m:e>
                              <m:r>
                                <a:rPr lang="en-US" sz="1400" i="1">
                                  <a:latin typeface="Cambria Math"/>
                                  <a:ea typeface="Cambria Math"/>
                                </a:rPr>
                                <m:t>𝛼</m:t>
                              </m:r>
                              <m:d>
                                <m:dPr>
                                  <m:ctrlPr>
                                    <a:rPr lang="en-US" sz="1400" i="1">
                                      <a:latin typeface="Cambria Math"/>
                                      <a:ea typeface="Cambria Math"/>
                                    </a:rPr>
                                  </m:ctrlPr>
                                </m:dPr>
                                <m:e>
                                  <m:sSubSup>
                                    <m:sSubSupPr>
                                      <m:ctrlPr>
                                        <a:rPr lang="en-US" sz="1400" i="1">
                                          <a:latin typeface="Cambria Math"/>
                                        </a:rPr>
                                      </m:ctrlPr>
                                    </m:sSubSupPr>
                                    <m:e>
                                      <m:r>
                                        <a:rPr lang="en-US" sz="1400" i="1">
                                          <a:latin typeface="Cambria Math"/>
                                        </a:rPr>
                                        <m:t>𝑈</m:t>
                                      </m:r>
                                    </m:e>
                                    <m:sub>
                                      <m:r>
                                        <a:rPr lang="en-US" sz="1400" i="1">
                                          <a:latin typeface="Cambria Math"/>
                                        </a:rPr>
                                        <m:t>𝑅𝑉</m:t>
                                      </m:r>
                                    </m:sub>
                                    <m:sup/>
                                  </m:sSubSup>
                                </m:e>
                              </m:d>
                            </m:e>
                            <m:sup>
                              <m:r>
                                <a:rPr lang="en-US" sz="1400" i="1">
                                  <a:latin typeface="Cambria Math"/>
                                  <a:ea typeface="Cambria Math"/>
                                </a:rPr>
                                <m:t>2</m:t>
                              </m:r>
                            </m:sup>
                          </m:sSup>
                          <m:sSup>
                            <m:sSupPr>
                              <m:ctrlPr>
                                <a:rPr lang="en-US" sz="1400" i="1">
                                  <a:latin typeface="Cambria Math"/>
                                  <a:ea typeface="Cambria Math"/>
                                </a:rPr>
                              </m:ctrlPr>
                            </m:sSupPr>
                            <m:e>
                              <m:r>
                                <a:rPr lang="en-US" sz="1400" i="1">
                                  <a:latin typeface="Cambria Math"/>
                                  <a:ea typeface="Cambria Math"/>
                                </a:rPr>
                                <m:t>𝑅𝑉</m:t>
                              </m:r>
                            </m:e>
                            <m:sup>
                              <m:r>
                                <a:rPr lang="en-US" sz="1400" i="1">
                                  <a:latin typeface="Cambria Math"/>
                                  <a:ea typeface="Cambria Math"/>
                                </a:rPr>
                                <m:t>2</m:t>
                              </m:r>
                            </m:sup>
                          </m:sSup>
                        </m:num>
                        <m:den>
                          <m:r>
                            <a:rPr lang="en-US" sz="1400" b="0" i="1" smtClean="0">
                              <a:latin typeface="Cambria Math"/>
                              <a:ea typeface="Cambria Math"/>
                            </a:rPr>
                            <m:t>𝑏</m:t>
                          </m:r>
                        </m:den>
                      </m:f>
                    </m:oMath>
                  </m:oMathPara>
                </a14:m>
                <a:endParaRPr lang="fr-FR"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100578" y="6002187"/>
                <a:ext cx="1719894" cy="523157"/>
              </a:xfrm>
              <a:prstGeom prst="rect">
                <a:avLst/>
              </a:prstGeom>
              <a:blipFill rotWithShape="1">
                <a:blip r:embed="rId9"/>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107728" y="4891652"/>
                <a:ext cx="1733167" cy="253916"/>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050" b="0" i="1" smtClean="0">
                              <a:latin typeface="Cambria Math"/>
                            </a:rPr>
                          </m:ctrlPr>
                        </m:sSupPr>
                        <m:e>
                          <m:r>
                            <a:rPr lang="en-US" sz="1050" b="0" i="1" smtClean="0">
                              <a:latin typeface="Cambria Math"/>
                            </a:rPr>
                            <m:t>𝑈</m:t>
                          </m:r>
                          <m:r>
                            <a:rPr lang="en-US" sz="1050" b="0" i="1" baseline="-25000" smtClean="0">
                              <a:latin typeface="Cambria Math"/>
                            </a:rPr>
                            <m:t>𝑁𝑂</m:t>
                          </m:r>
                          <m:r>
                            <a:rPr lang="en-US" sz="1050" b="0" i="1" baseline="-25000" smtClean="0">
                              <a:latin typeface="Cambria Math"/>
                            </a:rPr>
                            <m:t>2</m:t>
                          </m:r>
                          <m:r>
                            <a:rPr lang="en-US" sz="1050" b="0" i="1" baseline="-25000" smtClean="0">
                              <a:latin typeface="Cambria Math"/>
                            </a:rPr>
                            <m:t>𝑦𝑒𝑎𝑟</m:t>
                          </m:r>
                        </m:e>
                        <m:sup>
                          <m:r>
                            <a:rPr lang="en-US" sz="1050" b="0" i="1" smtClean="0">
                              <a:latin typeface="Cambria Math"/>
                            </a:rPr>
                            <m:t>2</m:t>
                          </m:r>
                        </m:sup>
                      </m:sSup>
                      <m:r>
                        <a:rPr lang="en-US" sz="1050" b="0" i="1" smtClean="0">
                          <a:latin typeface="Cambria Math"/>
                        </a:rPr>
                        <m:t>=</m:t>
                      </m:r>
                      <m:r>
                        <a:rPr lang="en-US" sz="1050" i="1">
                          <a:latin typeface="Cambria Math"/>
                        </a:rPr>
                        <m:t>𝑎</m:t>
                      </m:r>
                      <m:sSup>
                        <m:sSupPr>
                          <m:ctrlPr>
                            <a:rPr lang="en-US" sz="1050" i="1">
                              <a:latin typeface="Cambria Math"/>
                              <a:ea typeface="Cambria Math"/>
                            </a:rPr>
                          </m:ctrlPr>
                        </m:sSupPr>
                        <m:e>
                          <m:r>
                            <a:rPr lang="en-US" sz="1050" i="1">
                              <a:latin typeface="Cambria Math"/>
                              <a:ea typeface="Cambria Math"/>
                            </a:rPr>
                            <m:t>𝑁𝑂</m:t>
                          </m:r>
                          <m:r>
                            <a:rPr lang="en-US" sz="1050" i="1" baseline="-25000">
                              <a:latin typeface="Cambria Math"/>
                              <a:ea typeface="Cambria Math"/>
                            </a:rPr>
                            <m:t>2</m:t>
                          </m:r>
                          <m:r>
                            <a:rPr lang="en-US" sz="1050" b="0" i="1" baseline="-25000" smtClean="0">
                              <a:latin typeface="Cambria Math"/>
                              <a:ea typeface="Cambria Math"/>
                            </a:rPr>
                            <m:t>𝑦𝑒𝑎𝑟</m:t>
                          </m:r>
                        </m:e>
                        <m:sup>
                          <m:r>
                            <a:rPr lang="en-US" sz="1050" i="1">
                              <a:latin typeface="Cambria Math"/>
                              <a:ea typeface="Cambria Math"/>
                            </a:rPr>
                            <m:t>2</m:t>
                          </m:r>
                        </m:sup>
                      </m:sSup>
                      <m:r>
                        <a:rPr lang="en-US" sz="1050" b="0" i="1" smtClean="0">
                          <a:latin typeface="Cambria Math"/>
                          <a:ea typeface="Cambria Math"/>
                        </a:rPr>
                        <m:t>+</m:t>
                      </m:r>
                      <m:r>
                        <a:rPr lang="en-US" sz="1050" b="0" i="1" smtClean="0">
                          <a:latin typeface="Cambria Math"/>
                          <a:ea typeface="Cambria Math"/>
                        </a:rPr>
                        <m:t>𝑏</m:t>
                      </m:r>
                    </m:oMath>
                  </m:oMathPara>
                </a14:m>
                <a:endParaRPr lang="fr-FR" sz="1050" dirty="0"/>
              </a:p>
            </p:txBody>
          </p:sp>
        </mc:Choice>
        <mc:Fallback xmlns="">
          <p:sp>
            <p:nvSpPr>
              <p:cNvPr id="21" name="TextBox 20"/>
              <p:cNvSpPr txBox="1">
                <a:spLocks noRot="1" noChangeAspect="1" noMove="1" noResize="1" noEditPoints="1" noAdjustHandles="1" noChangeArrowheads="1" noChangeShapeType="1" noTextEdit="1"/>
              </p:cNvSpPr>
              <p:nvPr/>
            </p:nvSpPr>
            <p:spPr>
              <a:xfrm>
                <a:off x="7107728" y="4891652"/>
                <a:ext cx="1733167" cy="253916"/>
              </a:xfrm>
              <a:prstGeom prst="rect">
                <a:avLst/>
              </a:prstGeom>
              <a:blipFill rotWithShape="1">
                <a:blip r:embed="rId10"/>
                <a:stretch>
                  <a:fillRect/>
                </a:stretch>
              </a:blipFill>
              <a:ln>
                <a:noFill/>
              </a:ln>
            </p:spPr>
            <p:txBody>
              <a:bodyPr/>
              <a:lstStyle/>
              <a:p>
                <a:r>
                  <a:rPr lang="fr-FR">
                    <a:noFill/>
                  </a:rPr>
                  <a:t> </a:t>
                </a:r>
              </a:p>
            </p:txBody>
          </p:sp>
        </mc:Fallback>
      </mc:AlternateContent>
      <p:sp>
        <p:nvSpPr>
          <p:cNvPr id="22" name="Right Arrow 21"/>
          <p:cNvSpPr/>
          <p:nvPr/>
        </p:nvSpPr>
        <p:spPr bwMode="auto">
          <a:xfrm>
            <a:off x="6053664" y="5530006"/>
            <a:ext cx="534560" cy="203250"/>
          </a:xfrm>
          <a:prstGeom prst="right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639900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488" y="1844824"/>
            <a:ext cx="4445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Yearly NO2</a:t>
            </a:r>
            <a:endParaRPr lang="en-US" kern="0" dirty="0"/>
          </a:p>
        </p:txBody>
      </p:sp>
      <p:sp>
        <p:nvSpPr>
          <p:cNvPr id="5" name="Rectangle 4"/>
          <p:cNvSpPr/>
          <p:nvPr/>
        </p:nvSpPr>
        <p:spPr bwMode="auto">
          <a:xfrm>
            <a:off x="6372200" y="2872532"/>
            <a:ext cx="360040" cy="1420564"/>
          </a:xfrm>
          <a:prstGeom prst="rect">
            <a:avLst/>
          </a:prstGeom>
          <a:solidFill>
            <a:srgbClr val="FF0000">
              <a:alpha val="50000"/>
            </a:srgbClr>
          </a:solidFill>
          <a:ln w="38100">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54776375"/>
                  </p:ext>
                </p:extLst>
              </p:nvPr>
            </p:nvGraphicFramePr>
            <p:xfrm>
              <a:off x="288031" y="2780928"/>
              <a:ext cx="3995937" cy="1046480"/>
            </p:xfrm>
            <a:graphic>
              <a:graphicData uri="http://schemas.openxmlformats.org/drawingml/2006/table">
                <a:tbl>
                  <a:tblPr firstRow="1" bandRow="1">
                    <a:tableStyleId>{5C22544A-7EE6-4342-B048-85BDC9FD1C3A}</a:tableStyleId>
                  </a:tblPr>
                  <a:tblGrid>
                    <a:gridCol w="467545"/>
                    <a:gridCol w="360040"/>
                    <a:gridCol w="648072"/>
                    <a:gridCol w="720080"/>
                    <a:gridCol w="648072"/>
                    <a:gridCol w="576064"/>
                    <a:gridCol w="576064"/>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hMerge="1">
                      <a:txBody>
                        <a:bodyPr/>
                        <a:lstStyle/>
                        <a:p>
                          <a:endParaRPr lang="fr-FR" sz="1600" b="1" dirty="0"/>
                        </a:p>
                      </a:txBody>
                      <a:tcPr/>
                    </a:tc>
                    <a:tc hMerge="1">
                      <a:txBody>
                        <a:bodyPr/>
                        <a:lstStyle/>
                        <a:p>
                          <a:endParaRPr lang="fr-FR" sz="1600" b="1"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fr-FR" sz="1600" b="0" i="1" kern="1200" smtClean="0">
                                        <a:solidFill>
                                          <a:srgbClr val="0070C0"/>
                                        </a:solidFill>
                                        <a:latin typeface="Cambria Math"/>
                                        <a:ea typeface="+mn-ea"/>
                                        <a:cs typeface="+mn-cs"/>
                                      </a:rPr>
                                    </m:ctrlPr>
                                  </m:sSubSupPr>
                                  <m:e>
                                    <m:r>
                                      <a:rPr lang="en-US" sz="1600" b="0" kern="1200" smtClean="0">
                                        <a:solidFill>
                                          <a:srgbClr val="0070C0"/>
                                        </a:solidFill>
                                        <a:latin typeface="Cambria Math"/>
                                        <a:ea typeface="+mn-ea"/>
                                        <a:cs typeface="+mn-cs"/>
                                      </a:rPr>
                                      <m:t>𝒖</m:t>
                                    </m:r>
                                  </m:e>
                                  <m:sub>
                                    <m:r>
                                      <a:rPr lang="en-US" sz="1600" b="0" kern="1200" smtClean="0">
                                        <a:solidFill>
                                          <a:srgbClr val="0070C0"/>
                                        </a:solidFill>
                                        <a:latin typeface="Cambria Math"/>
                                        <a:ea typeface="+mn-ea"/>
                                        <a:cs typeface="+mn-cs"/>
                                      </a:rPr>
                                      <m:t>𝑹𝑽</m:t>
                                    </m:r>
                                  </m:sub>
                                  <m:sup/>
                                </m:sSubSup>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fr-FR" sz="1600" b="0" kern="1200" smtClean="0">
                                    <a:solidFill>
                                      <a:srgbClr val="0070C0"/>
                                    </a:solidFill>
                                    <a:latin typeface="Cambria Math"/>
                                    <a:ea typeface="+mn-ea"/>
                                    <a:cs typeface="+mn-cs"/>
                                  </a:rPr>
                                  <m:t>𝜶</m:t>
                                </m:r>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np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0.12</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0.02</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smtClean="0"/>
                            <a:t>6.7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54776375"/>
                  </p:ext>
                </p:extLst>
              </p:nvPr>
            </p:nvGraphicFramePr>
            <p:xfrm>
              <a:off x="288031" y="2780928"/>
              <a:ext cx="3995937" cy="1046480"/>
            </p:xfrm>
            <a:graphic>
              <a:graphicData uri="http://schemas.openxmlformats.org/drawingml/2006/table">
                <a:tbl>
                  <a:tblPr firstRow="1" bandRow="1">
                    <a:tableStyleId>{5C22544A-7EE6-4342-B048-85BDC9FD1C3A}</a:tableStyleId>
                  </a:tblPr>
                  <a:tblGrid>
                    <a:gridCol w="467545"/>
                    <a:gridCol w="360040"/>
                    <a:gridCol w="648072"/>
                    <a:gridCol w="720080"/>
                    <a:gridCol w="648072"/>
                    <a:gridCol w="576064"/>
                    <a:gridCol w="576064"/>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hMerge="1">
                      <a:txBody>
                        <a:bodyPr/>
                        <a:lstStyle/>
                        <a:p>
                          <a:endParaRPr lang="fr-FR" sz="1600" b="1" dirty="0"/>
                        </a:p>
                      </a:txBody>
                      <a:tcPr/>
                    </a:tc>
                    <a:tc hMerge="1">
                      <a:txBody>
                        <a:bodyPr/>
                        <a:lstStyle/>
                        <a:p>
                          <a:endParaRPr lang="fr-FR" sz="1600" b="1"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05085" t="-104918" r="-250847" b="-98361"/>
                          </a:stretch>
                        </a:blip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36449" t="-104918" r="-176636" b="-98361"/>
                          </a:stretch>
                        </a:blipFill>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np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0.12</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0.02</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smtClean="0"/>
                            <a:t>6.7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aphicFrame>
        <p:nvGraphicFramePr>
          <p:cNvPr id="7" name="Table 6"/>
          <p:cNvGraphicFramePr>
            <a:graphicFrameLocks noGrp="1"/>
          </p:cNvGraphicFramePr>
          <p:nvPr>
            <p:extLst>
              <p:ext uri="{D42A27DB-BD31-4B8C-83A1-F6EECF244321}">
                <p14:modId xmlns:p14="http://schemas.microsoft.com/office/powerpoint/2010/main" val="3871750550"/>
              </p:ext>
            </p:extLst>
          </p:nvPr>
        </p:nvGraphicFramePr>
        <p:xfrm>
          <a:off x="1547664" y="4869160"/>
          <a:ext cx="6480720" cy="944880"/>
        </p:xfrm>
        <a:graphic>
          <a:graphicData uri="http://schemas.openxmlformats.org/drawingml/2006/table">
            <a:tbl>
              <a:tblPr firstRow="1" bandRow="1">
                <a:tableStyleId>{5C22544A-7EE6-4342-B048-85BDC9FD1C3A}</a:tableStyleId>
              </a:tblPr>
              <a:tblGrid>
                <a:gridCol w="1008112"/>
                <a:gridCol w="1944216"/>
                <a:gridCol w="1728192"/>
                <a:gridCol w="1800200"/>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600" b="1" kern="1200" dirty="0" smtClean="0">
                          <a:solidFill>
                            <a:srgbClr val="0070C0"/>
                          </a:solidFill>
                          <a:latin typeface="+mn-lt"/>
                          <a:ea typeface="+mn-ea"/>
                          <a:cs typeface="+mn-cs"/>
                        </a:rPr>
                        <a:t>Low range</a:t>
                      </a:r>
                    </a:p>
                    <a:p>
                      <a:pPr marL="0" algn="ctr" defTabSz="914400" rtl="0" eaLnBrk="1" latinLnBrk="0" hangingPunct="1"/>
                      <a:r>
                        <a:rPr lang="en-US" sz="1600" b="1" kern="1200" dirty="0" smtClean="0">
                          <a:solidFill>
                            <a:srgbClr val="0070C0"/>
                          </a:solidFill>
                          <a:latin typeface="+mn-lt"/>
                          <a:ea typeface="+mn-ea"/>
                          <a:cs typeface="+mn-cs"/>
                        </a:rPr>
                        <a:t>(~10ug/m3)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600" b="1" kern="1200" dirty="0" smtClean="0">
                          <a:solidFill>
                            <a:srgbClr val="0070C0"/>
                          </a:solidFill>
                          <a:latin typeface="+mn-lt"/>
                          <a:ea typeface="+mn-ea"/>
                          <a:cs typeface="+mn-cs"/>
                        </a:rPr>
                        <a:t>LV range</a:t>
                      </a:r>
                    </a:p>
                    <a:p>
                      <a:pPr marL="0" algn="ctr" defTabSz="914400" rtl="0" eaLnBrk="1" latinLnBrk="0" hangingPunct="1"/>
                      <a:r>
                        <a:rPr lang="en-US" sz="1600" b="1" kern="1200" dirty="0" smtClean="0">
                          <a:solidFill>
                            <a:srgbClr val="0070C0"/>
                          </a:solidFill>
                          <a:latin typeface="+mn-lt"/>
                          <a:ea typeface="+mn-ea"/>
                          <a:cs typeface="+mn-cs"/>
                        </a:rPr>
                        <a:t>(40ug/m3)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1600" b="1" kern="1200" dirty="0" smtClean="0">
                          <a:solidFill>
                            <a:srgbClr val="0070C0"/>
                          </a:solidFill>
                          <a:latin typeface="+mn-lt"/>
                          <a:ea typeface="+mn-ea"/>
                          <a:cs typeface="+mn-cs"/>
                        </a:rPr>
                        <a:t>High range</a:t>
                      </a:r>
                    </a:p>
                    <a:p>
                      <a:pPr marL="0" algn="ctr" defTabSz="914400" rtl="0" eaLnBrk="1" latinLnBrk="0" hangingPunct="1"/>
                      <a:r>
                        <a:rPr lang="fr-FR" sz="1600" b="1" kern="1200" dirty="0" smtClean="0">
                          <a:solidFill>
                            <a:srgbClr val="0070C0"/>
                          </a:solidFill>
                          <a:latin typeface="+mn-lt"/>
                          <a:ea typeface="+mn-ea"/>
                          <a:cs typeface="+mn-cs"/>
                        </a:rPr>
                        <a:t>(100 </a:t>
                      </a:r>
                      <a:r>
                        <a:rPr lang="fr-FR" sz="1600" b="1" kern="1200" dirty="0" err="1" smtClean="0">
                          <a:solidFill>
                            <a:srgbClr val="0070C0"/>
                          </a:solidFill>
                          <a:latin typeface="+mn-lt"/>
                          <a:ea typeface="+mn-ea"/>
                          <a:cs typeface="+mn-cs"/>
                        </a:rPr>
                        <a:t>ug</a:t>
                      </a:r>
                      <a:r>
                        <a:rPr lang="fr-FR" sz="1600" b="1" kern="1200" dirty="0" smtClean="0">
                          <a:solidFill>
                            <a:srgbClr val="0070C0"/>
                          </a:solidFill>
                          <a:latin typeface="+mn-lt"/>
                          <a:ea typeface="+mn-ea"/>
                          <a:cs typeface="+mn-cs"/>
                        </a:rPr>
                        <a:t>/m3)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r>
                        <a:rPr lang="en-US" sz="1800" b="1" kern="1200" dirty="0" smtClean="0">
                          <a:solidFill>
                            <a:srgbClr val="FF0000"/>
                          </a:solidFill>
                          <a:latin typeface="+mn-lt"/>
                          <a:ea typeface="+mn-ea"/>
                          <a:cs typeface="+mn-cs"/>
                        </a:rPr>
                        <a:t>MQO</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57%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5156726" y="3861048"/>
            <a:ext cx="351378" cy="369332"/>
          </a:xfrm>
          <a:prstGeom prst="rect">
            <a:avLst/>
          </a:prstGeom>
          <a:noFill/>
        </p:spPr>
        <p:txBody>
          <a:bodyPr wrap="none" rtlCol="0">
            <a:spAutoFit/>
          </a:bodyPr>
          <a:lstStyle/>
          <a:p>
            <a:r>
              <a:rPr lang="en-US" b="1" dirty="0" smtClean="0">
                <a:solidFill>
                  <a:srgbClr val="00B050"/>
                </a:solidFill>
              </a:rPr>
              <a:t>U</a:t>
            </a:r>
            <a:endParaRPr lang="en-US" b="1" dirty="0">
              <a:solidFill>
                <a:srgbClr val="00B050"/>
              </a:solidFill>
            </a:endParaRPr>
          </a:p>
        </p:txBody>
      </p:sp>
      <p:sp>
        <p:nvSpPr>
          <p:cNvPr id="9" name="TextBox 8"/>
          <p:cNvSpPr txBox="1"/>
          <p:nvPr/>
        </p:nvSpPr>
        <p:spPr>
          <a:xfrm>
            <a:off x="5292080" y="2915652"/>
            <a:ext cx="736099" cy="369332"/>
          </a:xfrm>
          <a:prstGeom prst="rect">
            <a:avLst/>
          </a:prstGeom>
          <a:noFill/>
        </p:spPr>
        <p:txBody>
          <a:bodyPr wrap="none" rtlCol="0">
            <a:spAutoFit/>
          </a:bodyPr>
          <a:lstStyle/>
          <a:p>
            <a:r>
              <a:rPr lang="en-US" b="1" dirty="0" smtClean="0">
                <a:solidFill>
                  <a:srgbClr val="0066FF"/>
                </a:solidFill>
              </a:rPr>
              <a:t>MQO</a:t>
            </a:r>
            <a:endParaRPr lang="en-US" b="1" dirty="0">
              <a:solidFill>
                <a:srgbClr val="0066FF"/>
              </a:solidFill>
            </a:endParaRPr>
          </a:p>
        </p:txBody>
      </p:sp>
    </p:spTree>
    <p:extLst>
      <p:ext uri="{BB962C8B-B14F-4D97-AF65-F5344CB8AC3E}">
        <p14:creationId xmlns:p14="http://schemas.microsoft.com/office/powerpoint/2010/main" val="3402047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5484792" y="4789052"/>
                <a:ext cx="3301993" cy="308546"/>
              </a:xfrm>
              <a:prstGeom prst="rect">
                <a:avLst/>
              </a:prstGeom>
              <a:solidFill>
                <a:srgbClr val="EEFAA4"/>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𝑈</m:t>
                          </m:r>
                          <m:r>
                            <a:rPr lang="en-US" sz="1400" b="0" i="1" baseline="-25000" smtClean="0">
                              <a:latin typeface="Cambria Math"/>
                            </a:rPr>
                            <m:t>𝑃𝑀</m:t>
                          </m:r>
                          <m:r>
                            <a:rPr lang="en-US" sz="1400" b="0" i="1" baseline="-25000" smtClean="0">
                              <a:latin typeface="Cambria Math"/>
                            </a:rPr>
                            <m:t>10</m:t>
                          </m:r>
                        </m:e>
                        <m:sup>
                          <m:r>
                            <a:rPr lang="en-US" sz="1400" b="0" i="1" smtClean="0">
                              <a:latin typeface="Cambria Math"/>
                            </a:rPr>
                            <m:t>2</m:t>
                          </m:r>
                        </m:sup>
                      </m:sSup>
                      <m:r>
                        <a:rPr lang="en-US" sz="1400" b="0" i="1" smtClean="0">
                          <a:latin typeface="Cambria Math"/>
                        </a:rPr>
                        <m:t>=</m:t>
                      </m:r>
                      <m:sSup>
                        <m:sSupPr>
                          <m:ctrlPr>
                            <a:rPr lang="en-US" sz="1400" i="1">
                              <a:latin typeface="Cambria Math"/>
                            </a:rPr>
                          </m:ctrlPr>
                        </m:sSupPr>
                        <m:e>
                          <m:d>
                            <m:dPr>
                              <m:ctrlPr>
                                <a:rPr lang="en-US" sz="1400" i="1">
                                  <a:latin typeface="Cambria Math"/>
                                </a:rPr>
                              </m:ctrlPr>
                            </m:dPr>
                            <m:e>
                              <m:sSubSup>
                                <m:sSubSupPr>
                                  <m:ctrlPr>
                                    <a:rPr lang="en-US" sz="1400" i="1" smtClean="0">
                                      <a:latin typeface="Cambria Math"/>
                                    </a:rPr>
                                  </m:ctrlPr>
                                </m:sSubSupPr>
                                <m:e>
                                  <m:r>
                                    <a:rPr lang="en-US" sz="1400" i="1">
                                      <a:latin typeface="Cambria Math"/>
                                    </a:rPr>
                                    <m:t>𝑈</m:t>
                                  </m:r>
                                </m:e>
                                <m:sub>
                                  <m:r>
                                    <a:rPr lang="en-US" sz="1400" i="1">
                                      <a:latin typeface="Cambria Math"/>
                                    </a:rPr>
                                    <m:t>𝑅𝑉</m:t>
                                  </m:r>
                                </m:sub>
                                <m:sup/>
                              </m:sSubSup>
                            </m:e>
                          </m:d>
                        </m:e>
                        <m:sup>
                          <m:r>
                            <a:rPr lang="en-US" sz="1400" i="1">
                              <a:latin typeface="Cambria Math"/>
                            </a:rPr>
                            <m:t>2</m:t>
                          </m:r>
                        </m:sup>
                      </m:sSup>
                      <m:d>
                        <m:dPr>
                          <m:begChr m:val="["/>
                          <m:endChr m:val="]"/>
                          <m:ctrlPr>
                            <a:rPr lang="en-US" sz="1400" i="1" smtClean="0">
                              <a:latin typeface="Cambria Math"/>
                            </a:rPr>
                          </m:ctrlPr>
                        </m:dPr>
                        <m:e>
                          <m:d>
                            <m:dPr>
                              <m:ctrlPr>
                                <a:rPr lang="en-US" sz="1400" i="1">
                                  <a:latin typeface="Cambria Math"/>
                                </a:rPr>
                              </m:ctrlPr>
                            </m:dPr>
                            <m:e>
                              <m:r>
                                <a:rPr lang="en-US" sz="1400" i="1">
                                  <a:latin typeface="Cambria Math"/>
                                </a:rPr>
                                <m:t>1−</m:t>
                              </m:r>
                              <m:r>
                                <a:rPr lang="en-US" sz="1400" i="1">
                                  <a:latin typeface="Cambria Math"/>
                                  <a:ea typeface="Cambria Math"/>
                                </a:rPr>
                                <m:t>𝛼</m:t>
                              </m:r>
                            </m:e>
                          </m:d>
                          <m:sSup>
                            <m:sSupPr>
                              <m:ctrlPr>
                                <a:rPr lang="en-US" sz="1400" i="1">
                                  <a:latin typeface="Cambria Math"/>
                                  <a:ea typeface="Cambria Math"/>
                                </a:rPr>
                              </m:ctrlPr>
                            </m:sSupPr>
                            <m:e>
                              <m:r>
                                <a:rPr lang="en-US" sz="1400" b="0" i="1" smtClean="0">
                                  <a:latin typeface="Cambria Math"/>
                                  <a:ea typeface="Cambria Math"/>
                                </a:rPr>
                                <m:t>𝑃𝑀</m:t>
                              </m:r>
                              <m:r>
                                <a:rPr lang="en-US" sz="1400" b="0" i="1" baseline="-25000" smtClean="0">
                                  <a:latin typeface="Cambria Math"/>
                                  <a:ea typeface="Cambria Math"/>
                                </a:rPr>
                                <m:t>10</m:t>
                              </m:r>
                            </m:e>
                            <m:sup>
                              <m:r>
                                <a:rPr lang="en-US" sz="1400" i="1">
                                  <a:latin typeface="Cambria Math"/>
                                  <a:ea typeface="Cambria Math"/>
                                </a:rPr>
                                <m:t>2</m:t>
                              </m:r>
                            </m:sup>
                          </m:sSup>
                          <m:r>
                            <a:rPr lang="en-US" sz="1400" i="1">
                              <a:latin typeface="Cambria Math"/>
                              <a:ea typeface="Cambria Math"/>
                            </a:rPr>
                            <m:t>+</m:t>
                          </m:r>
                          <m:r>
                            <a:rPr lang="en-US" sz="1400" i="1">
                              <a:latin typeface="Cambria Math"/>
                              <a:ea typeface="Cambria Math"/>
                            </a:rPr>
                            <m:t>𝛼</m:t>
                          </m:r>
                          <m:r>
                            <a:rPr lang="en-US" sz="1400" i="1">
                              <a:latin typeface="Cambria Math"/>
                              <a:ea typeface="Cambria Math"/>
                            </a:rPr>
                            <m:t>𝑅𝑉</m:t>
                          </m:r>
                          <m:r>
                            <a:rPr lang="en-US" sz="1400" i="1" baseline="30000">
                              <a:latin typeface="Cambria Math"/>
                              <a:ea typeface="Cambria Math"/>
                            </a:rPr>
                            <m:t>2</m:t>
                          </m:r>
                        </m:e>
                      </m:d>
                    </m:oMath>
                  </m:oMathPara>
                </a14:m>
                <a:endParaRPr lang="fr-FR"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5484792" y="4789052"/>
                <a:ext cx="3301993" cy="308546"/>
              </a:xfrm>
              <a:prstGeom prst="rect">
                <a:avLst/>
              </a:prstGeom>
              <a:blipFill rotWithShape="1">
                <a:blip r:embed="rId2"/>
                <a:stretch>
                  <a:fillRect/>
                </a:stretch>
              </a:blipFill>
              <a:ln>
                <a:noFill/>
              </a:ln>
            </p:spPr>
            <p:txBody>
              <a:bodyPr/>
              <a:lstStyle/>
              <a:p>
                <a:r>
                  <a:rPr lang="fr-FR">
                    <a:noFill/>
                  </a:rPr>
                  <a:t> </a:t>
                </a:r>
              </a:p>
            </p:txBody>
          </p:sp>
        </mc:Fallback>
      </mc:AlternateContent>
      <p:sp>
        <p:nvSpPr>
          <p:cNvPr id="4" name="Down Arrow 3"/>
          <p:cNvSpPr/>
          <p:nvPr/>
        </p:nvSpPr>
        <p:spPr bwMode="auto">
          <a:xfrm>
            <a:off x="6672560" y="2456892"/>
            <a:ext cx="547214" cy="504056"/>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5004048" y="1830822"/>
                <a:ext cx="3888432" cy="535275"/>
              </a:xfrm>
              <a:prstGeom prst="rect">
                <a:avLst/>
              </a:prstGeom>
              <a:solidFill>
                <a:srgbClr val="EEFAA4"/>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𝑢</m:t>
                          </m:r>
                        </m:e>
                        <m:sup>
                          <m:r>
                            <a:rPr lang="en-US" sz="1400" b="0" i="1" smtClean="0">
                              <a:latin typeface="Cambria Math"/>
                            </a:rPr>
                            <m:t>2</m:t>
                          </m:r>
                        </m:sup>
                      </m:sSup>
                      <m:r>
                        <a:rPr lang="en-US" sz="1400" b="0" i="1" smtClean="0">
                          <a:latin typeface="Cambria Math"/>
                        </a:rPr>
                        <m:t>(</m:t>
                      </m:r>
                      <m:sSub>
                        <m:sSubPr>
                          <m:ctrlPr>
                            <a:rPr lang="en-US" sz="1400" i="1">
                              <a:latin typeface="Cambria Math"/>
                            </a:rPr>
                          </m:ctrlPr>
                        </m:sSubPr>
                        <m:e>
                          <m:r>
                            <a:rPr lang="en-US" sz="1400" b="0" i="1" smtClean="0">
                              <a:latin typeface="Cambria Math"/>
                            </a:rPr>
                            <m:t>𝑦</m:t>
                          </m:r>
                        </m:e>
                        <m:sub>
                          <m:r>
                            <a:rPr lang="en-US" sz="1400" i="1">
                              <a:latin typeface="Cambria Math"/>
                            </a:rPr>
                            <m:t>𝑖</m:t>
                          </m:r>
                        </m:sub>
                      </m:sSub>
                      <m:r>
                        <a:rPr lang="en-US" sz="1400" b="0" i="1" smtClean="0">
                          <a:latin typeface="Cambria Math"/>
                        </a:rPr>
                        <m:t>)=</m:t>
                      </m:r>
                      <m:f>
                        <m:fPr>
                          <m:ctrlPr>
                            <a:rPr lang="en-US" sz="1400" i="1">
                              <a:latin typeface="Cambria Math"/>
                            </a:rPr>
                          </m:ctrlPr>
                        </m:fPr>
                        <m:num>
                          <m:r>
                            <a:rPr lang="en-US" sz="1400" i="1">
                              <a:latin typeface="Cambria Math"/>
                            </a:rPr>
                            <m:t>𝑅𝑆𝑆</m:t>
                          </m:r>
                        </m:num>
                        <m:den>
                          <m:r>
                            <a:rPr lang="en-US" sz="1400" i="1">
                              <a:latin typeface="Cambria Math"/>
                            </a:rPr>
                            <m:t>(</m:t>
                          </m:r>
                          <m:r>
                            <a:rPr lang="en-US" sz="1400" i="1">
                              <a:latin typeface="Cambria Math"/>
                            </a:rPr>
                            <m:t>𝑛</m:t>
                          </m:r>
                          <m:r>
                            <a:rPr lang="en-US" sz="1400" i="1">
                              <a:latin typeface="Cambria Math"/>
                            </a:rPr>
                            <m:t>−2)</m:t>
                          </m:r>
                        </m:den>
                      </m:f>
                      <m:r>
                        <a:rPr lang="en-US" sz="1400" i="1">
                          <a:latin typeface="Cambria Math"/>
                        </a:rPr>
                        <m:t>−</m:t>
                      </m:r>
                      <m:sSup>
                        <m:sSupPr>
                          <m:ctrlPr>
                            <a:rPr lang="en-US" sz="1400" i="1">
                              <a:latin typeface="Cambria Math"/>
                            </a:rPr>
                          </m:ctrlPr>
                        </m:sSupPr>
                        <m:e>
                          <m:r>
                            <a:rPr lang="en-US" sz="1400" i="1">
                              <a:latin typeface="Cambria Math"/>
                            </a:rPr>
                            <m:t>𝑢</m:t>
                          </m:r>
                        </m:e>
                        <m:sup>
                          <m:r>
                            <a:rPr lang="en-US" sz="1400" i="1">
                              <a:latin typeface="Cambria Math"/>
                            </a:rPr>
                            <m:t>2</m:t>
                          </m:r>
                        </m:sup>
                      </m:sSup>
                      <m:d>
                        <m:dPr>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e>
                      </m:d>
                      <m:r>
                        <a:rPr lang="en-US" sz="1400" i="1">
                          <a:latin typeface="Cambria Math"/>
                        </a:rPr>
                        <m:t>+</m:t>
                      </m:r>
                      <m:sSup>
                        <m:sSupPr>
                          <m:ctrlPr>
                            <a:rPr lang="en-US" sz="1400" i="1">
                              <a:latin typeface="Cambria Math"/>
                            </a:rPr>
                          </m:ctrlPr>
                        </m:sSupPr>
                        <m:e>
                          <m:d>
                            <m:dPr>
                              <m:begChr m:val="["/>
                              <m:endChr m:val="]"/>
                              <m:ctrlPr>
                                <a:rPr lang="en-US" sz="1400" i="1">
                                  <a:latin typeface="Cambria Math"/>
                                </a:rPr>
                              </m:ctrlPr>
                            </m:dPr>
                            <m:e>
                              <m:sSub>
                                <m:sSubPr>
                                  <m:ctrlPr>
                                    <a:rPr lang="en-US" sz="1400" i="1">
                                      <a:latin typeface="Cambria Math"/>
                                    </a:rPr>
                                  </m:ctrlPr>
                                </m:sSubPr>
                                <m:e>
                                  <m:r>
                                    <a:rPr lang="en-US" sz="1400" i="1">
                                      <a:latin typeface="Cambria Math"/>
                                    </a:rPr>
                                    <m:t>𝑏</m:t>
                                  </m:r>
                                </m:e>
                                <m:sub>
                                  <m:r>
                                    <a:rPr lang="en-US" sz="1400" i="1">
                                      <a:latin typeface="Cambria Math"/>
                                    </a:rPr>
                                    <m:t>0</m:t>
                                  </m:r>
                                </m:sub>
                              </m:sSub>
                              <m:r>
                                <a:rPr lang="en-US" sz="1400" i="1">
                                  <a:latin typeface="Cambria Math"/>
                                </a:rPr>
                                <m:t>+</m:t>
                              </m:r>
                              <m:d>
                                <m:dPr>
                                  <m:ctrlPr>
                                    <a:rPr lang="en-US" sz="1400" i="1">
                                      <a:latin typeface="Cambria Math"/>
                                    </a:rPr>
                                  </m:ctrlPr>
                                </m:dPr>
                                <m:e>
                                  <m:sSub>
                                    <m:sSubPr>
                                      <m:ctrlPr>
                                        <a:rPr lang="en-US" sz="1400" i="1">
                                          <a:latin typeface="Cambria Math"/>
                                        </a:rPr>
                                      </m:ctrlPr>
                                    </m:sSubPr>
                                    <m:e>
                                      <m:r>
                                        <a:rPr lang="en-US" sz="1400" i="1">
                                          <a:latin typeface="Cambria Math"/>
                                        </a:rPr>
                                        <m:t>𝑏</m:t>
                                      </m:r>
                                    </m:e>
                                    <m:sub>
                                      <m:r>
                                        <a:rPr lang="en-US" sz="1400" i="1">
                                          <a:latin typeface="Cambria Math"/>
                                        </a:rPr>
                                        <m:t>1</m:t>
                                      </m:r>
                                    </m:sub>
                                  </m:sSub>
                                  <m:r>
                                    <a:rPr lang="en-US" sz="1400" i="1">
                                      <a:latin typeface="Cambria Math"/>
                                    </a:rPr>
                                    <m:t>−1)</m:t>
                                  </m:r>
                                  <m:sSub>
                                    <m:sSubPr>
                                      <m:ctrlPr>
                                        <a:rPr lang="en-US" sz="1400" i="1">
                                          <a:latin typeface="Cambria Math"/>
                                        </a:rPr>
                                      </m:ctrlPr>
                                    </m:sSubPr>
                                    <m:e>
                                      <m:r>
                                        <a:rPr lang="en-US" sz="1400" i="1">
                                          <a:latin typeface="Cambria Math"/>
                                        </a:rPr>
                                        <m:t>𝑥</m:t>
                                      </m:r>
                                    </m:e>
                                    <m:sub>
                                      <m:r>
                                        <a:rPr lang="en-US" sz="1400" i="1">
                                          <a:latin typeface="Cambria Math"/>
                                        </a:rPr>
                                        <m:t>𝑖</m:t>
                                      </m:r>
                                    </m:sub>
                                  </m:sSub>
                                </m:e>
                              </m:d>
                            </m:e>
                          </m:d>
                        </m:e>
                        <m:sup>
                          <m:r>
                            <a:rPr lang="en-US" sz="1400" i="1">
                              <a:latin typeface="Cambria Math"/>
                            </a:rPr>
                            <m:t>2</m:t>
                          </m:r>
                        </m:sup>
                      </m:sSup>
                    </m:oMath>
                  </m:oMathPara>
                </a14:m>
                <a:endParaRPr lang="fr-FR"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5004048" y="1830822"/>
                <a:ext cx="3888432" cy="535275"/>
              </a:xfrm>
              <a:prstGeom prst="rect">
                <a:avLst/>
              </a:prstGeom>
              <a:blipFill rotWithShape="1">
                <a:blip r:embed="rId3"/>
                <a:stretch>
                  <a:fillRect b="-4545"/>
                </a:stretch>
              </a:blipFill>
              <a:ln>
                <a:noFill/>
              </a:ln>
            </p:spPr>
            <p:txBody>
              <a:bodyPr/>
              <a:lstStyle/>
              <a:p>
                <a:r>
                  <a:rPr lang="fr-FR">
                    <a:noFill/>
                  </a:rPr>
                  <a:t> </a:t>
                </a:r>
              </a:p>
            </p:txBody>
          </p:sp>
        </mc:Fallback>
      </mc:AlternateContent>
      <p:pic>
        <p:nvPicPr>
          <p:cNvPr id="6" name="Picture 3"/>
          <p:cNvPicPr>
            <a:picLocks noChangeAspect="1" noChangeArrowheads="1"/>
          </p:cNvPicPr>
          <p:nvPr/>
        </p:nvPicPr>
        <p:blipFill>
          <a:blip r:embed="rId4"/>
          <a:srcRect l="1958" t="763" r="1794" b="3354"/>
          <a:stretch>
            <a:fillRect/>
          </a:stretch>
        </p:blipFill>
        <p:spPr bwMode="auto">
          <a:xfrm>
            <a:off x="323528" y="2078430"/>
            <a:ext cx="4148232" cy="2525263"/>
          </a:xfrm>
          <a:prstGeom prst="rect">
            <a:avLst/>
          </a:prstGeom>
          <a:noFill/>
          <a:ln w="9525">
            <a:noFill/>
            <a:miter lim="800000"/>
            <a:headEnd/>
            <a:tailEnd/>
          </a:ln>
        </p:spPr>
      </p:pic>
      <p:sp>
        <p:nvSpPr>
          <p:cNvPr id="7" name="TextBox 6"/>
          <p:cNvSpPr txBox="1"/>
          <p:nvPr/>
        </p:nvSpPr>
        <p:spPr>
          <a:xfrm>
            <a:off x="5436096" y="2694345"/>
            <a:ext cx="744114" cy="369332"/>
          </a:xfrm>
          <a:prstGeom prst="rect">
            <a:avLst/>
          </a:prstGeom>
          <a:noFill/>
        </p:spPr>
        <p:txBody>
          <a:bodyPr wrap="none" rtlCol="0">
            <a:spAutoFit/>
          </a:bodyPr>
          <a:lstStyle/>
          <a:p>
            <a:r>
              <a:rPr lang="en-US" dirty="0" smtClean="0"/>
              <a:t>U</a:t>
            </a:r>
            <a:r>
              <a:rPr lang="en-US" baseline="30000" dirty="0" smtClean="0"/>
              <a:t>2</a:t>
            </a:r>
            <a:r>
              <a:rPr lang="en-US" sz="1000" dirty="0"/>
              <a:t>PM</a:t>
            </a:r>
            <a:r>
              <a:rPr lang="en-US" sz="800" dirty="0"/>
              <a:t>10</a:t>
            </a:r>
            <a:endParaRPr lang="fr-FR" dirty="0"/>
          </a:p>
        </p:txBody>
      </p:sp>
      <p:cxnSp>
        <p:nvCxnSpPr>
          <p:cNvPr id="8" name="Straight Connector 7"/>
          <p:cNvCxnSpPr/>
          <p:nvPr/>
        </p:nvCxnSpPr>
        <p:spPr bwMode="auto">
          <a:xfrm>
            <a:off x="6165701" y="2837006"/>
            <a:ext cx="0" cy="122413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6156176" y="4051617"/>
            <a:ext cx="1593701"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9"/>
          <p:cNvSpPr/>
          <p:nvPr/>
        </p:nvSpPr>
        <p:spPr bwMode="auto">
          <a:xfrm>
            <a:off x="6372200" y="362910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Oval 10"/>
          <p:cNvSpPr/>
          <p:nvPr/>
        </p:nvSpPr>
        <p:spPr bwMode="auto">
          <a:xfrm>
            <a:off x="6516216" y="370110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2" name="Oval 11"/>
          <p:cNvSpPr/>
          <p:nvPr/>
        </p:nvSpPr>
        <p:spPr bwMode="auto">
          <a:xfrm>
            <a:off x="6932835" y="34214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3" name="Oval 12"/>
          <p:cNvSpPr/>
          <p:nvPr/>
        </p:nvSpPr>
        <p:spPr bwMode="auto">
          <a:xfrm>
            <a:off x="7092288" y="348507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4" name="Oval 13"/>
          <p:cNvSpPr/>
          <p:nvPr/>
        </p:nvSpPr>
        <p:spPr bwMode="auto">
          <a:xfrm>
            <a:off x="7404133" y="33410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5" name="Oval 14"/>
          <p:cNvSpPr/>
          <p:nvPr/>
        </p:nvSpPr>
        <p:spPr bwMode="auto">
          <a:xfrm>
            <a:off x="7260117" y="348628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6" name="Oval 15"/>
          <p:cNvSpPr/>
          <p:nvPr/>
        </p:nvSpPr>
        <p:spPr bwMode="auto">
          <a:xfrm>
            <a:off x="6452592" y="357507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7" name="Oval 16"/>
          <p:cNvSpPr/>
          <p:nvPr/>
        </p:nvSpPr>
        <p:spPr bwMode="auto">
          <a:xfrm>
            <a:off x="6468029" y="371908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8" name="TextBox 17"/>
          <p:cNvSpPr txBox="1"/>
          <p:nvPr/>
        </p:nvSpPr>
        <p:spPr>
          <a:xfrm>
            <a:off x="7236296" y="4032800"/>
            <a:ext cx="772969" cy="369332"/>
          </a:xfrm>
          <a:prstGeom prst="rect">
            <a:avLst/>
          </a:prstGeom>
          <a:noFill/>
        </p:spPr>
        <p:txBody>
          <a:bodyPr wrap="none" rtlCol="0">
            <a:spAutoFit/>
          </a:bodyPr>
          <a:lstStyle/>
          <a:p>
            <a:r>
              <a:rPr lang="en-US" dirty="0" smtClean="0"/>
              <a:t>PM</a:t>
            </a:r>
            <a:r>
              <a:rPr lang="en-US" sz="1100" dirty="0" smtClean="0"/>
              <a:t>10</a:t>
            </a:r>
            <a:r>
              <a:rPr lang="en-US" baseline="30000" dirty="0" smtClean="0"/>
              <a:t>2</a:t>
            </a:r>
            <a:endParaRPr lang="fr-FR" dirty="0"/>
          </a:p>
        </p:txBody>
      </p:sp>
      <p:sp>
        <p:nvSpPr>
          <p:cNvPr id="19" name="Oval 18"/>
          <p:cNvSpPr/>
          <p:nvPr/>
        </p:nvSpPr>
        <p:spPr bwMode="auto">
          <a:xfrm>
            <a:off x="7393903" y="34934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0" name="Oval 19"/>
          <p:cNvSpPr/>
          <p:nvPr/>
        </p:nvSpPr>
        <p:spPr bwMode="auto">
          <a:xfrm>
            <a:off x="6418549" y="3699900"/>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1" name="Oval 20"/>
          <p:cNvSpPr/>
          <p:nvPr/>
        </p:nvSpPr>
        <p:spPr bwMode="auto">
          <a:xfrm>
            <a:off x="7035763" y="34214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2" name="Oval 21"/>
          <p:cNvSpPr/>
          <p:nvPr/>
        </p:nvSpPr>
        <p:spPr bwMode="auto">
          <a:xfrm>
            <a:off x="7195216" y="348507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3" name="Oval 22"/>
          <p:cNvSpPr/>
          <p:nvPr/>
        </p:nvSpPr>
        <p:spPr bwMode="auto">
          <a:xfrm>
            <a:off x="7507061" y="33410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4" name="Oval 23"/>
          <p:cNvSpPr/>
          <p:nvPr/>
        </p:nvSpPr>
        <p:spPr bwMode="auto">
          <a:xfrm>
            <a:off x="7363045" y="348628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5" name="Oval 24"/>
          <p:cNvSpPr/>
          <p:nvPr/>
        </p:nvSpPr>
        <p:spPr bwMode="auto">
          <a:xfrm>
            <a:off x="6202525" y="3699900"/>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6" name="Oval 25"/>
          <p:cNvSpPr/>
          <p:nvPr/>
        </p:nvSpPr>
        <p:spPr bwMode="auto">
          <a:xfrm>
            <a:off x="6217962" y="3915924"/>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7" name="Oval 26"/>
          <p:cNvSpPr/>
          <p:nvPr/>
        </p:nvSpPr>
        <p:spPr bwMode="auto">
          <a:xfrm>
            <a:off x="6673823" y="3619500"/>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8" name="Oval 27"/>
          <p:cNvSpPr/>
          <p:nvPr/>
        </p:nvSpPr>
        <p:spPr bwMode="auto">
          <a:xfrm>
            <a:off x="6797639" y="3475553"/>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cxnSp>
        <p:nvCxnSpPr>
          <p:cNvPr id="29" name="Straight Connector 28"/>
          <p:cNvCxnSpPr/>
          <p:nvPr/>
        </p:nvCxnSpPr>
        <p:spPr bwMode="auto">
          <a:xfrm flipV="1">
            <a:off x="6165701" y="3293437"/>
            <a:ext cx="1476984" cy="57486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Down Arrow 29"/>
          <p:cNvSpPr/>
          <p:nvPr/>
        </p:nvSpPr>
        <p:spPr bwMode="auto">
          <a:xfrm>
            <a:off x="6677914" y="4221088"/>
            <a:ext cx="547214" cy="504056"/>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31" name="Down Arrow 30"/>
          <p:cNvSpPr/>
          <p:nvPr/>
        </p:nvSpPr>
        <p:spPr bwMode="auto">
          <a:xfrm>
            <a:off x="6698607" y="5229200"/>
            <a:ext cx="547214" cy="504056"/>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32" name="Rectangle 31"/>
          <p:cNvSpPr/>
          <p:nvPr/>
        </p:nvSpPr>
        <p:spPr>
          <a:xfrm>
            <a:off x="467544" y="4561964"/>
            <a:ext cx="3964944"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dirty="0"/>
              <a:t>PM10: Observation </a:t>
            </a:r>
            <a:r>
              <a:rPr lang="en-US" sz="1400" dirty="0" smtClean="0"/>
              <a:t>uncertainty. Results </a:t>
            </a:r>
            <a:r>
              <a:rPr lang="en-US" sz="1400" dirty="0"/>
              <a:t>from local networks vs. </a:t>
            </a:r>
            <a:r>
              <a:rPr lang="en-US" sz="1400" dirty="0" smtClean="0"/>
              <a:t>JRC </a:t>
            </a:r>
            <a:r>
              <a:rPr lang="en-US" sz="1400" dirty="0"/>
              <a:t>reference instruments</a:t>
            </a:r>
          </a:p>
        </p:txBody>
      </p:sp>
      <mc:AlternateContent xmlns:mc="http://schemas.openxmlformats.org/markup-compatibility/2006" xmlns:a14="http://schemas.microsoft.com/office/drawing/2010/main">
        <mc:Choice Requires="a14">
          <p:sp>
            <p:nvSpPr>
              <p:cNvPr id="33" name="TextBox 32"/>
              <p:cNvSpPr txBox="1"/>
              <p:nvPr/>
            </p:nvSpPr>
            <p:spPr>
              <a:xfrm>
                <a:off x="7161258" y="3691500"/>
                <a:ext cx="1508490" cy="253916"/>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050" b="0" i="1" smtClean="0">
                              <a:latin typeface="Cambria Math"/>
                            </a:rPr>
                          </m:ctrlPr>
                        </m:sSupPr>
                        <m:e>
                          <m:r>
                            <a:rPr lang="en-US" sz="1050" b="0" i="1" smtClean="0">
                              <a:latin typeface="Cambria Math"/>
                            </a:rPr>
                            <m:t>𝑈</m:t>
                          </m:r>
                          <m:r>
                            <a:rPr lang="en-US" sz="1050" b="0" i="1" baseline="-25000" smtClean="0">
                              <a:latin typeface="Cambria Math"/>
                            </a:rPr>
                            <m:t>𝑃𝑀</m:t>
                          </m:r>
                          <m:r>
                            <a:rPr lang="en-US" sz="1050" b="0" i="1" baseline="-25000" smtClean="0">
                              <a:latin typeface="Cambria Math"/>
                            </a:rPr>
                            <m:t>10</m:t>
                          </m:r>
                        </m:e>
                        <m:sup>
                          <m:r>
                            <a:rPr lang="en-US" sz="1050" b="0" i="1" smtClean="0">
                              <a:latin typeface="Cambria Math"/>
                            </a:rPr>
                            <m:t>2</m:t>
                          </m:r>
                        </m:sup>
                      </m:sSup>
                      <m:r>
                        <a:rPr lang="en-US" sz="1050" b="0" i="1" smtClean="0">
                          <a:latin typeface="Cambria Math"/>
                        </a:rPr>
                        <m:t>=</m:t>
                      </m:r>
                      <m:r>
                        <a:rPr lang="en-US" sz="1050" i="1">
                          <a:latin typeface="Cambria Math"/>
                        </a:rPr>
                        <m:t>𝑎</m:t>
                      </m:r>
                      <m:sSup>
                        <m:sSupPr>
                          <m:ctrlPr>
                            <a:rPr lang="en-US" sz="1050" i="1">
                              <a:latin typeface="Cambria Math"/>
                              <a:ea typeface="Cambria Math"/>
                            </a:rPr>
                          </m:ctrlPr>
                        </m:sSupPr>
                        <m:e>
                          <m:r>
                            <a:rPr lang="en-US" sz="1050" b="0" i="1" smtClean="0">
                              <a:latin typeface="Cambria Math"/>
                              <a:ea typeface="Cambria Math"/>
                            </a:rPr>
                            <m:t>𝑃𝑀</m:t>
                          </m:r>
                          <m:r>
                            <a:rPr lang="en-US" sz="1050" b="0" i="1" baseline="-25000" smtClean="0">
                              <a:latin typeface="Cambria Math"/>
                              <a:ea typeface="Cambria Math"/>
                            </a:rPr>
                            <m:t>10</m:t>
                          </m:r>
                        </m:e>
                        <m:sup>
                          <m:r>
                            <a:rPr lang="en-US" sz="1050" i="1">
                              <a:latin typeface="Cambria Math"/>
                              <a:ea typeface="Cambria Math"/>
                            </a:rPr>
                            <m:t>2</m:t>
                          </m:r>
                        </m:sup>
                      </m:sSup>
                      <m:r>
                        <a:rPr lang="en-US" sz="1050" b="0" i="1" smtClean="0">
                          <a:latin typeface="Cambria Math"/>
                          <a:ea typeface="Cambria Math"/>
                        </a:rPr>
                        <m:t>+</m:t>
                      </m:r>
                      <m:r>
                        <a:rPr lang="en-US" sz="1050" b="0" i="1" smtClean="0">
                          <a:latin typeface="Cambria Math"/>
                          <a:ea typeface="Cambria Math"/>
                        </a:rPr>
                        <m:t>𝑏</m:t>
                      </m:r>
                    </m:oMath>
                  </m:oMathPara>
                </a14:m>
                <a:endParaRPr lang="fr-FR" sz="1050" dirty="0"/>
              </a:p>
            </p:txBody>
          </p:sp>
        </mc:Choice>
        <mc:Fallback xmlns="">
          <p:sp>
            <p:nvSpPr>
              <p:cNvPr id="33" name="TextBox 32"/>
              <p:cNvSpPr txBox="1">
                <a:spLocks noRot="1" noChangeAspect="1" noMove="1" noResize="1" noEditPoints="1" noAdjustHandles="1" noChangeArrowheads="1" noChangeShapeType="1" noTextEdit="1"/>
              </p:cNvSpPr>
              <p:nvPr/>
            </p:nvSpPr>
            <p:spPr>
              <a:xfrm>
                <a:off x="7161258" y="3691500"/>
                <a:ext cx="1508490" cy="253916"/>
              </a:xfrm>
              <a:prstGeom prst="rect">
                <a:avLst/>
              </a:prstGeom>
              <a:blipFill rotWithShape="1">
                <a:blip r:embed="rId5"/>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508104" y="5828604"/>
                <a:ext cx="1318694" cy="504946"/>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400" i="1">
                          <a:latin typeface="Cambria Math"/>
                          <a:ea typeface="Cambria Math"/>
                        </a:rPr>
                        <m:t>𝛼</m:t>
                      </m:r>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𝑏</m:t>
                          </m:r>
                        </m:num>
                        <m:den>
                          <m:r>
                            <a:rPr lang="en-US" sz="1400" b="0" i="1" smtClean="0">
                              <a:latin typeface="Cambria Math"/>
                              <a:ea typeface="Cambria Math"/>
                            </a:rPr>
                            <m:t>𝑎</m:t>
                          </m:r>
                          <m:sSup>
                            <m:sSupPr>
                              <m:ctrlPr>
                                <a:rPr lang="en-US" sz="1400" b="0" i="1" smtClean="0">
                                  <a:latin typeface="Cambria Math"/>
                                  <a:ea typeface="Cambria Math"/>
                                </a:rPr>
                              </m:ctrlPr>
                            </m:sSupPr>
                            <m:e>
                              <m:r>
                                <a:rPr lang="en-US" sz="1400" b="0" i="1" smtClean="0">
                                  <a:latin typeface="Cambria Math"/>
                                  <a:ea typeface="Cambria Math"/>
                                </a:rPr>
                                <m:t>𝑅𝑉</m:t>
                              </m:r>
                            </m:e>
                            <m:sup>
                              <m:r>
                                <a:rPr lang="en-US" sz="1400" b="0" i="1" smtClean="0">
                                  <a:latin typeface="Cambria Math"/>
                                  <a:ea typeface="Cambria Math"/>
                                </a:rPr>
                                <m:t>2</m:t>
                              </m:r>
                            </m:sup>
                          </m:sSup>
                          <m:r>
                            <a:rPr lang="en-US" sz="1400" b="0" i="1" smtClean="0">
                              <a:latin typeface="Cambria Math"/>
                              <a:ea typeface="Cambria Math"/>
                            </a:rPr>
                            <m:t>+</m:t>
                          </m:r>
                          <m:r>
                            <a:rPr lang="en-US" sz="1400" b="0" i="1" smtClean="0">
                              <a:latin typeface="Cambria Math"/>
                              <a:ea typeface="Cambria Math"/>
                            </a:rPr>
                            <m:t>𝑏</m:t>
                          </m:r>
                        </m:den>
                      </m:f>
                    </m:oMath>
                  </m:oMathPara>
                </a14:m>
                <a:endParaRPr lang="fr-FR"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508104" y="5828604"/>
                <a:ext cx="1318694" cy="504946"/>
              </a:xfrm>
              <a:prstGeom prst="rect">
                <a:avLst/>
              </a:prstGeom>
              <a:blipFill rotWithShape="1">
                <a:blip r:embed="rId6"/>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315130" y="5805264"/>
                <a:ext cx="1619161" cy="551626"/>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a:rPr>
                          </m:ctrlPr>
                        </m:sSubSupPr>
                        <m:e>
                          <m:r>
                            <a:rPr lang="en-US" sz="1400" i="1">
                              <a:latin typeface="Cambria Math"/>
                            </a:rPr>
                            <m:t>𝑈</m:t>
                          </m:r>
                        </m:e>
                        <m:sub>
                          <m:r>
                            <a:rPr lang="en-US" sz="1400" i="1">
                              <a:latin typeface="Cambria Math"/>
                            </a:rPr>
                            <m:t>𝑅𝑉</m:t>
                          </m:r>
                        </m:sub>
                        <m:sup/>
                      </m:sSubSup>
                      <m:r>
                        <a:rPr lang="en-US" sz="1400" b="0" i="1" smtClean="0">
                          <a:latin typeface="Cambria Math"/>
                          <a:ea typeface="Cambria Math"/>
                        </a:rPr>
                        <m:t>=</m:t>
                      </m:r>
                      <m:f>
                        <m:fPr>
                          <m:ctrlPr>
                            <a:rPr lang="en-US" sz="1400" b="0" i="1" smtClean="0">
                              <a:latin typeface="Cambria Math"/>
                              <a:ea typeface="Cambria Math"/>
                            </a:rPr>
                          </m:ctrlPr>
                        </m:fPr>
                        <m:num>
                          <m:rad>
                            <m:radPr>
                              <m:degHide m:val="on"/>
                              <m:ctrlPr>
                                <a:rPr lang="en-US" sz="1400" b="0" i="1" smtClean="0">
                                  <a:latin typeface="Cambria Math"/>
                                  <a:ea typeface="Cambria Math"/>
                                </a:rPr>
                              </m:ctrlPr>
                            </m:radPr>
                            <m:deg/>
                            <m:e>
                              <m:r>
                                <a:rPr lang="en-US" sz="1400" i="1">
                                  <a:latin typeface="Cambria Math"/>
                                  <a:ea typeface="Cambria Math"/>
                                </a:rPr>
                                <m:t>𝑎</m:t>
                              </m:r>
                              <m:sSup>
                                <m:sSupPr>
                                  <m:ctrlPr>
                                    <a:rPr lang="en-US" sz="1400" i="1">
                                      <a:latin typeface="Cambria Math"/>
                                      <a:ea typeface="Cambria Math"/>
                                    </a:rPr>
                                  </m:ctrlPr>
                                </m:sSupPr>
                                <m:e>
                                  <m:r>
                                    <a:rPr lang="en-US" sz="1400" i="1">
                                      <a:latin typeface="Cambria Math"/>
                                      <a:ea typeface="Cambria Math"/>
                                    </a:rPr>
                                    <m:t>𝑅𝑉</m:t>
                                  </m:r>
                                </m:e>
                                <m:sup>
                                  <m:r>
                                    <a:rPr lang="en-US" sz="1400" i="1">
                                      <a:latin typeface="Cambria Math"/>
                                      <a:ea typeface="Cambria Math"/>
                                    </a:rPr>
                                    <m:t>2</m:t>
                                  </m:r>
                                </m:sup>
                              </m:sSup>
                              <m:r>
                                <a:rPr lang="en-US" sz="1400" i="1">
                                  <a:latin typeface="Cambria Math"/>
                                  <a:ea typeface="Cambria Math"/>
                                </a:rPr>
                                <m:t>+</m:t>
                              </m:r>
                              <m:r>
                                <a:rPr lang="en-US" sz="1400" i="1">
                                  <a:latin typeface="Cambria Math"/>
                                  <a:ea typeface="Cambria Math"/>
                                </a:rPr>
                                <m:t>𝑏</m:t>
                              </m:r>
                            </m:e>
                          </m:rad>
                        </m:num>
                        <m:den>
                          <m:r>
                            <a:rPr lang="en-US" sz="1400" b="0" i="1" smtClean="0">
                              <a:latin typeface="Cambria Math"/>
                              <a:ea typeface="Cambria Math"/>
                            </a:rPr>
                            <m:t>𝑅𝑉</m:t>
                          </m:r>
                        </m:den>
                      </m:f>
                    </m:oMath>
                  </m:oMathPara>
                </a14:m>
                <a:endParaRPr lang="fr-FR"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315130" y="5805264"/>
                <a:ext cx="1619161" cy="551626"/>
              </a:xfrm>
              <a:prstGeom prst="rect">
                <a:avLst/>
              </a:prstGeom>
              <a:blipFill rotWithShape="1">
                <a:blip r:embed="rId7"/>
                <a:stretch>
                  <a:fillRect/>
                </a:stretch>
              </a:blipFill>
              <a:ln>
                <a:solidFill>
                  <a:schemeClr val="tx1"/>
                </a:solidFill>
              </a:ln>
            </p:spPr>
            <p:txBody>
              <a:bodyPr/>
              <a:lstStyle/>
              <a:p>
                <a:r>
                  <a:rPr lang="fr-FR">
                    <a:noFill/>
                  </a:rPr>
                  <a:t> </a:t>
                </a:r>
              </a:p>
            </p:txBody>
          </p:sp>
        </mc:Fallback>
      </mc:AlternateContent>
      <p:sp>
        <p:nvSpPr>
          <p:cNvPr id="36" name="TextBox 35"/>
          <p:cNvSpPr txBox="1"/>
          <p:nvPr/>
        </p:nvSpPr>
        <p:spPr>
          <a:xfrm>
            <a:off x="683568" y="5445224"/>
            <a:ext cx="3204723" cy="646331"/>
          </a:xfrm>
          <a:prstGeom prst="rect">
            <a:avLst/>
          </a:prstGeom>
          <a:noFill/>
        </p:spPr>
        <p:txBody>
          <a:bodyPr wrap="none" rtlCol="0">
            <a:spAutoFit/>
          </a:bodyPr>
          <a:lstStyle/>
          <a:p>
            <a:pPr marL="285750" indent="-285750">
              <a:buFont typeface="Arial" pitchFamily="34" charset="0"/>
              <a:buChar char="•"/>
            </a:pPr>
            <a:r>
              <a:rPr lang="en-US" dirty="0" smtClean="0"/>
              <a:t>30 stations x 10 days</a:t>
            </a:r>
          </a:p>
          <a:p>
            <a:pPr marL="285750" indent="-285750">
              <a:buFont typeface="Arial" pitchFamily="34" charset="0"/>
              <a:buChar char="•"/>
            </a:pPr>
            <a:r>
              <a:rPr lang="en-US" dirty="0" smtClean="0"/>
              <a:t>Gravimetric vs. gravimetric</a:t>
            </a:r>
            <a:endParaRPr lang="en-US" dirty="0"/>
          </a:p>
        </p:txBody>
      </p:sp>
      <p:sp>
        <p:nvSpPr>
          <p:cNvPr id="37" name="Title 1"/>
          <p:cNvSpPr txBox="1">
            <a:spLocks/>
          </p:cNvSpPr>
          <p:nvPr/>
        </p:nvSpPr>
        <p:spPr>
          <a:xfrm>
            <a:off x="107504" y="1124223"/>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400" kern="0" smtClean="0"/>
              <a:t>Daily PM10 </a:t>
            </a:r>
            <a:r>
              <a:rPr lang="en-US" sz="2400" kern="0" smtClean="0">
                <a:sym typeface="Wingdings" pitchFamily="2" charset="2"/>
              </a:rPr>
              <a:t> GDE approach</a:t>
            </a:r>
            <a:endParaRPr lang="fr-FR" sz="2400" kern="0" dirty="0"/>
          </a:p>
        </p:txBody>
      </p:sp>
    </p:spTree>
    <p:extLst>
      <p:ext uri="{BB962C8B-B14F-4D97-AF65-F5344CB8AC3E}">
        <p14:creationId xmlns:p14="http://schemas.microsoft.com/office/powerpoint/2010/main" val="340204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10"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p:bldP spid="33" grpId="0"/>
      <p:bldP spid="34" grpId="0" animBg="1"/>
      <p:bldP spid="35" grpId="0" animBg="1"/>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815430"/>
            <a:ext cx="4445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Daily PM10</a:t>
            </a:r>
            <a:endParaRPr lang="en-US" kern="0" dirty="0"/>
          </a:p>
        </p:txBody>
      </p:sp>
      <p:sp>
        <p:nvSpPr>
          <p:cNvPr id="5" name="Rectangle 4"/>
          <p:cNvSpPr/>
          <p:nvPr/>
        </p:nvSpPr>
        <p:spPr bwMode="auto">
          <a:xfrm>
            <a:off x="6516216" y="2872532"/>
            <a:ext cx="360040" cy="1420564"/>
          </a:xfrm>
          <a:prstGeom prst="rect">
            <a:avLst/>
          </a:prstGeom>
          <a:solidFill>
            <a:srgbClr val="FF0000">
              <a:alpha val="50000"/>
            </a:srgbClr>
          </a:solidFill>
          <a:ln w="38100">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82673328"/>
                  </p:ext>
                </p:extLst>
              </p:nvPr>
            </p:nvGraphicFramePr>
            <p:xfrm>
              <a:off x="683568" y="2780928"/>
              <a:ext cx="3096344" cy="1046480"/>
            </p:xfrm>
            <a:graphic>
              <a:graphicData uri="http://schemas.openxmlformats.org/drawingml/2006/table">
                <a:tbl>
                  <a:tblPr firstRow="1" bandRow="1">
                    <a:tableStyleId>{5C22544A-7EE6-4342-B048-85BDC9FD1C3A}</a:tableStyleId>
                  </a:tblPr>
                  <a:tblGrid>
                    <a:gridCol w="432048"/>
                    <a:gridCol w="432048"/>
                    <a:gridCol w="576064"/>
                    <a:gridCol w="864096"/>
                    <a:gridCol w="792088"/>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fr-FR" sz="1600" b="0" i="1" kern="1200" smtClean="0">
                                        <a:solidFill>
                                          <a:srgbClr val="0070C0"/>
                                        </a:solidFill>
                                        <a:latin typeface="Cambria Math"/>
                                        <a:ea typeface="+mn-ea"/>
                                        <a:cs typeface="+mn-cs"/>
                                      </a:rPr>
                                    </m:ctrlPr>
                                  </m:sSubSupPr>
                                  <m:e>
                                    <m:r>
                                      <a:rPr lang="en-US" sz="1600" b="0" kern="1200" smtClean="0">
                                        <a:solidFill>
                                          <a:srgbClr val="0070C0"/>
                                        </a:solidFill>
                                        <a:latin typeface="Cambria Math"/>
                                        <a:ea typeface="+mn-ea"/>
                                        <a:cs typeface="+mn-cs"/>
                                      </a:rPr>
                                      <m:t>𝒖</m:t>
                                    </m:r>
                                  </m:e>
                                  <m:sub>
                                    <m:r>
                                      <a:rPr lang="en-US" sz="1600" b="0" kern="1200" smtClean="0">
                                        <a:solidFill>
                                          <a:srgbClr val="0070C0"/>
                                        </a:solidFill>
                                        <a:latin typeface="Cambria Math"/>
                                        <a:ea typeface="+mn-ea"/>
                                        <a:cs typeface="+mn-cs"/>
                                      </a:rPr>
                                      <m:t>𝑹𝑽</m:t>
                                    </m:r>
                                  </m:sub>
                                  <m:sup/>
                                </m:sSubSup>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fr-FR" sz="1600" b="0" kern="1200" smtClean="0">
                                    <a:solidFill>
                                      <a:srgbClr val="0070C0"/>
                                    </a:solidFill>
                                    <a:latin typeface="Cambria Math"/>
                                    <a:ea typeface="+mn-ea"/>
                                    <a:cs typeface="+mn-cs"/>
                                  </a:rPr>
                                  <m:t>𝜶</m:t>
                                </m:r>
                              </m:oMath>
                            </m:oMathPara>
                          </a14:m>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50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0.138</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0.027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82673328"/>
                  </p:ext>
                </p:extLst>
              </p:nvPr>
            </p:nvGraphicFramePr>
            <p:xfrm>
              <a:off x="683568" y="2780928"/>
              <a:ext cx="3096344" cy="1046480"/>
            </p:xfrm>
            <a:graphic>
              <a:graphicData uri="http://schemas.openxmlformats.org/drawingml/2006/table">
                <a:tbl>
                  <a:tblPr firstRow="1" bandRow="1">
                    <a:tableStyleId>{5C22544A-7EE6-4342-B048-85BDC9FD1C3A}</a:tableStyleId>
                  </a:tblPr>
                  <a:tblGrid>
                    <a:gridCol w="432048"/>
                    <a:gridCol w="432048"/>
                    <a:gridCol w="576064"/>
                    <a:gridCol w="864096"/>
                    <a:gridCol w="792088"/>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c gridSpan="2">
                      <a:txBody>
                        <a:bodyPr/>
                        <a:lstStyle/>
                        <a:p>
                          <a:pPr marL="0" algn="ctr" defTabSz="914400" rtl="0" eaLnBrk="1" latinLnBrk="0" hangingPunct="1"/>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66197" t="-104918" r="-92254" b="-98361"/>
                          </a:stretch>
                        </a:blip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90769" t="-104918" r="-769" b="-98361"/>
                          </a:stretch>
                        </a:blipFill>
                      </a:tcPr>
                    </a:tc>
                  </a:tr>
                  <a:tr h="304800">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50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0.138</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0.027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aphicFrame>
        <p:nvGraphicFramePr>
          <p:cNvPr id="7" name="Table 6"/>
          <p:cNvGraphicFramePr>
            <a:graphicFrameLocks noGrp="1"/>
          </p:cNvGraphicFramePr>
          <p:nvPr>
            <p:extLst>
              <p:ext uri="{D42A27DB-BD31-4B8C-83A1-F6EECF244321}">
                <p14:modId xmlns:p14="http://schemas.microsoft.com/office/powerpoint/2010/main" val="3732750796"/>
              </p:ext>
            </p:extLst>
          </p:nvPr>
        </p:nvGraphicFramePr>
        <p:xfrm>
          <a:off x="1187624" y="4869160"/>
          <a:ext cx="7056784" cy="944880"/>
        </p:xfrm>
        <a:graphic>
          <a:graphicData uri="http://schemas.openxmlformats.org/drawingml/2006/table">
            <a:tbl>
              <a:tblPr firstRow="1" bandRow="1">
                <a:tableStyleId>{5C22544A-7EE6-4342-B048-85BDC9FD1C3A}</a:tableStyleId>
              </a:tblPr>
              <a:tblGrid>
                <a:gridCol w="1060353"/>
                <a:gridCol w="2035991"/>
                <a:gridCol w="1944216"/>
                <a:gridCol w="2016224"/>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smtClean="0">
                          <a:solidFill>
                            <a:srgbClr val="0070C0"/>
                          </a:solidFill>
                          <a:latin typeface="+mn-lt"/>
                          <a:ea typeface="+mn-ea"/>
                          <a:cs typeface="+mn-cs"/>
                        </a:rPr>
                        <a:t>Low range</a:t>
                      </a:r>
                    </a:p>
                    <a:p>
                      <a:pPr algn="ctr"/>
                      <a:r>
                        <a:rPr lang="en-US" sz="1600" b="1" kern="1200" dirty="0" smtClean="0">
                          <a:solidFill>
                            <a:srgbClr val="0070C0"/>
                          </a:solidFill>
                          <a:latin typeface="+mn-lt"/>
                          <a:ea typeface="+mn-ea"/>
                          <a:cs typeface="+mn-cs"/>
                        </a:rPr>
                        <a:t>(~10ug/m3)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smtClean="0">
                          <a:solidFill>
                            <a:srgbClr val="0070C0"/>
                          </a:solidFill>
                          <a:latin typeface="+mn-lt"/>
                          <a:ea typeface="+mn-ea"/>
                          <a:cs typeface="+mn-cs"/>
                        </a:rPr>
                        <a:t>LV range</a:t>
                      </a:r>
                    </a:p>
                    <a:p>
                      <a:pPr algn="ctr"/>
                      <a:r>
                        <a:rPr lang="en-US" sz="1600" b="1" kern="1200" dirty="0" smtClean="0">
                          <a:solidFill>
                            <a:srgbClr val="0070C0"/>
                          </a:solidFill>
                          <a:latin typeface="+mn-lt"/>
                          <a:ea typeface="+mn-ea"/>
                          <a:cs typeface="+mn-cs"/>
                        </a:rPr>
                        <a:t>(120 </a:t>
                      </a:r>
                      <a:r>
                        <a:rPr lang="en-US" sz="1600" b="1" kern="1200" dirty="0" err="1" smtClean="0">
                          <a:solidFill>
                            <a:srgbClr val="0070C0"/>
                          </a:solidFill>
                          <a:latin typeface="+mn-lt"/>
                          <a:ea typeface="+mn-ea"/>
                          <a:cs typeface="+mn-cs"/>
                        </a:rPr>
                        <a:t>ug</a:t>
                      </a:r>
                      <a:r>
                        <a:rPr lang="en-US" sz="1600" b="1" kern="1200" dirty="0" smtClean="0">
                          <a:solidFill>
                            <a:srgbClr val="0070C0"/>
                          </a:solidFill>
                          <a:latin typeface="+mn-lt"/>
                          <a:ea typeface="+mn-ea"/>
                          <a:cs typeface="+mn-cs"/>
                        </a:rPr>
                        <a:t>/m3)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kern="1200" dirty="0" smtClean="0">
                          <a:solidFill>
                            <a:srgbClr val="0070C0"/>
                          </a:solidFill>
                          <a:latin typeface="+mn-lt"/>
                          <a:ea typeface="+mn-ea"/>
                          <a:cs typeface="+mn-cs"/>
                        </a:rPr>
                        <a:t>High range</a:t>
                      </a:r>
                    </a:p>
                    <a:p>
                      <a:pPr algn="ctr"/>
                      <a:r>
                        <a:rPr lang="fr-FR" sz="1600" b="1" kern="1200" dirty="0" smtClean="0">
                          <a:solidFill>
                            <a:srgbClr val="0070C0"/>
                          </a:solidFill>
                          <a:latin typeface="+mn-lt"/>
                          <a:ea typeface="+mn-ea"/>
                          <a:cs typeface="+mn-cs"/>
                        </a:rPr>
                        <a:t>(~100 </a:t>
                      </a:r>
                      <a:r>
                        <a:rPr lang="fr-FR" sz="1600" b="1" kern="1200" dirty="0" err="1" smtClean="0">
                          <a:solidFill>
                            <a:srgbClr val="0070C0"/>
                          </a:solidFill>
                          <a:latin typeface="+mn-lt"/>
                          <a:ea typeface="+mn-ea"/>
                          <a:cs typeface="+mn-cs"/>
                        </a:rPr>
                        <a:t>ug</a:t>
                      </a:r>
                      <a:r>
                        <a:rPr lang="fr-FR" sz="1600" b="1" kern="1200" dirty="0" smtClean="0">
                          <a:solidFill>
                            <a:srgbClr val="0070C0"/>
                          </a:solidFill>
                          <a:latin typeface="+mn-lt"/>
                          <a:ea typeface="+mn-ea"/>
                          <a:cs typeface="+mn-cs"/>
                        </a:rPr>
                        <a:t>/m3)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r>
                        <a:rPr lang="en-US" sz="1800" b="1" kern="1200" dirty="0" smtClean="0">
                          <a:solidFill>
                            <a:srgbClr val="FF0000"/>
                          </a:solidFill>
                          <a:latin typeface="+mn-lt"/>
                          <a:ea typeface="+mn-ea"/>
                          <a:cs typeface="+mn-cs"/>
                        </a:rPr>
                        <a:t>MQO</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56%</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4932040" y="3861048"/>
            <a:ext cx="351378" cy="369332"/>
          </a:xfrm>
          <a:prstGeom prst="rect">
            <a:avLst/>
          </a:prstGeom>
          <a:noFill/>
        </p:spPr>
        <p:txBody>
          <a:bodyPr wrap="none" rtlCol="0">
            <a:spAutoFit/>
          </a:bodyPr>
          <a:lstStyle/>
          <a:p>
            <a:r>
              <a:rPr lang="en-US" b="1" dirty="0" smtClean="0">
                <a:solidFill>
                  <a:srgbClr val="00B050"/>
                </a:solidFill>
              </a:rPr>
              <a:t>U</a:t>
            </a:r>
            <a:endParaRPr lang="en-US" b="1" dirty="0">
              <a:solidFill>
                <a:srgbClr val="00B050"/>
              </a:solidFill>
            </a:endParaRPr>
          </a:p>
        </p:txBody>
      </p:sp>
      <p:sp>
        <p:nvSpPr>
          <p:cNvPr id="9" name="TextBox 8"/>
          <p:cNvSpPr txBox="1"/>
          <p:nvPr/>
        </p:nvSpPr>
        <p:spPr>
          <a:xfrm>
            <a:off x="5364088" y="2564904"/>
            <a:ext cx="736099" cy="369332"/>
          </a:xfrm>
          <a:prstGeom prst="rect">
            <a:avLst/>
          </a:prstGeom>
          <a:noFill/>
        </p:spPr>
        <p:txBody>
          <a:bodyPr wrap="none" rtlCol="0">
            <a:spAutoFit/>
          </a:bodyPr>
          <a:lstStyle/>
          <a:p>
            <a:r>
              <a:rPr lang="en-US" b="1" dirty="0" smtClean="0">
                <a:solidFill>
                  <a:srgbClr val="0066FF"/>
                </a:solidFill>
              </a:rPr>
              <a:t>MQO</a:t>
            </a:r>
            <a:endParaRPr lang="en-US" b="1" dirty="0">
              <a:solidFill>
                <a:srgbClr val="0066FF"/>
              </a:solidFill>
            </a:endParaRPr>
          </a:p>
        </p:txBody>
      </p:sp>
    </p:spTree>
    <p:extLst>
      <p:ext uri="{BB962C8B-B14F-4D97-AF65-F5344CB8AC3E}">
        <p14:creationId xmlns:p14="http://schemas.microsoft.com/office/powerpoint/2010/main" val="3402047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021860408"/>
                  </p:ext>
                </p:extLst>
              </p:nvPr>
            </p:nvGraphicFramePr>
            <p:xfrm>
              <a:off x="395536" y="3068960"/>
              <a:ext cx="8352928" cy="1483360"/>
            </p:xfrm>
            <a:graphic>
              <a:graphicData uri="http://schemas.openxmlformats.org/drawingml/2006/table">
                <a:tbl>
                  <a:tblPr firstRow="1" bandRow="1">
                    <a:tableStyleId>{5C22544A-7EE6-4342-B048-85BDC9FD1C3A}</a:tableStyleId>
                  </a:tblPr>
                  <a:tblGrid>
                    <a:gridCol w="1776028"/>
                    <a:gridCol w="2904492"/>
                    <a:gridCol w="2448272"/>
                    <a:gridCol w="1224136"/>
                  </a:tblGrid>
                  <a:tr h="370840">
                    <a:tc>
                      <a:txBody>
                        <a:bodyPr/>
                        <a:lstStyle/>
                        <a:p>
                          <a:r>
                            <a:rPr lang="en-US" dirty="0" smtClean="0"/>
                            <a:t>Method</a:t>
                          </a:r>
                          <a:endParaRPr lang="en-US" dirty="0"/>
                        </a:p>
                      </a:txBody>
                      <a:tcPr/>
                    </a:tc>
                    <a:tc>
                      <a:txBody>
                        <a:bodyPr/>
                        <a:lstStyle/>
                        <a:p>
                          <a:r>
                            <a:rPr lang="en-US" dirty="0" smtClean="0"/>
                            <a:t>Source</a:t>
                          </a:r>
                          <a:endParaRPr lang="en-US" dirty="0"/>
                        </a:p>
                      </a:txBody>
                      <a:tcPr/>
                    </a:tc>
                    <a:tc>
                      <a:txBody>
                        <a:bodyPr/>
                        <a:lstStyle/>
                        <a:p>
                          <a:r>
                            <a:rPr lang="en-US" dirty="0" err="1" smtClean="0"/>
                            <a:t>Nb</a:t>
                          </a:r>
                          <a:r>
                            <a:rPr lang="en-US" dirty="0" smtClean="0"/>
                            <a:t> of stations</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fr-FR" sz="1800" b="0" i="1" kern="1200" smtClean="0">
                                        <a:solidFill>
                                          <a:srgbClr val="0070C0"/>
                                        </a:solidFill>
                                        <a:latin typeface="Cambria Math"/>
                                        <a:ea typeface="+mn-ea"/>
                                        <a:cs typeface="+mn-cs"/>
                                      </a:rPr>
                                    </m:ctrlPr>
                                  </m:sSubSupPr>
                                  <m:e>
                                    <m:r>
                                      <a:rPr lang="en-US" sz="1800" b="0" kern="1200" smtClean="0">
                                        <a:solidFill>
                                          <a:srgbClr val="0070C0"/>
                                        </a:solidFill>
                                        <a:latin typeface="Cambria Math"/>
                                        <a:ea typeface="+mn-ea"/>
                                        <a:cs typeface="+mn-cs"/>
                                      </a:rPr>
                                      <m:t>𝒖</m:t>
                                    </m:r>
                                  </m:e>
                                  <m:sub>
                                    <m:r>
                                      <a:rPr lang="en-US" sz="1800" b="0" kern="1200" smtClean="0">
                                        <a:solidFill>
                                          <a:srgbClr val="0070C0"/>
                                        </a:solidFill>
                                        <a:latin typeface="Cambria Math"/>
                                        <a:ea typeface="+mn-ea"/>
                                        <a:cs typeface="+mn-cs"/>
                                      </a:rPr>
                                      <m:t>𝑹𝑽</m:t>
                                    </m:r>
                                  </m:sub>
                                  <m:sup/>
                                </m:sSubSup>
                              </m:oMath>
                            </m:oMathPara>
                          </a14:m>
                          <a:endParaRPr lang="en-US" dirty="0"/>
                        </a:p>
                      </a:txBody>
                      <a:tcPr/>
                    </a:tc>
                  </a:tr>
                  <a:tr h="370840">
                    <a:tc>
                      <a:txBody>
                        <a:bodyPr/>
                        <a:lstStyle/>
                        <a:p>
                          <a:r>
                            <a:rPr lang="en-US" dirty="0" smtClean="0"/>
                            <a:t>Gravimetric</a:t>
                          </a:r>
                          <a:endParaRPr lang="en-US" dirty="0"/>
                        </a:p>
                      </a:txBody>
                      <a:tcPr/>
                    </a:tc>
                    <a:tc>
                      <a:txBody>
                        <a:bodyPr/>
                        <a:lstStyle/>
                        <a:p>
                          <a:r>
                            <a:rPr lang="en-US" dirty="0" smtClean="0"/>
                            <a:t>JRC </a:t>
                          </a:r>
                          <a:r>
                            <a:rPr lang="en-US" dirty="0" err="1" smtClean="0"/>
                            <a:t>intercomparison</a:t>
                          </a:r>
                          <a:endParaRPr lang="en-US" dirty="0"/>
                        </a:p>
                      </a:txBody>
                      <a:tcPr/>
                    </a:tc>
                    <a:tc>
                      <a:txBody>
                        <a:bodyPr/>
                        <a:lstStyle/>
                        <a:p>
                          <a:r>
                            <a:rPr lang="en-US" dirty="0" smtClean="0"/>
                            <a:t>30 (10 days)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13.8</a:t>
                          </a:r>
                          <a:r>
                            <a:rPr lang="en-US" baseline="0" dirty="0" smtClean="0"/>
                            <a:t> %</a:t>
                          </a:r>
                          <a:endParaRPr lang="en-US" dirty="0" smtClean="0"/>
                        </a:p>
                      </a:txBody>
                      <a:tcPr/>
                    </a:tc>
                  </a:tr>
                  <a:tr h="370840">
                    <a:tc>
                      <a:txBody>
                        <a:bodyPr/>
                        <a:lstStyle/>
                        <a:p>
                          <a:r>
                            <a:rPr lang="en-US" dirty="0" smtClean="0"/>
                            <a:t>TEOM</a:t>
                          </a:r>
                          <a:endParaRPr lang="en-US" dirty="0"/>
                        </a:p>
                      </a:txBody>
                      <a:tcPr/>
                    </a:tc>
                    <a:tc>
                      <a:txBody>
                        <a:bodyPr/>
                        <a:lstStyle/>
                        <a:p>
                          <a:r>
                            <a:rPr lang="en-US" dirty="0" smtClean="0"/>
                            <a:t>JRC </a:t>
                          </a:r>
                          <a:r>
                            <a:rPr lang="en-US" dirty="0" err="1" smtClean="0"/>
                            <a:t>intercomparison</a:t>
                          </a:r>
                          <a:endParaRPr lang="en-US" dirty="0"/>
                        </a:p>
                      </a:txBody>
                      <a:tcPr/>
                    </a:tc>
                    <a:tc>
                      <a:txBody>
                        <a:bodyPr/>
                        <a:lstStyle/>
                        <a:p>
                          <a:r>
                            <a:rPr lang="en-US" dirty="0" smtClean="0"/>
                            <a:t>26 (10 days)</a:t>
                          </a:r>
                          <a:endParaRPr lang="en-US" dirty="0"/>
                        </a:p>
                      </a:txBody>
                      <a:tcPr/>
                    </a:tc>
                    <a:tc>
                      <a:txBody>
                        <a:bodyPr/>
                        <a:lstStyle/>
                        <a:p>
                          <a:r>
                            <a:rPr lang="en-US" dirty="0" smtClean="0"/>
                            <a:t>19.0 %</a:t>
                          </a:r>
                          <a:endParaRPr lang="en-US" dirty="0"/>
                        </a:p>
                      </a:txBody>
                      <a:tcPr/>
                    </a:tc>
                  </a:tr>
                  <a:tr h="370840">
                    <a:tc>
                      <a:txBody>
                        <a:bodyPr/>
                        <a:lstStyle/>
                        <a:p>
                          <a:r>
                            <a:rPr lang="en-US" dirty="0" smtClean="0"/>
                            <a:t>Beta-Ray</a:t>
                          </a:r>
                          <a:endParaRPr lang="en-US" dirty="0"/>
                        </a:p>
                      </a:txBody>
                      <a:tcPr/>
                    </a:tc>
                    <a:tc>
                      <a:txBody>
                        <a:bodyPr/>
                        <a:lstStyle/>
                        <a:p>
                          <a:r>
                            <a:rPr lang="en-US" dirty="0" smtClean="0"/>
                            <a:t>AIRBASE</a:t>
                          </a:r>
                          <a:endParaRPr lang="en-US" dirty="0"/>
                        </a:p>
                      </a:txBody>
                      <a:tcPr/>
                    </a:tc>
                    <a:tc>
                      <a:txBody>
                        <a:bodyPr/>
                        <a:lstStyle/>
                        <a:p>
                          <a:r>
                            <a:rPr lang="en-US" dirty="0" smtClean="0"/>
                            <a:t>5 stations</a:t>
                          </a:r>
                          <a:endParaRPr lang="en-US" dirty="0"/>
                        </a:p>
                      </a:txBody>
                      <a:tcPr/>
                    </a:tc>
                    <a:tc>
                      <a:txBody>
                        <a:bodyPr/>
                        <a:lstStyle/>
                        <a:p>
                          <a:r>
                            <a:rPr lang="en-US" dirty="0" smtClean="0"/>
                            <a:t>19.0 %</a:t>
                          </a:r>
                          <a:endParaRPr lang="en-US"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021860408"/>
                  </p:ext>
                </p:extLst>
              </p:nvPr>
            </p:nvGraphicFramePr>
            <p:xfrm>
              <a:off x="395536" y="3068960"/>
              <a:ext cx="8352928" cy="1483360"/>
            </p:xfrm>
            <a:graphic>
              <a:graphicData uri="http://schemas.openxmlformats.org/drawingml/2006/table">
                <a:tbl>
                  <a:tblPr firstRow="1" bandRow="1">
                    <a:tableStyleId>{5C22544A-7EE6-4342-B048-85BDC9FD1C3A}</a:tableStyleId>
                  </a:tblPr>
                  <a:tblGrid>
                    <a:gridCol w="1776028"/>
                    <a:gridCol w="2904492"/>
                    <a:gridCol w="2448272"/>
                    <a:gridCol w="1224136"/>
                  </a:tblGrid>
                  <a:tr h="370840">
                    <a:tc>
                      <a:txBody>
                        <a:bodyPr/>
                        <a:lstStyle/>
                        <a:p>
                          <a:r>
                            <a:rPr lang="en-US" dirty="0" smtClean="0"/>
                            <a:t>Method</a:t>
                          </a:r>
                          <a:endParaRPr lang="en-US" dirty="0"/>
                        </a:p>
                      </a:txBody>
                      <a:tcPr/>
                    </a:tc>
                    <a:tc>
                      <a:txBody>
                        <a:bodyPr/>
                        <a:lstStyle/>
                        <a:p>
                          <a:r>
                            <a:rPr lang="en-US" dirty="0" smtClean="0"/>
                            <a:t>Source</a:t>
                          </a:r>
                          <a:endParaRPr lang="en-US" dirty="0"/>
                        </a:p>
                      </a:txBody>
                      <a:tcPr/>
                    </a:tc>
                    <a:tc>
                      <a:txBody>
                        <a:bodyPr/>
                        <a:lstStyle/>
                        <a:p>
                          <a:r>
                            <a:rPr lang="en-US" dirty="0" err="1" smtClean="0"/>
                            <a:t>Nb</a:t>
                          </a:r>
                          <a:r>
                            <a:rPr lang="en-US" dirty="0" smtClean="0"/>
                            <a:t> of stations</a:t>
                          </a:r>
                          <a:endParaRPr lang="en-US" dirty="0"/>
                        </a:p>
                      </a:txBody>
                      <a:tcPr/>
                    </a:tc>
                    <a:tc>
                      <a:txBody>
                        <a:bodyPr/>
                        <a:lstStyle/>
                        <a:p>
                          <a:endParaRPr lang="fr-FR"/>
                        </a:p>
                      </a:txBody>
                      <a:tcPr>
                        <a:blipFill rotWithShape="1">
                          <a:blip r:embed="rId2"/>
                          <a:stretch>
                            <a:fillRect l="-582090" t="-8197" r="-498" b="-324590"/>
                          </a:stretch>
                        </a:blipFill>
                      </a:tcPr>
                    </a:tc>
                  </a:tr>
                  <a:tr h="370840">
                    <a:tc>
                      <a:txBody>
                        <a:bodyPr/>
                        <a:lstStyle/>
                        <a:p>
                          <a:r>
                            <a:rPr lang="en-US" dirty="0" smtClean="0"/>
                            <a:t>Gravimetric</a:t>
                          </a:r>
                          <a:endParaRPr lang="en-US" dirty="0"/>
                        </a:p>
                      </a:txBody>
                      <a:tcPr/>
                    </a:tc>
                    <a:tc>
                      <a:txBody>
                        <a:bodyPr/>
                        <a:lstStyle/>
                        <a:p>
                          <a:r>
                            <a:rPr lang="en-US" dirty="0" smtClean="0"/>
                            <a:t>JRC </a:t>
                          </a:r>
                          <a:r>
                            <a:rPr lang="en-US" dirty="0" err="1" smtClean="0"/>
                            <a:t>intercomparison</a:t>
                          </a:r>
                          <a:endParaRPr lang="en-US" dirty="0"/>
                        </a:p>
                      </a:txBody>
                      <a:tcPr/>
                    </a:tc>
                    <a:tc>
                      <a:txBody>
                        <a:bodyPr/>
                        <a:lstStyle/>
                        <a:p>
                          <a:r>
                            <a:rPr lang="en-US" dirty="0" smtClean="0"/>
                            <a:t>30 (10 days)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13.8</a:t>
                          </a:r>
                          <a:r>
                            <a:rPr lang="en-US" baseline="0" dirty="0" smtClean="0"/>
                            <a:t> %</a:t>
                          </a:r>
                          <a:endParaRPr lang="en-US" dirty="0" smtClean="0"/>
                        </a:p>
                      </a:txBody>
                      <a:tcPr/>
                    </a:tc>
                  </a:tr>
                  <a:tr h="370840">
                    <a:tc>
                      <a:txBody>
                        <a:bodyPr/>
                        <a:lstStyle/>
                        <a:p>
                          <a:r>
                            <a:rPr lang="en-US" dirty="0" smtClean="0"/>
                            <a:t>TEOM</a:t>
                          </a:r>
                          <a:endParaRPr lang="en-US" dirty="0"/>
                        </a:p>
                      </a:txBody>
                      <a:tcPr/>
                    </a:tc>
                    <a:tc>
                      <a:txBody>
                        <a:bodyPr/>
                        <a:lstStyle/>
                        <a:p>
                          <a:r>
                            <a:rPr lang="en-US" dirty="0" smtClean="0"/>
                            <a:t>JRC </a:t>
                          </a:r>
                          <a:r>
                            <a:rPr lang="en-US" dirty="0" err="1" smtClean="0"/>
                            <a:t>intercomparison</a:t>
                          </a:r>
                          <a:endParaRPr lang="en-US" dirty="0"/>
                        </a:p>
                      </a:txBody>
                      <a:tcPr/>
                    </a:tc>
                    <a:tc>
                      <a:txBody>
                        <a:bodyPr/>
                        <a:lstStyle/>
                        <a:p>
                          <a:r>
                            <a:rPr lang="en-US" dirty="0" smtClean="0"/>
                            <a:t>26 (10 days)</a:t>
                          </a:r>
                          <a:endParaRPr lang="en-US" dirty="0"/>
                        </a:p>
                      </a:txBody>
                      <a:tcPr/>
                    </a:tc>
                    <a:tc>
                      <a:txBody>
                        <a:bodyPr/>
                        <a:lstStyle/>
                        <a:p>
                          <a:r>
                            <a:rPr lang="en-US" dirty="0" smtClean="0"/>
                            <a:t>19.0 %</a:t>
                          </a:r>
                          <a:endParaRPr lang="en-US" dirty="0"/>
                        </a:p>
                      </a:txBody>
                      <a:tcPr/>
                    </a:tc>
                  </a:tr>
                  <a:tr h="370840">
                    <a:tc>
                      <a:txBody>
                        <a:bodyPr/>
                        <a:lstStyle/>
                        <a:p>
                          <a:r>
                            <a:rPr lang="en-US" dirty="0" smtClean="0"/>
                            <a:t>Beta-Ray</a:t>
                          </a:r>
                          <a:endParaRPr lang="en-US" dirty="0"/>
                        </a:p>
                      </a:txBody>
                      <a:tcPr/>
                    </a:tc>
                    <a:tc>
                      <a:txBody>
                        <a:bodyPr/>
                        <a:lstStyle/>
                        <a:p>
                          <a:r>
                            <a:rPr lang="en-US" dirty="0" smtClean="0"/>
                            <a:t>AIRBASE</a:t>
                          </a:r>
                          <a:endParaRPr lang="en-US" dirty="0"/>
                        </a:p>
                      </a:txBody>
                      <a:tcPr/>
                    </a:tc>
                    <a:tc>
                      <a:txBody>
                        <a:bodyPr/>
                        <a:lstStyle/>
                        <a:p>
                          <a:r>
                            <a:rPr lang="en-US" dirty="0" smtClean="0"/>
                            <a:t>5 stations</a:t>
                          </a:r>
                          <a:endParaRPr lang="en-US" dirty="0"/>
                        </a:p>
                      </a:txBody>
                      <a:tcPr/>
                    </a:tc>
                    <a:tc>
                      <a:txBody>
                        <a:bodyPr/>
                        <a:lstStyle/>
                        <a:p>
                          <a:r>
                            <a:rPr lang="en-US" dirty="0" smtClean="0"/>
                            <a:t>19.0 %</a:t>
                          </a:r>
                          <a:endParaRPr lang="en-US" dirty="0"/>
                        </a:p>
                      </a:txBody>
                      <a:tcPr/>
                    </a:tc>
                  </a:tr>
                </a:tbl>
              </a:graphicData>
            </a:graphic>
          </p:graphicFrame>
        </mc:Fallback>
      </mc:AlternateContent>
      <p:sp>
        <p:nvSpPr>
          <p:cNvPr id="4"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US" kern="0" smtClean="0"/>
              <a:t>Uncertainties for other </a:t>
            </a:r>
            <a:br>
              <a:rPr lang="en-US" kern="0" smtClean="0"/>
            </a:br>
            <a:r>
              <a:rPr lang="en-US" kern="0" smtClean="0"/>
              <a:t>measurement techniques</a:t>
            </a:r>
            <a:endParaRPr lang="en-US" kern="0" dirty="0"/>
          </a:p>
        </p:txBody>
      </p:sp>
    </p:spTree>
    <p:extLst>
      <p:ext uri="{BB962C8B-B14F-4D97-AF65-F5344CB8AC3E}">
        <p14:creationId xmlns:p14="http://schemas.microsoft.com/office/powerpoint/2010/main" val="340204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Model Quality Objectives</a:t>
            </a:r>
          </a:p>
        </p:txBody>
      </p:sp>
    </p:spTree>
    <p:extLst>
      <p:ext uri="{BB962C8B-B14F-4D97-AF65-F5344CB8AC3E}">
        <p14:creationId xmlns:p14="http://schemas.microsoft.com/office/powerpoint/2010/main" val="875781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Down Arrow 2"/>
          <p:cNvSpPr/>
          <p:nvPr/>
        </p:nvSpPr>
        <p:spPr bwMode="auto">
          <a:xfrm>
            <a:off x="6672560" y="2456892"/>
            <a:ext cx="547214" cy="504056"/>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5004048" y="1830822"/>
                <a:ext cx="3888432" cy="535275"/>
              </a:xfrm>
              <a:prstGeom prst="rect">
                <a:avLst/>
              </a:prstGeom>
              <a:solidFill>
                <a:srgbClr val="EEFAA4"/>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𝑢</m:t>
                          </m:r>
                        </m:e>
                        <m:sup>
                          <m:r>
                            <a:rPr lang="en-US" sz="1400" b="0" i="1" smtClean="0">
                              <a:latin typeface="Cambria Math"/>
                            </a:rPr>
                            <m:t>2</m:t>
                          </m:r>
                        </m:sup>
                      </m:sSup>
                      <m:r>
                        <a:rPr lang="en-US" sz="1400" b="0" i="1" smtClean="0">
                          <a:latin typeface="Cambria Math"/>
                        </a:rPr>
                        <m:t>(</m:t>
                      </m:r>
                      <m:sSub>
                        <m:sSubPr>
                          <m:ctrlPr>
                            <a:rPr lang="en-US" sz="1400" i="1">
                              <a:latin typeface="Cambria Math"/>
                            </a:rPr>
                          </m:ctrlPr>
                        </m:sSubPr>
                        <m:e>
                          <m:r>
                            <a:rPr lang="en-US" sz="1400" b="0" i="1" smtClean="0">
                              <a:latin typeface="Cambria Math"/>
                            </a:rPr>
                            <m:t>𝑦</m:t>
                          </m:r>
                        </m:e>
                        <m:sub>
                          <m:r>
                            <a:rPr lang="en-US" sz="1400" i="1">
                              <a:latin typeface="Cambria Math"/>
                            </a:rPr>
                            <m:t>𝑖</m:t>
                          </m:r>
                        </m:sub>
                      </m:sSub>
                      <m:r>
                        <a:rPr lang="en-US" sz="1400" b="0" i="1" smtClean="0">
                          <a:latin typeface="Cambria Math"/>
                        </a:rPr>
                        <m:t>)=</m:t>
                      </m:r>
                      <m:f>
                        <m:fPr>
                          <m:ctrlPr>
                            <a:rPr lang="en-US" sz="1400" i="1">
                              <a:latin typeface="Cambria Math"/>
                            </a:rPr>
                          </m:ctrlPr>
                        </m:fPr>
                        <m:num>
                          <m:r>
                            <a:rPr lang="en-US" sz="1400" i="1">
                              <a:latin typeface="Cambria Math"/>
                            </a:rPr>
                            <m:t>𝑅𝑆𝑆</m:t>
                          </m:r>
                        </m:num>
                        <m:den>
                          <m:r>
                            <a:rPr lang="en-US" sz="1400" i="1">
                              <a:latin typeface="Cambria Math"/>
                            </a:rPr>
                            <m:t>(</m:t>
                          </m:r>
                          <m:r>
                            <a:rPr lang="en-US" sz="1400" i="1">
                              <a:latin typeface="Cambria Math"/>
                            </a:rPr>
                            <m:t>𝑛</m:t>
                          </m:r>
                          <m:r>
                            <a:rPr lang="en-US" sz="1400" i="1">
                              <a:latin typeface="Cambria Math"/>
                            </a:rPr>
                            <m:t>−2)</m:t>
                          </m:r>
                        </m:den>
                      </m:f>
                      <m:r>
                        <a:rPr lang="en-US" sz="1400" i="1">
                          <a:latin typeface="Cambria Math"/>
                        </a:rPr>
                        <m:t>−</m:t>
                      </m:r>
                      <m:sSup>
                        <m:sSupPr>
                          <m:ctrlPr>
                            <a:rPr lang="en-US" sz="1400" i="1">
                              <a:latin typeface="Cambria Math"/>
                            </a:rPr>
                          </m:ctrlPr>
                        </m:sSupPr>
                        <m:e>
                          <m:r>
                            <a:rPr lang="en-US" sz="1400" i="1">
                              <a:latin typeface="Cambria Math"/>
                            </a:rPr>
                            <m:t>𝑢</m:t>
                          </m:r>
                        </m:e>
                        <m:sup>
                          <m:r>
                            <a:rPr lang="en-US" sz="1400" i="1">
                              <a:latin typeface="Cambria Math"/>
                            </a:rPr>
                            <m:t>2</m:t>
                          </m:r>
                        </m:sup>
                      </m:sSup>
                      <m:d>
                        <m:dPr>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i="1">
                                  <a:latin typeface="Cambria Math"/>
                                </a:rPr>
                                <m:t>𝑖</m:t>
                              </m:r>
                            </m:sub>
                          </m:sSub>
                        </m:e>
                      </m:d>
                      <m:r>
                        <a:rPr lang="en-US" sz="1400" i="1">
                          <a:latin typeface="Cambria Math"/>
                        </a:rPr>
                        <m:t>+</m:t>
                      </m:r>
                      <m:sSup>
                        <m:sSupPr>
                          <m:ctrlPr>
                            <a:rPr lang="en-US" sz="1400" i="1">
                              <a:latin typeface="Cambria Math"/>
                            </a:rPr>
                          </m:ctrlPr>
                        </m:sSupPr>
                        <m:e>
                          <m:d>
                            <m:dPr>
                              <m:begChr m:val="["/>
                              <m:endChr m:val="]"/>
                              <m:ctrlPr>
                                <a:rPr lang="en-US" sz="1400" i="1">
                                  <a:latin typeface="Cambria Math"/>
                                </a:rPr>
                              </m:ctrlPr>
                            </m:dPr>
                            <m:e>
                              <m:sSub>
                                <m:sSubPr>
                                  <m:ctrlPr>
                                    <a:rPr lang="en-US" sz="1400" i="1">
                                      <a:latin typeface="Cambria Math"/>
                                    </a:rPr>
                                  </m:ctrlPr>
                                </m:sSubPr>
                                <m:e>
                                  <m:r>
                                    <a:rPr lang="en-US" sz="1400" i="1">
                                      <a:latin typeface="Cambria Math"/>
                                    </a:rPr>
                                    <m:t>𝑏</m:t>
                                  </m:r>
                                </m:e>
                                <m:sub>
                                  <m:r>
                                    <a:rPr lang="en-US" sz="1400" i="1">
                                      <a:latin typeface="Cambria Math"/>
                                    </a:rPr>
                                    <m:t>0</m:t>
                                  </m:r>
                                </m:sub>
                              </m:sSub>
                              <m:r>
                                <a:rPr lang="en-US" sz="1400" i="1">
                                  <a:latin typeface="Cambria Math"/>
                                </a:rPr>
                                <m:t>+</m:t>
                              </m:r>
                              <m:d>
                                <m:dPr>
                                  <m:ctrlPr>
                                    <a:rPr lang="en-US" sz="1400" i="1">
                                      <a:latin typeface="Cambria Math"/>
                                    </a:rPr>
                                  </m:ctrlPr>
                                </m:dPr>
                                <m:e>
                                  <m:sSub>
                                    <m:sSubPr>
                                      <m:ctrlPr>
                                        <a:rPr lang="en-US" sz="1400" i="1">
                                          <a:latin typeface="Cambria Math"/>
                                        </a:rPr>
                                      </m:ctrlPr>
                                    </m:sSubPr>
                                    <m:e>
                                      <m:r>
                                        <a:rPr lang="en-US" sz="1400" i="1">
                                          <a:latin typeface="Cambria Math"/>
                                        </a:rPr>
                                        <m:t>𝑏</m:t>
                                      </m:r>
                                    </m:e>
                                    <m:sub>
                                      <m:r>
                                        <a:rPr lang="en-US" sz="1400" i="1">
                                          <a:latin typeface="Cambria Math"/>
                                        </a:rPr>
                                        <m:t>1</m:t>
                                      </m:r>
                                    </m:sub>
                                  </m:sSub>
                                  <m:r>
                                    <a:rPr lang="en-US" sz="1400" i="1">
                                      <a:latin typeface="Cambria Math"/>
                                    </a:rPr>
                                    <m:t>−1)</m:t>
                                  </m:r>
                                  <m:sSub>
                                    <m:sSubPr>
                                      <m:ctrlPr>
                                        <a:rPr lang="en-US" sz="1400" i="1">
                                          <a:latin typeface="Cambria Math"/>
                                        </a:rPr>
                                      </m:ctrlPr>
                                    </m:sSubPr>
                                    <m:e>
                                      <m:r>
                                        <a:rPr lang="en-US" sz="1400" i="1">
                                          <a:latin typeface="Cambria Math"/>
                                        </a:rPr>
                                        <m:t>𝑥</m:t>
                                      </m:r>
                                    </m:e>
                                    <m:sub>
                                      <m:r>
                                        <a:rPr lang="en-US" sz="1400" i="1">
                                          <a:latin typeface="Cambria Math"/>
                                        </a:rPr>
                                        <m:t>𝑖</m:t>
                                      </m:r>
                                    </m:sub>
                                  </m:sSub>
                                </m:e>
                              </m:d>
                            </m:e>
                          </m:d>
                        </m:e>
                        <m:sup>
                          <m:r>
                            <a:rPr lang="en-US" sz="1400" i="1">
                              <a:latin typeface="Cambria Math"/>
                            </a:rPr>
                            <m:t>2</m:t>
                          </m:r>
                        </m:sup>
                      </m:sSup>
                    </m:oMath>
                  </m:oMathPara>
                </a14:m>
                <a:endParaRPr lang="fr-FR" sz="1400" dirty="0"/>
              </a:p>
            </p:txBody>
          </p:sp>
        </mc:Choice>
        <mc:Fallback xmlns="">
          <p:sp>
            <p:nvSpPr>
              <p:cNvPr id="4" name="TextBox 3"/>
              <p:cNvSpPr txBox="1">
                <a:spLocks noRot="1" noChangeAspect="1" noMove="1" noResize="1" noEditPoints="1" noAdjustHandles="1" noChangeArrowheads="1" noChangeShapeType="1" noTextEdit="1"/>
              </p:cNvSpPr>
              <p:nvPr/>
            </p:nvSpPr>
            <p:spPr>
              <a:xfrm>
                <a:off x="5004048" y="1830822"/>
                <a:ext cx="3888432" cy="535275"/>
              </a:xfrm>
              <a:prstGeom prst="rect">
                <a:avLst/>
              </a:prstGeom>
              <a:blipFill rotWithShape="1">
                <a:blip r:embed="rId2"/>
                <a:stretch>
                  <a:fillRect b="-4545"/>
                </a:stretch>
              </a:blipFill>
              <a:ln>
                <a:noFill/>
              </a:ln>
            </p:spPr>
            <p:txBody>
              <a:bodyPr/>
              <a:lstStyle/>
              <a:p>
                <a:r>
                  <a:rPr lang="fr-FR">
                    <a:noFill/>
                  </a:rPr>
                  <a:t> </a:t>
                </a:r>
              </a:p>
            </p:txBody>
          </p:sp>
        </mc:Fallback>
      </mc:AlternateContent>
      <p:sp>
        <p:nvSpPr>
          <p:cNvPr id="5" name="TextBox 4"/>
          <p:cNvSpPr txBox="1"/>
          <p:nvPr/>
        </p:nvSpPr>
        <p:spPr>
          <a:xfrm>
            <a:off x="5436096" y="2694345"/>
            <a:ext cx="744114" cy="369332"/>
          </a:xfrm>
          <a:prstGeom prst="rect">
            <a:avLst/>
          </a:prstGeom>
          <a:noFill/>
        </p:spPr>
        <p:txBody>
          <a:bodyPr wrap="none" rtlCol="0">
            <a:spAutoFit/>
          </a:bodyPr>
          <a:lstStyle/>
          <a:p>
            <a:r>
              <a:rPr lang="en-US" dirty="0" smtClean="0"/>
              <a:t>U</a:t>
            </a:r>
            <a:r>
              <a:rPr lang="en-US" baseline="30000" dirty="0" smtClean="0"/>
              <a:t>2</a:t>
            </a:r>
            <a:r>
              <a:rPr lang="en-US" sz="1000" dirty="0"/>
              <a:t>PM</a:t>
            </a:r>
            <a:r>
              <a:rPr lang="en-US" sz="800" dirty="0"/>
              <a:t>10</a:t>
            </a:r>
            <a:endParaRPr lang="fr-FR" dirty="0"/>
          </a:p>
        </p:txBody>
      </p:sp>
      <p:cxnSp>
        <p:nvCxnSpPr>
          <p:cNvPr id="6" name="Straight Connector 5"/>
          <p:cNvCxnSpPr/>
          <p:nvPr/>
        </p:nvCxnSpPr>
        <p:spPr bwMode="auto">
          <a:xfrm>
            <a:off x="6165701" y="2837006"/>
            <a:ext cx="0" cy="122413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6156176" y="4051617"/>
            <a:ext cx="1593701"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6372200" y="362910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9" name="Oval 8"/>
          <p:cNvSpPr/>
          <p:nvPr/>
        </p:nvSpPr>
        <p:spPr bwMode="auto">
          <a:xfrm>
            <a:off x="6516216" y="370110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0" name="Oval 9"/>
          <p:cNvSpPr/>
          <p:nvPr/>
        </p:nvSpPr>
        <p:spPr bwMode="auto">
          <a:xfrm>
            <a:off x="6932835" y="34214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Oval 10"/>
          <p:cNvSpPr/>
          <p:nvPr/>
        </p:nvSpPr>
        <p:spPr bwMode="auto">
          <a:xfrm>
            <a:off x="7092288" y="348507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2" name="Oval 11"/>
          <p:cNvSpPr/>
          <p:nvPr/>
        </p:nvSpPr>
        <p:spPr bwMode="auto">
          <a:xfrm>
            <a:off x="7404133" y="33410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3" name="Oval 12"/>
          <p:cNvSpPr/>
          <p:nvPr/>
        </p:nvSpPr>
        <p:spPr bwMode="auto">
          <a:xfrm>
            <a:off x="7260117" y="348628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4" name="Oval 13"/>
          <p:cNvSpPr/>
          <p:nvPr/>
        </p:nvSpPr>
        <p:spPr bwMode="auto">
          <a:xfrm>
            <a:off x="6452592" y="357507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5" name="Oval 14"/>
          <p:cNvSpPr/>
          <p:nvPr/>
        </p:nvSpPr>
        <p:spPr bwMode="auto">
          <a:xfrm>
            <a:off x="6468029" y="371908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6" name="TextBox 15"/>
          <p:cNvSpPr txBox="1"/>
          <p:nvPr/>
        </p:nvSpPr>
        <p:spPr>
          <a:xfrm>
            <a:off x="7236296" y="4032800"/>
            <a:ext cx="772969" cy="369332"/>
          </a:xfrm>
          <a:prstGeom prst="rect">
            <a:avLst/>
          </a:prstGeom>
          <a:noFill/>
        </p:spPr>
        <p:txBody>
          <a:bodyPr wrap="none" rtlCol="0">
            <a:spAutoFit/>
          </a:bodyPr>
          <a:lstStyle/>
          <a:p>
            <a:r>
              <a:rPr lang="en-US" dirty="0" smtClean="0"/>
              <a:t>PM</a:t>
            </a:r>
            <a:r>
              <a:rPr lang="en-US" sz="1100" dirty="0" smtClean="0"/>
              <a:t>10</a:t>
            </a:r>
            <a:r>
              <a:rPr lang="en-US" baseline="30000" dirty="0" smtClean="0"/>
              <a:t>2</a:t>
            </a:r>
            <a:endParaRPr lang="fr-FR" dirty="0"/>
          </a:p>
        </p:txBody>
      </p:sp>
      <p:sp>
        <p:nvSpPr>
          <p:cNvPr id="17" name="Oval 16"/>
          <p:cNvSpPr/>
          <p:nvPr/>
        </p:nvSpPr>
        <p:spPr bwMode="auto">
          <a:xfrm>
            <a:off x="7393903" y="34934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8" name="Oval 17"/>
          <p:cNvSpPr/>
          <p:nvPr/>
        </p:nvSpPr>
        <p:spPr bwMode="auto">
          <a:xfrm>
            <a:off x="6418549" y="3699900"/>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9" name="Oval 18"/>
          <p:cNvSpPr/>
          <p:nvPr/>
        </p:nvSpPr>
        <p:spPr bwMode="auto">
          <a:xfrm>
            <a:off x="7035763" y="34214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0" name="Oval 19"/>
          <p:cNvSpPr/>
          <p:nvPr/>
        </p:nvSpPr>
        <p:spPr bwMode="auto">
          <a:xfrm>
            <a:off x="7195216" y="348507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1" name="Oval 20"/>
          <p:cNvSpPr/>
          <p:nvPr/>
        </p:nvSpPr>
        <p:spPr bwMode="auto">
          <a:xfrm>
            <a:off x="7507061" y="3341062"/>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2" name="Oval 21"/>
          <p:cNvSpPr/>
          <p:nvPr/>
        </p:nvSpPr>
        <p:spPr bwMode="auto">
          <a:xfrm>
            <a:off x="7363045" y="3486288"/>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3" name="Oval 22"/>
          <p:cNvSpPr/>
          <p:nvPr/>
        </p:nvSpPr>
        <p:spPr bwMode="auto">
          <a:xfrm>
            <a:off x="6202525" y="3699900"/>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4" name="Oval 23"/>
          <p:cNvSpPr/>
          <p:nvPr/>
        </p:nvSpPr>
        <p:spPr bwMode="auto">
          <a:xfrm>
            <a:off x="6217962" y="3915924"/>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5" name="Oval 24"/>
          <p:cNvSpPr/>
          <p:nvPr/>
        </p:nvSpPr>
        <p:spPr bwMode="auto">
          <a:xfrm>
            <a:off x="6673823" y="3619500"/>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6" name="Oval 25"/>
          <p:cNvSpPr/>
          <p:nvPr/>
        </p:nvSpPr>
        <p:spPr bwMode="auto">
          <a:xfrm>
            <a:off x="6797639" y="3475553"/>
            <a:ext cx="72000" cy="72000"/>
          </a:xfrm>
          <a:prstGeom prst="ellipse">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cxnSp>
        <p:nvCxnSpPr>
          <p:cNvPr id="27" name="Straight Connector 26"/>
          <p:cNvCxnSpPr/>
          <p:nvPr/>
        </p:nvCxnSpPr>
        <p:spPr bwMode="auto">
          <a:xfrm flipV="1">
            <a:off x="6165701" y="3293437"/>
            <a:ext cx="1476984" cy="57486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Down Arrow 27"/>
          <p:cNvSpPr/>
          <p:nvPr/>
        </p:nvSpPr>
        <p:spPr bwMode="auto">
          <a:xfrm>
            <a:off x="6677914" y="4221088"/>
            <a:ext cx="547214" cy="504056"/>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9" name="Down Arrow 28"/>
          <p:cNvSpPr/>
          <p:nvPr/>
        </p:nvSpPr>
        <p:spPr bwMode="auto">
          <a:xfrm>
            <a:off x="6698607" y="5517232"/>
            <a:ext cx="547214" cy="504056"/>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30" name="Can 29"/>
          <p:cNvSpPr/>
          <p:nvPr/>
        </p:nvSpPr>
        <p:spPr bwMode="auto">
          <a:xfrm>
            <a:off x="1259632" y="2141120"/>
            <a:ext cx="1664592" cy="1939816"/>
          </a:xfrm>
          <a:prstGeom prst="can">
            <a:avLst>
              <a:gd name="adj" fmla="val 22139"/>
            </a:avLst>
          </a:prstGeom>
          <a:solidFill>
            <a:schemeClr val="bg2"/>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600" dirty="0"/>
              <a:t>5 </a:t>
            </a:r>
            <a:r>
              <a:rPr lang="en-US" sz="1600" dirty="0" smtClean="0"/>
              <a:t>stations</a:t>
            </a:r>
          </a:p>
          <a:p>
            <a:pPr algn="ctr"/>
            <a:endParaRPr lang="en-US" sz="1600" dirty="0"/>
          </a:p>
          <a:p>
            <a:pPr algn="ctr"/>
            <a:r>
              <a:rPr lang="en-US" sz="1600" dirty="0"/>
              <a:t>Beta-ray</a:t>
            </a:r>
          </a:p>
          <a:p>
            <a:pPr algn="ctr"/>
            <a:r>
              <a:rPr lang="en-US" sz="1600" dirty="0"/>
              <a:t>&amp;</a:t>
            </a:r>
          </a:p>
          <a:p>
            <a:pPr algn="ctr"/>
            <a:r>
              <a:rPr lang="en-US" sz="1600" dirty="0"/>
              <a:t>Gravimetric</a:t>
            </a:r>
            <a:endParaRPr lang="fr-FR" sz="1600" dirty="0"/>
          </a:p>
        </p:txBody>
      </p:sp>
      <mc:AlternateContent xmlns:mc="http://schemas.openxmlformats.org/markup-compatibility/2006" xmlns:a14="http://schemas.microsoft.com/office/drawing/2010/main">
        <mc:Choice Requires="a14">
          <p:sp>
            <p:nvSpPr>
              <p:cNvPr id="31" name="TextBox 30"/>
              <p:cNvSpPr txBox="1"/>
              <p:nvPr/>
            </p:nvSpPr>
            <p:spPr>
              <a:xfrm>
                <a:off x="5453261" y="4797152"/>
                <a:ext cx="3411447" cy="584584"/>
              </a:xfrm>
              <a:prstGeom prst="rect">
                <a:avLst/>
              </a:prstGeom>
              <a:solidFill>
                <a:srgbClr val="EEFAA4"/>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𝑈</m:t>
                          </m:r>
                          <m:r>
                            <a:rPr lang="en-US" sz="1400" b="0" i="1" baseline="-25000" smtClean="0">
                              <a:latin typeface="Cambria Math"/>
                            </a:rPr>
                            <m:t>𝑃𝑀</m:t>
                          </m:r>
                          <m:r>
                            <a:rPr lang="en-US" sz="1400" b="0" i="1" baseline="-25000" smtClean="0">
                              <a:latin typeface="Cambria Math"/>
                            </a:rPr>
                            <m:t>10</m:t>
                          </m:r>
                        </m:e>
                        <m:sup>
                          <m:r>
                            <a:rPr lang="en-US" sz="1400" b="0" i="1" smtClean="0">
                              <a:latin typeface="Cambria Math"/>
                            </a:rPr>
                            <m:t>2</m:t>
                          </m:r>
                        </m:sup>
                      </m:sSup>
                      <m:r>
                        <a:rPr lang="en-US" sz="1400" b="0" i="1" smtClean="0">
                          <a:latin typeface="Cambria Math"/>
                        </a:rPr>
                        <m:t>=</m:t>
                      </m:r>
                      <m:sSup>
                        <m:sSupPr>
                          <m:ctrlPr>
                            <a:rPr lang="en-US" sz="1400" i="1">
                              <a:latin typeface="Cambria Math"/>
                            </a:rPr>
                          </m:ctrlPr>
                        </m:sSupPr>
                        <m:e>
                          <m:d>
                            <m:dPr>
                              <m:ctrlPr>
                                <a:rPr lang="en-US" sz="1400" i="1">
                                  <a:latin typeface="Cambria Math"/>
                                </a:rPr>
                              </m:ctrlPr>
                            </m:dPr>
                            <m:e>
                              <m:sSubSup>
                                <m:sSubSupPr>
                                  <m:ctrlPr>
                                    <a:rPr lang="en-US" sz="1400" i="1" smtClean="0">
                                      <a:latin typeface="Cambria Math"/>
                                    </a:rPr>
                                  </m:ctrlPr>
                                </m:sSubSupPr>
                                <m:e>
                                  <m:r>
                                    <a:rPr lang="en-US" sz="1400" i="1">
                                      <a:latin typeface="Cambria Math"/>
                                    </a:rPr>
                                    <m:t>𝑈</m:t>
                                  </m:r>
                                </m:e>
                                <m:sub>
                                  <m:r>
                                    <a:rPr lang="en-US" sz="1400" i="1">
                                      <a:latin typeface="Cambria Math"/>
                                    </a:rPr>
                                    <m:t>𝑅𝑉</m:t>
                                  </m:r>
                                </m:sub>
                                <m:sup/>
                              </m:sSubSup>
                            </m:e>
                          </m:d>
                        </m:e>
                        <m:sup>
                          <m:r>
                            <a:rPr lang="en-US" sz="1400" i="1">
                              <a:latin typeface="Cambria Math"/>
                            </a:rPr>
                            <m:t>2</m:t>
                          </m:r>
                        </m:sup>
                      </m:sSup>
                      <m:d>
                        <m:dPr>
                          <m:begChr m:val="["/>
                          <m:endChr m:val="]"/>
                          <m:ctrlPr>
                            <a:rPr lang="en-US" sz="1400" i="1" smtClean="0">
                              <a:latin typeface="Cambria Math"/>
                            </a:rPr>
                          </m:ctrlPr>
                        </m:dPr>
                        <m:e>
                          <m:f>
                            <m:fPr>
                              <m:ctrlPr>
                                <a:rPr lang="en-US" sz="1400" i="1" smtClean="0">
                                  <a:latin typeface="Cambria Math"/>
                                </a:rPr>
                              </m:ctrlPr>
                            </m:fPr>
                            <m:num>
                              <m:d>
                                <m:dPr>
                                  <m:ctrlPr>
                                    <a:rPr lang="en-US" sz="1400" i="1">
                                      <a:latin typeface="Cambria Math"/>
                                    </a:rPr>
                                  </m:ctrlPr>
                                </m:dPr>
                                <m:e>
                                  <m:r>
                                    <a:rPr lang="en-US" sz="1400" i="1">
                                      <a:latin typeface="Cambria Math"/>
                                    </a:rPr>
                                    <m:t>1−</m:t>
                                  </m:r>
                                  <m:r>
                                    <a:rPr lang="en-US" sz="1400" i="1">
                                      <a:latin typeface="Cambria Math"/>
                                      <a:ea typeface="Cambria Math"/>
                                    </a:rPr>
                                    <m:t>𝛼</m:t>
                                  </m:r>
                                </m:e>
                              </m:d>
                              <m:sSup>
                                <m:sSupPr>
                                  <m:ctrlPr>
                                    <a:rPr lang="en-US" sz="1400" i="1">
                                      <a:latin typeface="Cambria Math"/>
                                      <a:ea typeface="Cambria Math"/>
                                    </a:rPr>
                                  </m:ctrlPr>
                                </m:sSupPr>
                                <m:e>
                                  <m:r>
                                    <a:rPr lang="en-US" sz="1400" b="0" i="1" smtClean="0">
                                      <a:latin typeface="Cambria Math"/>
                                      <a:ea typeface="Cambria Math"/>
                                    </a:rPr>
                                    <m:t>𝑃𝑀</m:t>
                                  </m:r>
                                  <m:r>
                                    <a:rPr lang="en-US" sz="1400" b="0" i="1" baseline="-25000" smtClean="0">
                                      <a:latin typeface="Cambria Math"/>
                                      <a:ea typeface="Cambria Math"/>
                                    </a:rPr>
                                    <m:t>10</m:t>
                                  </m:r>
                                </m:e>
                                <m:sup>
                                  <m:r>
                                    <a:rPr lang="en-US" sz="1400" i="1">
                                      <a:latin typeface="Cambria Math"/>
                                      <a:ea typeface="Cambria Math"/>
                                    </a:rPr>
                                    <m:t>2</m:t>
                                  </m:r>
                                </m:sup>
                              </m:sSup>
                            </m:num>
                            <m:den>
                              <m:sSub>
                                <m:sSubPr>
                                  <m:ctrlPr>
                                    <a:rPr lang="en-US" sz="1400" i="1" smtClean="0">
                                      <a:latin typeface="Cambria Math"/>
                                    </a:rPr>
                                  </m:ctrlPr>
                                </m:sSubPr>
                                <m:e>
                                  <m:r>
                                    <a:rPr lang="en-US" sz="1400" b="0" i="1" smtClean="0">
                                      <a:latin typeface="Cambria Math"/>
                                    </a:rPr>
                                    <m:t>𝑁</m:t>
                                  </m:r>
                                </m:e>
                                <m:sub>
                                  <m:r>
                                    <a:rPr lang="en-US" sz="1400" b="0" i="1" smtClean="0">
                                      <a:latin typeface="Cambria Math"/>
                                    </a:rPr>
                                    <m:t>𝑝</m:t>
                                  </m:r>
                                </m:sub>
                              </m:sSub>
                            </m:den>
                          </m:f>
                          <m:r>
                            <a:rPr lang="en-US" sz="1400" i="1">
                              <a:latin typeface="Cambria Math"/>
                              <a:ea typeface="Cambria Math"/>
                            </a:rPr>
                            <m:t>+</m:t>
                          </m:r>
                          <m:f>
                            <m:fPr>
                              <m:ctrlPr>
                                <a:rPr lang="en-US" sz="1400" i="1" smtClean="0">
                                  <a:latin typeface="Cambria Math"/>
                                  <a:ea typeface="Cambria Math"/>
                                </a:rPr>
                              </m:ctrlPr>
                            </m:fPr>
                            <m:num>
                              <m:r>
                                <a:rPr lang="en-US" sz="1400" i="1">
                                  <a:latin typeface="Cambria Math"/>
                                  <a:ea typeface="Cambria Math"/>
                                </a:rPr>
                                <m:t>𝛼</m:t>
                              </m:r>
                              <m:r>
                                <a:rPr lang="en-US" sz="1400" i="1">
                                  <a:latin typeface="Cambria Math"/>
                                  <a:ea typeface="Cambria Math"/>
                                </a:rPr>
                                <m:t>𝑅𝑉</m:t>
                              </m:r>
                              <m:r>
                                <a:rPr lang="en-US" sz="1400" i="1" baseline="30000">
                                  <a:latin typeface="Cambria Math"/>
                                  <a:ea typeface="Cambria Math"/>
                                </a:rPr>
                                <m:t>2</m:t>
                              </m:r>
                            </m:num>
                            <m:den>
                              <m:sSub>
                                <m:sSubPr>
                                  <m:ctrlPr>
                                    <a:rPr lang="en-US" sz="1400" i="1" smtClean="0">
                                      <a:latin typeface="Cambria Math"/>
                                      <a:ea typeface="Cambria Math"/>
                                    </a:rPr>
                                  </m:ctrlPr>
                                </m:sSubPr>
                                <m:e>
                                  <m:r>
                                    <a:rPr lang="en-US" sz="1400" b="0" i="1" smtClean="0">
                                      <a:latin typeface="Cambria Math"/>
                                      <a:ea typeface="Cambria Math"/>
                                    </a:rPr>
                                    <m:t>𝑁</m:t>
                                  </m:r>
                                </m:e>
                                <m:sub>
                                  <m:r>
                                    <a:rPr lang="en-US" sz="1400" b="0" i="1" smtClean="0">
                                      <a:latin typeface="Cambria Math"/>
                                      <a:ea typeface="Cambria Math"/>
                                    </a:rPr>
                                    <m:t>𝑛𝑝</m:t>
                                  </m:r>
                                </m:sub>
                              </m:sSub>
                            </m:den>
                          </m:f>
                        </m:e>
                      </m:d>
                    </m:oMath>
                  </m:oMathPara>
                </a14:m>
                <a:endParaRPr lang="fr-FR"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453261" y="4797152"/>
                <a:ext cx="3411447" cy="584584"/>
              </a:xfrm>
              <a:prstGeom prst="rect">
                <a:avLst/>
              </a:prstGeom>
              <a:blipFill rotWithShape="1">
                <a:blip r:embed="rId3"/>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876256" y="3679140"/>
                <a:ext cx="1845377" cy="253916"/>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050" b="0" i="1" smtClean="0">
                              <a:latin typeface="Cambria Math"/>
                            </a:rPr>
                          </m:ctrlPr>
                        </m:sSupPr>
                        <m:e>
                          <m:r>
                            <a:rPr lang="en-US" sz="1050" b="0" i="1" smtClean="0">
                              <a:latin typeface="Cambria Math"/>
                            </a:rPr>
                            <m:t>𝑈</m:t>
                          </m:r>
                          <m:r>
                            <a:rPr lang="en-US" sz="1050" b="0" i="1" baseline="-25000" smtClean="0">
                              <a:latin typeface="Cambria Math"/>
                            </a:rPr>
                            <m:t>𝑃𝑀</m:t>
                          </m:r>
                          <m:r>
                            <a:rPr lang="en-US" sz="1050" b="0" i="1" baseline="-25000" smtClean="0">
                              <a:latin typeface="Cambria Math"/>
                            </a:rPr>
                            <m:t>10</m:t>
                          </m:r>
                          <m:r>
                            <a:rPr lang="en-US" sz="1050" b="0" i="1" baseline="-25000" smtClean="0">
                              <a:latin typeface="Cambria Math"/>
                            </a:rPr>
                            <m:t>𝑦𝑒𝑎𝑟</m:t>
                          </m:r>
                        </m:e>
                        <m:sup>
                          <m:r>
                            <a:rPr lang="en-US" sz="1050" b="0" i="1" smtClean="0">
                              <a:latin typeface="Cambria Math"/>
                            </a:rPr>
                            <m:t>2</m:t>
                          </m:r>
                        </m:sup>
                      </m:sSup>
                      <m:r>
                        <a:rPr lang="en-US" sz="1050" b="0" i="1" smtClean="0">
                          <a:latin typeface="Cambria Math"/>
                        </a:rPr>
                        <m:t>=</m:t>
                      </m:r>
                      <m:r>
                        <a:rPr lang="en-US" sz="1050" i="1">
                          <a:latin typeface="Cambria Math"/>
                        </a:rPr>
                        <m:t>𝑎</m:t>
                      </m:r>
                      <m:sSup>
                        <m:sSupPr>
                          <m:ctrlPr>
                            <a:rPr lang="en-US" sz="1050" i="1">
                              <a:latin typeface="Cambria Math"/>
                              <a:ea typeface="Cambria Math"/>
                            </a:rPr>
                          </m:ctrlPr>
                        </m:sSupPr>
                        <m:e>
                          <m:r>
                            <a:rPr lang="en-US" sz="1050" b="0" i="1" smtClean="0">
                              <a:latin typeface="Cambria Math"/>
                              <a:ea typeface="Cambria Math"/>
                            </a:rPr>
                            <m:t>𝑃𝑀</m:t>
                          </m:r>
                          <m:r>
                            <a:rPr lang="en-US" sz="1050" b="0" i="1" baseline="-25000" smtClean="0">
                              <a:latin typeface="Cambria Math"/>
                              <a:ea typeface="Cambria Math"/>
                            </a:rPr>
                            <m:t>10</m:t>
                          </m:r>
                          <m:r>
                            <a:rPr lang="en-US" sz="1050" b="0" i="1" baseline="-25000" smtClean="0">
                              <a:latin typeface="Cambria Math"/>
                              <a:ea typeface="Cambria Math"/>
                            </a:rPr>
                            <m:t>𝑦𝑒𝑎𝑟</m:t>
                          </m:r>
                        </m:e>
                        <m:sup>
                          <m:r>
                            <a:rPr lang="en-US" sz="1050" i="1">
                              <a:latin typeface="Cambria Math"/>
                              <a:ea typeface="Cambria Math"/>
                            </a:rPr>
                            <m:t>2</m:t>
                          </m:r>
                        </m:sup>
                      </m:sSup>
                      <m:r>
                        <a:rPr lang="en-US" sz="1050" b="0" i="1" smtClean="0">
                          <a:latin typeface="Cambria Math"/>
                          <a:ea typeface="Cambria Math"/>
                        </a:rPr>
                        <m:t>+</m:t>
                      </m:r>
                      <m:r>
                        <a:rPr lang="en-US" sz="1050" b="0" i="1" smtClean="0">
                          <a:latin typeface="Cambria Math"/>
                          <a:ea typeface="Cambria Math"/>
                        </a:rPr>
                        <m:t>𝑏</m:t>
                      </m:r>
                    </m:oMath>
                  </m:oMathPara>
                </a14:m>
                <a:endParaRPr lang="fr-FR" sz="1050" dirty="0"/>
              </a:p>
            </p:txBody>
          </p:sp>
        </mc:Choice>
        <mc:Fallback xmlns="">
          <p:sp>
            <p:nvSpPr>
              <p:cNvPr id="32" name="TextBox 31"/>
              <p:cNvSpPr txBox="1">
                <a:spLocks noRot="1" noChangeAspect="1" noMove="1" noResize="1" noEditPoints="1" noAdjustHandles="1" noChangeArrowheads="1" noChangeShapeType="1" noTextEdit="1"/>
              </p:cNvSpPr>
              <p:nvPr/>
            </p:nvSpPr>
            <p:spPr>
              <a:xfrm>
                <a:off x="6876256" y="3679140"/>
                <a:ext cx="1845377" cy="253916"/>
              </a:xfrm>
              <a:prstGeom prst="rect">
                <a:avLst/>
              </a:prstGeom>
              <a:blipFill rotWithShape="1">
                <a:blip r:embed="rId4"/>
                <a:stretch>
                  <a:fillRect b="-2439"/>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271528" y="6146203"/>
                <a:ext cx="1659942" cy="497059"/>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ea typeface="Cambria Math"/>
                            </a:rPr>
                          </m:ctrlPr>
                        </m:sSubPr>
                        <m:e>
                          <m:r>
                            <a:rPr lang="en-US" sz="1400" b="0" i="1" smtClean="0">
                              <a:latin typeface="Cambria Math"/>
                              <a:ea typeface="Cambria Math"/>
                            </a:rPr>
                            <m:t>𝑁</m:t>
                          </m:r>
                        </m:e>
                        <m:sub>
                          <m:r>
                            <a:rPr lang="en-US" sz="1400" b="0" i="1" smtClean="0">
                              <a:latin typeface="Cambria Math"/>
                              <a:ea typeface="Cambria Math"/>
                            </a:rPr>
                            <m:t>𝑝</m:t>
                          </m:r>
                        </m:sub>
                      </m:sSub>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1−</m:t>
                          </m:r>
                          <m:r>
                            <a:rPr lang="en-US" sz="1400" b="0" i="1" smtClean="0">
                              <a:latin typeface="Cambria Math"/>
                              <a:ea typeface="Cambria Math"/>
                            </a:rPr>
                            <m:t>𝛼</m:t>
                          </m:r>
                        </m:num>
                        <m:den>
                          <m:r>
                            <a:rPr lang="en-US" sz="1400" b="0" i="1" smtClean="0">
                              <a:latin typeface="Cambria Math"/>
                              <a:ea typeface="Cambria Math"/>
                            </a:rPr>
                            <m:t>𝑎</m:t>
                          </m:r>
                        </m:den>
                      </m:f>
                      <m:sSup>
                        <m:sSupPr>
                          <m:ctrlPr>
                            <a:rPr lang="en-US" sz="1400" b="0" i="1" smtClean="0">
                              <a:latin typeface="Cambria Math"/>
                              <a:ea typeface="Cambria Math"/>
                            </a:rPr>
                          </m:ctrlPr>
                        </m:sSupPr>
                        <m:e>
                          <m:d>
                            <m:dPr>
                              <m:ctrlPr>
                                <a:rPr lang="en-US" sz="1400" b="0" i="1" smtClean="0">
                                  <a:latin typeface="Cambria Math"/>
                                  <a:ea typeface="Cambria Math"/>
                                </a:rPr>
                              </m:ctrlPr>
                            </m:dPr>
                            <m:e>
                              <m:sSubSup>
                                <m:sSubSupPr>
                                  <m:ctrlPr>
                                    <a:rPr lang="en-US" sz="1400" i="1">
                                      <a:latin typeface="Cambria Math"/>
                                    </a:rPr>
                                  </m:ctrlPr>
                                </m:sSubSupPr>
                                <m:e>
                                  <m:r>
                                    <a:rPr lang="en-US" sz="1400" i="1">
                                      <a:latin typeface="Cambria Math"/>
                                    </a:rPr>
                                    <m:t>𝑈</m:t>
                                  </m:r>
                                </m:e>
                                <m:sub>
                                  <m:r>
                                    <a:rPr lang="en-US" sz="1400" i="1">
                                      <a:latin typeface="Cambria Math"/>
                                    </a:rPr>
                                    <m:t>𝑅𝑉</m:t>
                                  </m:r>
                                </m:sub>
                                <m:sup/>
                              </m:sSubSup>
                            </m:e>
                          </m:d>
                        </m:e>
                        <m:sup>
                          <m:r>
                            <a:rPr lang="en-US" sz="1400" b="0" i="1" smtClean="0">
                              <a:latin typeface="Cambria Math"/>
                              <a:ea typeface="Cambria Math"/>
                            </a:rPr>
                            <m:t>2</m:t>
                          </m:r>
                        </m:sup>
                      </m:sSup>
                    </m:oMath>
                  </m:oMathPara>
                </a14:m>
                <a:endParaRPr lang="fr-FR"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271528" y="6146203"/>
                <a:ext cx="1659942" cy="497059"/>
              </a:xfrm>
              <a:prstGeom prst="rect">
                <a:avLst/>
              </a:prstGeom>
              <a:blipFill rotWithShape="1">
                <a:blip r:embed="rId5"/>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00578" y="6146203"/>
                <a:ext cx="1719894" cy="523157"/>
              </a:xfrm>
              <a:prstGeom prst="rect">
                <a:avLst/>
              </a:prstGeom>
              <a:solidFill>
                <a:srgbClr val="EEFAA4"/>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ea typeface="Cambria Math"/>
                            </a:rPr>
                          </m:ctrlPr>
                        </m:sSubPr>
                        <m:e>
                          <m:r>
                            <a:rPr lang="en-US" sz="1400" b="0" i="1" smtClean="0">
                              <a:latin typeface="Cambria Math"/>
                              <a:ea typeface="Cambria Math"/>
                            </a:rPr>
                            <m:t>𝑁</m:t>
                          </m:r>
                        </m:e>
                        <m:sub>
                          <m:r>
                            <a:rPr lang="en-US" sz="1400" b="0" i="1" smtClean="0">
                              <a:latin typeface="Cambria Math"/>
                              <a:ea typeface="Cambria Math"/>
                            </a:rPr>
                            <m:t>𝑛𝑝</m:t>
                          </m:r>
                        </m:sub>
                      </m:sSub>
                      <m:r>
                        <a:rPr lang="en-US" sz="1400" b="0" i="1" smtClean="0">
                          <a:latin typeface="Cambria Math"/>
                          <a:ea typeface="Cambria Math"/>
                        </a:rPr>
                        <m:t>=</m:t>
                      </m:r>
                      <m:f>
                        <m:fPr>
                          <m:ctrlPr>
                            <a:rPr lang="en-US" sz="1400" b="0" i="1" smtClean="0">
                              <a:latin typeface="Cambria Math"/>
                              <a:ea typeface="Cambria Math"/>
                            </a:rPr>
                          </m:ctrlPr>
                        </m:fPr>
                        <m:num>
                          <m:sSup>
                            <m:sSupPr>
                              <m:ctrlPr>
                                <a:rPr lang="en-US" sz="1400" i="1">
                                  <a:latin typeface="Cambria Math"/>
                                  <a:ea typeface="Cambria Math"/>
                                </a:rPr>
                              </m:ctrlPr>
                            </m:sSupPr>
                            <m:e>
                              <m:r>
                                <a:rPr lang="en-US" sz="1400" i="1">
                                  <a:latin typeface="Cambria Math"/>
                                  <a:ea typeface="Cambria Math"/>
                                </a:rPr>
                                <m:t>𝛼</m:t>
                              </m:r>
                              <m:d>
                                <m:dPr>
                                  <m:ctrlPr>
                                    <a:rPr lang="en-US" sz="1400" i="1">
                                      <a:latin typeface="Cambria Math"/>
                                      <a:ea typeface="Cambria Math"/>
                                    </a:rPr>
                                  </m:ctrlPr>
                                </m:dPr>
                                <m:e>
                                  <m:sSubSup>
                                    <m:sSubSupPr>
                                      <m:ctrlPr>
                                        <a:rPr lang="en-US" sz="1400" i="1">
                                          <a:latin typeface="Cambria Math"/>
                                        </a:rPr>
                                      </m:ctrlPr>
                                    </m:sSubSupPr>
                                    <m:e>
                                      <m:r>
                                        <a:rPr lang="en-US" sz="1400" i="1">
                                          <a:latin typeface="Cambria Math"/>
                                        </a:rPr>
                                        <m:t>𝑈</m:t>
                                      </m:r>
                                    </m:e>
                                    <m:sub>
                                      <m:r>
                                        <a:rPr lang="en-US" sz="1400" i="1">
                                          <a:latin typeface="Cambria Math"/>
                                        </a:rPr>
                                        <m:t>𝑅𝑉</m:t>
                                      </m:r>
                                    </m:sub>
                                    <m:sup/>
                                  </m:sSubSup>
                                </m:e>
                              </m:d>
                            </m:e>
                            <m:sup>
                              <m:r>
                                <a:rPr lang="en-US" sz="1400" i="1">
                                  <a:latin typeface="Cambria Math"/>
                                  <a:ea typeface="Cambria Math"/>
                                </a:rPr>
                                <m:t>2</m:t>
                              </m:r>
                            </m:sup>
                          </m:sSup>
                          <m:sSup>
                            <m:sSupPr>
                              <m:ctrlPr>
                                <a:rPr lang="en-US" sz="1400" i="1">
                                  <a:latin typeface="Cambria Math"/>
                                  <a:ea typeface="Cambria Math"/>
                                </a:rPr>
                              </m:ctrlPr>
                            </m:sSupPr>
                            <m:e>
                              <m:r>
                                <a:rPr lang="en-US" sz="1400" i="1">
                                  <a:latin typeface="Cambria Math"/>
                                  <a:ea typeface="Cambria Math"/>
                                </a:rPr>
                                <m:t>𝑅𝑉</m:t>
                              </m:r>
                            </m:e>
                            <m:sup>
                              <m:r>
                                <a:rPr lang="en-US" sz="1400" i="1">
                                  <a:latin typeface="Cambria Math"/>
                                  <a:ea typeface="Cambria Math"/>
                                </a:rPr>
                                <m:t>2</m:t>
                              </m:r>
                            </m:sup>
                          </m:sSup>
                        </m:num>
                        <m:den>
                          <m:r>
                            <a:rPr lang="en-US" sz="1400" b="0" i="1" smtClean="0">
                              <a:latin typeface="Cambria Math"/>
                              <a:ea typeface="Cambria Math"/>
                            </a:rPr>
                            <m:t>𝑏</m:t>
                          </m:r>
                        </m:den>
                      </m:f>
                    </m:oMath>
                  </m:oMathPara>
                </a14:m>
                <a:endParaRPr lang="fr-FR"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100578" y="6146203"/>
                <a:ext cx="1719894" cy="523157"/>
              </a:xfrm>
              <a:prstGeom prst="rect">
                <a:avLst/>
              </a:prstGeom>
              <a:blipFill rotWithShape="1">
                <a:blip r:embed="rId6"/>
                <a:stretch>
                  <a:fillRect/>
                </a:stretch>
              </a:blipFill>
              <a:ln>
                <a:solidFill>
                  <a:schemeClr val="tx1"/>
                </a:solidFill>
              </a:ln>
            </p:spPr>
            <p:txBody>
              <a:bodyPr/>
              <a:lstStyle/>
              <a:p>
                <a:r>
                  <a:rPr lang="fr-FR">
                    <a:noFill/>
                  </a:rPr>
                  <a:t> </a:t>
                </a:r>
              </a:p>
            </p:txBody>
          </p:sp>
        </mc:Fallback>
      </mc:AlternateContent>
      <p:sp>
        <p:nvSpPr>
          <p:cNvPr id="35" name="Title 1"/>
          <p:cNvSpPr txBox="1">
            <a:spLocks/>
          </p:cNvSpPr>
          <p:nvPr/>
        </p:nvSpPr>
        <p:spPr>
          <a:xfrm>
            <a:off x="107504" y="980728"/>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sz="2400" kern="0" smtClean="0"/>
              <a:t>Yearly PM10 </a:t>
            </a:r>
            <a:r>
              <a:rPr lang="en-US" sz="2400" kern="0" smtClean="0">
                <a:sym typeface="Wingdings" pitchFamily="2" charset="2"/>
              </a:rPr>
              <a:t> GDE approach</a:t>
            </a:r>
            <a:endParaRPr lang="fr-FR" sz="2400" kern="0" dirty="0"/>
          </a:p>
        </p:txBody>
      </p:sp>
    </p:spTree>
    <p:extLst>
      <p:ext uri="{BB962C8B-B14F-4D97-AF65-F5344CB8AC3E}">
        <p14:creationId xmlns:p14="http://schemas.microsoft.com/office/powerpoint/2010/main" val="410669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445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Yearly PM10</a:t>
            </a:r>
            <a:endParaRPr lang="en-US" kern="0" dirty="0"/>
          </a:p>
        </p:txBody>
      </p:sp>
      <p:sp>
        <p:nvSpPr>
          <p:cNvPr id="5" name="Rectangle 4"/>
          <p:cNvSpPr/>
          <p:nvPr/>
        </p:nvSpPr>
        <p:spPr bwMode="auto">
          <a:xfrm>
            <a:off x="6506468" y="2872532"/>
            <a:ext cx="360040" cy="1420564"/>
          </a:xfrm>
          <a:prstGeom prst="rect">
            <a:avLst/>
          </a:prstGeom>
          <a:solidFill>
            <a:srgbClr val="FF0000">
              <a:alpha val="50000"/>
            </a:srgbClr>
          </a:solidFill>
          <a:ln w="38100">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265861638"/>
                  </p:ext>
                </p:extLst>
              </p:nvPr>
            </p:nvGraphicFramePr>
            <p:xfrm>
              <a:off x="395536" y="2814568"/>
              <a:ext cx="3888432" cy="1046480"/>
            </p:xfrm>
            <a:graphic>
              <a:graphicData uri="http://schemas.openxmlformats.org/drawingml/2006/table">
                <a:tbl>
                  <a:tblPr firstRow="1" bandRow="1">
                    <a:tableStyleId>{5C22544A-7EE6-4342-B048-85BDC9FD1C3A}</a:tableStyleId>
                  </a:tblPr>
                  <a:tblGrid>
                    <a:gridCol w="432048"/>
                    <a:gridCol w="360040"/>
                    <a:gridCol w="504056"/>
                    <a:gridCol w="792088"/>
                    <a:gridCol w="720080"/>
                    <a:gridCol w="504056"/>
                    <a:gridCol w="576064"/>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1600" dirty="0"/>
                        </a:p>
                      </a:txBody>
                      <a:tcPr/>
                    </a:tc>
                    <a:tc hMerge="1">
                      <a:txBody>
                        <a:bodyPr/>
                        <a:lstStyle/>
                        <a:p>
                          <a:endParaRPr lang="fr-FR" sz="1600" b="1" dirty="0"/>
                        </a:p>
                      </a:txBody>
                      <a:tcPr/>
                    </a:tc>
                    <a:tc hMerge="1">
                      <a:txBody>
                        <a:bodyPr/>
                        <a:lstStyle/>
                        <a:p>
                          <a:endParaRPr lang="fr-FR" sz="1600" b="1" dirty="0"/>
                        </a:p>
                      </a:txBody>
                      <a:tcPr/>
                    </a:tc>
                    <a:tc gridSpan="2">
                      <a:txBody>
                        <a:bodyPr/>
                        <a:lstStyle/>
                        <a:p>
                          <a:pPr algn="ctr"/>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Sup>
                                  <m:sSubSupPr>
                                    <m:ctrlPr>
                                      <a:rPr lang="fr-FR" sz="1600" b="1" i="1" kern="1200" smtClean="0">
                                        <a:solidFill>
                                          <a:srgbClr val="0070C0"/>
                                        </a:solidFill>
                                        <a:latin typeface="Cambria Math"/>
                                        <a:ea typeface="+mn-ea"/>
                                        <a:cs typeface="+mn-cs"/>
                                      </a:rPr>
                                    </m:ctrlPr>
                                  </m:sSubSupPr>
                                  <m:e>
                                    <m:r>
                                      <a:rPr lang="en-US" sz="1600" b="1" kern="1200" smtClean="0">
                                        <a:solidFill>
                                          <a:srgbClr val="0070C0"/>
                                        </a:solidFill>
                                        <a:latin typeface="Cambria Math"/>
                                        <a:ea typeface="+mn-ea"/>
                                        <a:cs typeface="+mn-cs"/>
                                      </a:rPr>
                                      <m:t>𝒖</m:t>
                                    </m:r>
                                  </m:e>
                                  <m:sub>
                                    <m:r>
                                      <a:rPr lang="en-US" sz="1600" b="1" kern="1200" smtClean="0">
                                        <a:solidFill>
                                          <a:srgbClr val="0070C0"/>
                                        </a:solidFill>
                                        <a:latin typeface="Cambria Math"/>
                                        <a:ea typeface="+mn-ea"/>
                                        <a:cs typeface="+mn-cs"/>
                                      </a:rPr>
                                      <m:t>𝑹𝑽</m:t>
                                    </m:r>
                                  </m:sub>
                                  <m:sup/>
                                </m:sSubSup>
                              </m:oMath>
                            </m:oMathPara>
                          </a14:m>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fr-FR" sz="1600" b="1" kern="1200" smtClean="0">
                                    <a:solidFill>
                                      <a:srgbClr val="0070C0"/>
                                    </a:solidFill>
                                    <a:latin typeface="Cambria Math"/>
                                    <a:ea typeface="+mn-ea"/>
                                    <a:cs typeface="+mn-cs"/>
                                  </a:rPr>
                                  <m:t>𝜶</m:t>
                                </m:r>
                              </m:oMath>
                            </m:oMathPara>
                          </a14:m>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np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32">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50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0.138</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0.027</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smtClean="0"/>
                            <a:t>1</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265861638"/>
                  </p:ext>
                </p:extLst>
              </p:nvPr>
            </p:nvGraphicFramePr>
            <p:xfrm>
              <a:off x="395536" y="2814568"/>
              <a:ext cx="3888432" cy="1046480"/>
            </p:xfrm>
            <a:graphic>
              <a:graphicData uri="http://schemas.openxmlformats.org/drawingml/2006/table">
                <a:tbl>
                  <a:tblPr firstRow="1" bandRow="1">
                    <a:tableStyleId>{5C22544A-7EE6-4342-B048-85BDC9FD1C3A}</a:tableStyleId>
                  </a:tblPr>
                  <a:tblGrid>
                    <a:gridCol w="432048"/>
                    <a:gridCol w="360040"/>
                    <a:gridCol w="504056"/>
                    <a:gridCol w="792088"/>
                    <a:gridCol w="720080"/>
                    <a:gridCol w="504056"/>
                    <a:gridCol w="576064"/>
                  </a:tblGrid>
                  <a:tr h="370840">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600" b="1" kern="1200" dirty="0" smtClean="0">
                              <a:solidFill>
                                <a:srgbClr val="0070C0"/>
                              </a:solidFill>
                              <a:latin typeface="+mn-lt"/>
                              <a:ea typeface="+mn-ea"/>
                              <a:cs typeface="+mn-cs"/>
                            </a:rPr>
                            <a:t>Known</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1600" dirty="0"/>
                        </a:p>
                      </a:txBody>
                      <a:tcPr/>
                    </a:tc>
                    <a:tc hMerge="1">
                      <a:txBody>
                        <a:bodyPr/>
                        <a:lstStyle/>
                        <a:p>
                          <a:endParaRPr lang="fr-FR" sz="1600" b="1" dirty="0"/>
                        </a:p>
                      </a:txBody>
                      <a:tcPr/>
                    </a:tc>
                    <a:tc hMerge="1">
                      <a:txBody>
                        <a:bodyPr/>
                        <a:lstStyle/>
                        <a:p>
                          <a:endParaRPr lang="fr-FR" sz="1600" b="1" dirty="0"/>
                        </a:p>
                      </a:txBody>
                      <a:tcPr/>
                    </a:tc>
                    <a:tc gridSpan="2">
                      <a:txBody>
                        <a:bodyPr/>
                        <a:lstStyle/>
                        <a:p>
                          <a:pPr algn="ctr"/>
                          <a:r>
                            <a:rPr lang="en-US" sz="1600" b="1" kern="1200" dirty="0" smtClean="0">
                              <a:solidFill>
                                <a:srgbClr val="0070C0"/>
                              </a:solidFill>
                              <a:latin typeface="+mn-lt"/>
                              <a:ea typeface="+mn-ea"/>
                              <a:cs typeface="+mn-cs"/>
                            </a:rPr>
                            <a:t>Fit</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1600" dirty="0"/>
                        </a:p>
                      </a:txBody>
                      <a:tcPr/>
                    </a:tc>
                  </a:tr>
                  <a:tr h="370840">
                    <a:tc rowSpan="2">
                      <a:txBody>
                        <a:bodyPr/>
                        <a:lstStyle/>
                        <a:p>
                          <a:r>
                            <a:rPr lang="en-US" sz="1800" b="1" kern="1200" dirty="0" smtClean="0">
                              <a:solidFill>
                                <a:srgbClr val="FF0000"/>
                              </a:solidFill>
                              <a:latin typeface="+mn-lt"/>
                              <a:ea typeface="+mn-ea"/>
                              <a:cs typeface="+mn-cs"/>
                            </a:rPr>
                            <a:t>U</a:t>
                          </a:r>
                          <a:endParaRPr lang="fr-FR"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kern="1200" dirty="0" smtClean="0">
                              <a:solidFill>
                                <a:srgbClr val="0070C0"/>
                              </a:solidFill>
                              <a:latin typeface="+mn-lt"/>
                              <a:ea typeface="+mn-ea"/>
                              <a:cs typeface="+mn-cs"/>
                            </a:rPr>
                            <a:t>k</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kern="1200" dirty="0" smtClean="0">
                              <a:solidFill>
                                <a:srgbClr val="0070C0"/>
                              </a:solidFill>
                              <a:latin typeface="+mn-lt"/>
                              <a:ea typeface="+mn-ea"/>
                              <a:cs typeface="+mn-cs"/>
                            </a:rPr>
                            <a:t>RV</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164615" t="-106667" r="-226923" b="-100000"/>
                          </a:stretch>
                        </a:blip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291525" t="-106667" r="-150000" b="-100000"/>
                          </a:stretch>
                        </a:blipFill>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b="0" kern="1200" dirty="0" err="1" smtClean="0">
                              <a:solidFill>
                                <a:srgbClr val="0070C0"/>
                              </a:solidFill>
                              <a:latin typeface="+mn-lt"/>
                              <a:ea typeface="+mn-ea"/>
                              <a:cs typeface="+mn-cs"/>
                            </a:rPr>
                            <a:t>N</a:t>
                          </a:r>
                          <a:r>
                            <a:rPr lang="fr-FR" sz="1100" b="0" kern="1200" dirty="0" err="1" smtClean="0">
                              <a:solidFill>
                                <a:srgbClr val="0070C0"/>
                              </a:solidFill>
                              <a:latin typeface="+mn-lt"/>
                              <a:ea typeface="+mn-ea"/>
                              <a:cs typeface="+mn-cs"/>
                            </a:rPr>
                            <a:t>np</a:t>
                          </a:r>
                          <a:endParaRPr lang="fr-FR" sz="1600" b="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800">
                    <a:tc vMerge="1">
                      <a:txBody>
                        <a:bodyPr/>
                        <a:lstStyle/>
                        <a:p>
                          <a:endParaRPr lang="fr-FR" sz="1400" b="1" dirty="0"/>
                        </a:p>
                      </a:txBody>
                      <a:tcPr/>
                    </a:tc>
                    <a:tc>
                      <a:txBody>
                        <a:bodyPr/>
                        <a:lstStyle/>
                        <a:p>
                          <a:r>
                            <a:rPr lang="en-US" sz="1400" dirty="0" smtClean="0"/>
                            <a:t>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50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0.138</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0.027</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smtClean="0"/>
                            <a:t>1</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graphicFrame>
        <p:nvGraphicFramePr>
          <p:cNvPr id="7" name="Table 6"/>
          <p:cNvGraphicFramePr>
            <a:graphicFrameLocks noGrp="1"/>
          </p:cNvGraphicFramePr>
          <p:nvPr>
            <p:extLst>
              <p:ext uri="{D42A27DB-BD31-4B8C-83A1-F6EECF244321}">
                <p14:modId xmlns:p14="http://schemas.microsoft.com/office/powerpoint/2010/main" val="850437993"/>
              </p:ext>
            </p:extLst>
          </p:nvPr>
        </p:nvGraphicFramePr>
        <p:xfrm>
          <a:off x="827584" y="5085184"/>
          <a:ext cx="6696744" cy="883920"/>
        </p:xfrm>
        <a:graphic>
          <a:graphicData uri="http://schemas.openxmlformats.org/drawingml/2006/table">
            <a:tbl>
              <a:tblPr firstRow="1" bandRow="1">
                <a:tableStyleId>{5C22544A-7EE6-4342-B048-85BDC9FD1C3A}</a:tableStyleId>
              </a:tblPr>
              <a:tblGrid>
                <a:gridCol w="864096"/>
                <a:gridCol w="1944216"/>
                <a:gridCol w="1872208"/>
                <a:gridCol w="2016224"/>
              </a:tblGrid>
              <a:tr h="370840">
                <a:tc rowSpan="2">
                  <a:txBody>
                    <a:bodyPr/>
                    <a:lstStyle/>
                    <a:p>
                      <a:r>
                        <a:rPr lang="en-US" sz="1800" b="1" dirty="0" smtClean="0">
                          <a:solidFill>
                            <a:srgbClr val="FF0000"/>
                          </a:solidFill>
                        </a:rPr>
                        <a:t>MQO</a:t>
                      </a:r>
                      <a:endParaRPr lang="fr-FR"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0070C0"/>
                          </a:solidFill>
                        </a:rPr>
                        <a:t>Low range</a:t>
                      </a:r>
                    </a:p>
                    <a:p>
                      <a:pPr algn="ctr"/>
                      <a:r>
                        <a:rPr lang="en-US" sz="1600" b="1" dirty="0" smtClean="0">
                          <a:solidFill>
                            <a:srgbClr val="0070C0"/>
                          </a:solidFill>
                        </a:rPr>
                        <a:t>(~10ug/m3)</a:t>
                      </a:r>
                      <a:endParaRPr lang="fr-FR" sz="1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0070C0"/>
                          </a:solidFill>
                        </a:rPr>
                        <a:t>LV range</a:t>
                      </a:r>
                    </a:p>
                    <a:p>
                      <a:pPr algn="ctr"/>
                      <a:r>
                        <a:rPr lang="en-US" sz="1600" b="1" dirty="0" smtClean="0">
                          <a:solidFill>
                            <a:srgbClr val="0070C0"/>
                          </a:solidFill>
                        </a:rPr>
                        <a:t>(40ug/m3)</a:t>
                      </a:r>
                      <a:endParaRPr lang="fr-FR" sz="1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dirty="0" smtClean="0">
                          <a:solidFill>
                            <a:srgbClr val="0070C0"/>
                          </a:solidFill>
                        </a:rPr>
                        <a:t>High range</a:t>
                      </a:r>
                    </a:p>
                    <a:p>
                      <a:pPr algn="ctr"/>
                      <a:r>
                        <a:rPr lang="fr-FR" sz="1600" b="1" dirty="0" smtClean="0">
                          <a:solidFill>
                            <a:srgbClr val="0070C0"/>
                          </a:solidFill>
                        </a:rPr>
                        <a:t>(100 </a:t>
                      </a:r>
                      <a:r>
                        <a:rPr lang="fr-FR" sz="1600" b="1" dirty="0" err="1" smtClean="0">
                          <a:solidFill>
                            <a:srgbClr val="0070C0"/>
                          </a:solidFill>
                        </a:rPr>
                        <a:t>ug</a:t>
                      </a:r>
                      <a:r>
                        <a:rPr lang="fr-FR" sz="1600" b="1" dirty="0" smtClean="0">
                          <a:solidFill>
                            <a:srgbClr val="0070C0"/>
                          </a:solidFill>
                        </a:rPr>
                        <a:t>/m3)</a:t>
                      </a:r>
                      <a:endParaRPr lang="fr-FR" sz="1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lang="fr-FR" sz="1800" b="1" dirty="0"/>
                    </a:p>
                  </a:txBody>
                  <a:tcPr anchor="ctr"/>
                </a:tc>
                <a:tc>
                  <a:txBody>
                    <a:bodyPr/>
                    <a:lstStyle/>
                    <a:p>
                      <a:pPr algn="ctr"/>
                      <a:r>
                        <a:rPr lang="fr-FR" sz="1400" dirty="0" smtClean="0"/>
                        <a:t>46%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5220072" y="3861048"/>
            <a:ext cx="351378" cy="369332"/>
          </a:xfrm>
          <a:prstGeom prst="rect">
            <a:avLst/>
          </a:prstGeom>
          <a:noFill/>
        </p:spPr>
        <p:txBody>
          <a:bodyPr wrap="none" rtlCol="0">
            <a:spAutoFit/>
          </a:bodyPr>
          <a:lstStyle/>
          <a:p>
            <a:r>
              <a:rPr lang="en-US" b="1" dirty="0" smtClean="0">
                <a:solidFill>
                  <a:srgbClr val="00B050"/>
                </a:solidFill>
              </a:rPr>
              <a:t>U</a:t>
            </a:r>
            <a:endParaRPr lang="en-US" b="1" dirty="0">
              <a:solidFill>
                <a:srgbClr val="00B050"/>
              </a:solidFill>
            </a:endParaRPr>
          </a:p>
        </p:txBody>
      </p:sp>
      <p:sp>
        <p:nvSpPr>
          <p:cNvPr id="9" name="TextBox 8"/>
          <p:cNvSpPr txBox="1"/>
          <p:nvPr/>
        </p:nvSpPr>
        <p:spPr>
          <a:xfrm>
            <a:off x="5364088" y="3284984"/>
            <a:ext cx="736099" cy="369332"/>
          </a:xfrm>
          <a:prstGeom prst="rect">
            <a:avLst/>
          </a:prstGeom>
          <a:noFill/>
        </p:spPr>
        <p:txBody>
          <a:bodyPr wrap="none" rtlCol="0">
            <a:spAutoFit/>
          </a:bodyPr>
          <a:lstStyle/>
          <a:p>
            <a:r>
              <a:rPr lang="en-US" b="1" dirty="0" smtClean="0">
                <a:solidFill>
                  <a:srgbClr val="0066FF"/>
                </a:solidFill>
              </a:rPr>
              <a:t>MQO</a:t>
            </a:r>
            <a:endParaRPr lang="en-US" b="1" dirty="0">
              <a:solidFill>
                <a:srgbClr val="0066FF"/>
              </a:solidFill>
            </a:endParaRPr>
          </a:p>
        </p:txBody>
      </p:sp>
    </p:spTree>
    <p:extLst>
      <p:ext uri="{BB962C8B-B14F-4D97-AF65-F5344CB8AC3E}">
        <p14:creationId xmlns:p14="http://schemas.microsoft.com/office/powerpoint/2010/main" val="1341128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2"/>
          <p:cNvSpPr txBox="1">
            <a:spLocks/>
          </p:cNvSpPr>
          <p:nvPr/>
        </p:nvSpPr>
        <p:spPr>
          <a:xfrm>
            <a:off x="323528" y="1052736"/>
            <a:ext cx="8568952"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MQO “Tuning”</a:t>
            </a:r>
            <a:endParaRPr lang="fr-FR" kern="0" dirty="0"/>
          </a:p>
        </p:txBody>
      </p:sp>
      <mc:AlternateContent xmlns:mc="http://schemas.openxmlformats.org/markup-compatibility/2006" xmlns:a14="http://schemas.microsoft.com/office/drawing/2010/main">
        <mc:Choice Requires="a14">
          <p:sp>
            <p:nvSpPr>
              <p:cNvPr id="4" name="Content Placeholder 3"/>
              <p:cNvSpPr txBox="1">
                <a:spLocks/>
              </p:cNvSpPr>
              <p:nvPr/>
            </p:nvSpPr>
            <p:spPr>
              <a:xfrm>
                <a:off x="14808" y="2060848"/>
                <a:ext cx="8986348" cy="4464496"/>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FF"/>
                  </a:buClr>
                  <a:buFont typeface="Courier New" pitchFamily="49" charset="0"/>
                  <a:buChar char="o"/>
                </a:pPr>
                <a:r>
                  <a:rPr lang="en-US" sz="2000" kern="0" dirty="0" smtClean="0"/>
                  <a:t>Fit parameters (U</a:t>
                </a:r>
                <a:r>
                  <a:rPr lang="en-US" sz="1400" kern="0" dirty="0" smtClean="0"/>
                  <a:t>RV</a:t>
                </a:r>
                <a:r>
                  <a:rPr lang="en-US" sz="2000" kern="0" dirty="0" smtClean="0"/>
                  <a:t>, </a:t>
                </a:r>
                <a14:m>
                  <m:oMath xmlns:m="http://schemas.openxmlformats.org/officeDocument/2006/math">
                    <m:r>
                      <a:rPr lang="en-US" i="1" kern="0" smtClean="0">
                        <a:latin typeface="Cambria Math"/>
                        <a:ea typeface="Cambria Math"/>
                      </a:rPr>
                      <m:t>𝛼</m:t>
                    </m:r>
                  </m:oMath>
                </a14:m>
                <a:r>
                  <a:rPr lang="en-US" sz="2000" kern="0" dirty="0" smtClean="0"/>
                  <a:t>, </a:t>
                </a:r>
                <a:r>
                  <a:rPr lang="en-US" sz="2000" kern="0" dirty="0" err="1" smtClean="0"/>
                  <a:t>N</a:t>
                </a:r>
                <a:r>
                  <a:rPr lang="en-US" sz="1400" kern="0" dirty="0" err="1" smtClean="0"/>
                  <a:t>p</a:t>
                </a:r>
                <a:r>
                  <a:rPr lang="en-US" sz="2000" kern="0" dirty="0" smtClean="0"/>
                  <a:t> and </a:t>
                </a:r>
                <a:r>
                  <a:rPr lang="en-US" sz="2000" kern="0" dirty="0" err="1" smtClean="0"/>
                  <a:t>N</a:t>
                </a:r>
                <a:r>
                  <a:rPr lang="en-US" sz="1400" kern="0" dirty="0" err="1" smtClean="0"/>
                  <a:t>np</a:t>
                </a:r>
                <a:r>
                  <a:rPr lang="en-US" sz="2000" kern="0" dirty="0" smtClean="0"/>
                  <a:t>)</a:t>
                </a:r>
              </a:p>
              <a:p>
                <a:pPr>
                  <a:buClr>
                    <a:srgbClr val="0000FF"/>
                  </a:buClr>
                  <a:buFont typeface="Courier New" pitchFamily="49" charset="0"/>
                  <a:buChar char="o"/>
                </a:pPr>
                <a:endParaRPr lang="en-US" sz="2000" kern="0" dirty="0"/>
              </a:p>
              <a:p>
                <a:pPr>
                  <a:buClr>
                    <a:srgbClr val="0000FF"/>
                  </a:buClr>
                  <a:buFont typeface="Courier New" pitchFamily="49" charset="0"/>
                  <a:buChar char="o"/>
                </a:pPr>
                <a:r>
                  <a:rPr lang="en-US" sz="2000" kern="0" dirty="0" smtClean="0"/>
                  <a:t>Accuracy (systematic error)</a:t>
                </a:r>
              </a:p>
              <a:p>
                <a:pPr>
                  <a:buClr>
                    <a:srgbClr val="0000FF"/>
                  </a:buClr>
                  <a:buFont typeface="Courier New" pitchFamily="49" charset="0"/>
                  <a:buChar char="o"/>
                </a:pPr>
                <a:endParaRPr lang="en-US" sz="2000" kern="0" dirty="0"/>
              </a:p>
              <a:p>
                <a:pPr>
                  <a:buClr>
                    <a:srgbClr val="0000FF"/>
                  </a:buClr>
                  <a:buFont typeface="Courier New" pitchFamily="49" charset="0"/>
                  <a:buChar char="o"/>
                </a:pPr>
                <a:endParaRPr lang="en-US" sz="2000" kern="0" dirty="0" smtClean="0"/>
              </a:p>
            </p:txBody>
          </p:sp>
        </mc:Choice>
        <mc:Fallback xmlns="">
          <p:sp>
            <p:nvSpPr>
              <p:cNvPr id="4" name="Content Placeholder 3"/>
              <p:cNvSpPr txBox="1">
                <a:spLocks noRot="1" noChangeAspect="1" noMove="1" noResize="1" noEditPoints="1" noAdjustHandles="1" noChangeArrowheads="1" noChangeShapeType="1" noTextEdit="1"/>
              </p:cNvSpPr>
              <p:nvPr/>
            </p:nvSpPr>
            <p:spPr>
              <a:xfrm>
                <a:off x="14808" y="2060848"/>
                <a:ext cx="8986348" cy="4464496"/>
              </a:xfrm>
              <a:prstGeom prst="rect">
                <a:avLst/>
              </a:prstGeom>
              <a:blipFill rotWithShape="1">
                <a:blip r:embed="rId2"/>
                <a:stretch>
                  <a:fillRect l="-610"/>
                </a:stretch>
              </a:blipFill>
            </p:spPr>
            <p:txBody>
              <a:bodyPr/>
              <a:lstStyle/>
              <a:p>
                <a:r>
                  <a:rPr lang="fr-FR">
                    <a:noFill/>
                  </a:rPr>
                  <a:t> </a:t>
                </a:r>
              </a:p>
            </p:txBody>
          </p:sp>
        </mc:Fallback>
      </mc:AlternateContent>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1" t="2650" r="1801" b="2650"/>
          <a:stretch/>
        </p:blipFill>
        <p:spPr bwMode="auto">
          <a:xfrm>
            <a:off x="6851003" y="2547611"/>
            <a:ext cx="1609429" cy="76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98" t="5414" r="2632" b="2304"/>
          <a:stretch/>
        </p:blipFill>
        <p:spPr bwMode="auto">
          <a:xfrm>
            <a:off x="4427984" y="2547611"/>
            <a:ext cx="2359627" cy="80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bwMode="auto">
          <a:xfrm>
            <a:off x="6372200" y="2949325"/>
            <a:ext cx="415411" cy="139627"/>
          </a:xfrm>
          <a:prstGeom prst="rightArrow">
            <a:avLst/>
          </a:prstGeom>
          <a:solidFill>
            <a:schemeClr val="bg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496996" y="3448992"/>
                <a:ext cx="1964319" cy="369332"/>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a:rPr>
                          </m:ctrlPr>
                        </m:dPr>
                        <m:e>
                          <m:sSub>
                            <m:sSubPr>
                              <m:ctrlPr>
                                <a:rPr lang="fr-FR" i="1">
                                  <a:latin typeface="Cambria Math"/>
                                </a:rPr>
                              </m:ctrlPr>
                            </m:sSubPr>
                            <m:e>
                              <m:sSub>
                                <m:sSubPr>
                                  <m:ctrlPr>
                                    <a:rPr lang="fr-FR" i="1">
                                      <a:latin typeface="Cambria Math"/>
                                    </a:rPr>
                                  </m:ctrlPr>
                                </m:sSubPr>
                                <m:e>
                                  <m:r>
                                    <a:rPr lang="en-US" i="1">
                                      <a:latin typeface="Cambria Math"/>
                                    </a:rPr>
                                    <m:t>𝑀</m:t>
                                  </m:r>
                                </m:e>
                                <m:sub>
                                  <m:r>
                                    <a:rPr lang="en-US" i="1">
                                      <a:latin typeface="Cambria Math"/>
                                    </a:rPr>
                                    <m:t>𝑖</m:t>
                                  </m:r>
                                </m:sub>
                              </m:sSub>
                              <m:r>
                                <a:rPr lang="en-US" i="1">
                                  <a:latin typeface="Cambria Math"/>
                                </a:rPr>
                                <m:t>−</m:t>
                              </m:r>
                              <m:r>
                                <a:rPr lang="en-US" i="1">
                                  <a:latin typeface="Cambria Math"/>
                                </a:rPr>
                                <m:t>𝑂</m:t>
                              </m:r>
                            </m:e>
                            <m:sub>
                              <m:r>
                                <a:rPr lang="en-US" i="1">
                                  <a:latin typeface="Cambria Math"/>
                                </a:rPr>
                                <m:t>𝑖</m:t>
                              </m:r>
                            </m:sub>
                          </m:sSub>
                        </m:e>
                      </m:d>
                      <m:r>
                        <a:rPr lang="el-GR" i="1" smtClean="0">
                          <a:latin typeface="Cambria Math"/>
                        </a:rPr>
                        <m:t>≤</m:t>
                      </m:r>
                      <m:r>
                        <a:rPr lang="en-US" b="0" i="1" smtClean="0">
                          <a:latin typeface="Cambria Math"/>
                        </a:rPr>
                        <m:t>2</m:t>
                      </m:r>
                      <m:r>
                        <a:rPr lang="en-US" i="1">
                          <a:latin typeface="Cambria Math"/>
                        </a:rPr>
                        <m:t>𝑘</m:t>
                      </m:r>
                      <m:sSub>
                        <m:sSubPr>
                          <m:ctrlPr>
                            <a:rPr lang="en-US" i="1">
                              <a:latin typeface="Cambria Math"/>
                            </a:rPr>
                          </m:ctrlPr>
                        </m:sSubPr>
                        <m:e>
                          <m:r>
                            <a:rPr lang="en-US" b="0" i="1" smtClean="0">
                              <a:latin typeface="Cambria Math"/>
                            </a:rPr>
                            <m:t>𝑢</m:t>
                          </m:r>
                        </m:e>
                        <m:sub>
                          <m:r>
                            <a:rPr lang="en-US" i="1">
                              <a:latin typeface="Cambria Math"/>
                            </a:rPr>
                            <m:t>𝑂</m:t>
                          </m:r>
                        </m:sub>
                      </m:sSub>
                    </m:oMath>
                  </m:oMathPara>
                </a14:m>
                <a:endParaRPr lang="fr-FR" dirty="0"/>
              </a:p>
            </p:txBody>
          </p:sp>
        </mc:Choice>
        <mc:Fallback xmlns="">
          <p:sp>
            <p:nvSpPr>
              <p:cNvPr id="8" name="TextBox 7"/>
              <p:cNvSpPr txBox="1">
                <a:spLocks noRot="1" noChangeAspect="1" noMove="1" noResize="1" noEditPoints="1" noAdjustHandles="1" noChangeArrowheads="1" noChangeShapeType="1" noTextEdit="1"/>
              </p:cNvSpPr>
              <p:nvPr/>
            </p:nvSpPr>
            <p:spPr>
              <a:xfrm>
                <a:off x="5496996" y="3448992"/>
                <a:ext cx="1964319" cy="369332"/>
              </a:xfrm>
              <a:prstGeom prst="rect">
                <a:avLst/>
              </a:prstGeom>
              <a:blipFill rotWithShape="1">
                <a:blip r:embed="rId5"/>
                <a:stretch>
                  <a:fillRect b="-3333"/>
                </a:stretch>
              </a:blipFill>
            </p:spPr>
            <p:txBody>
              <a:bodyPr/>
              <a:lstStyle/>
              <a:p>
                <a:r>
                  <a:rPr lang="fr-FR">
                    <a:noFill/>
                  </a:rPr>
                  <a:t> </a:t>
                </a:r>
              </a:p>
            </p:txBody>
          </p:sp>
        </mc:Fallback>
      </mc:AlternateContent>
      <p:sp>
        <p:nvSpPr>
          <p:cNvPr id="9" name="Rectangle 8"/>
          <p:cNvSpPr/>
          <p:nvPr/>
        </p:nvSpPr>
        <p:spPr bwMode="auto">
          <a:xfrm>
            <a:off x="6760815" y="3468043"/>
            <a:ext cx="216024" cy="292794"/>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0" name="Rectangle 9"/>
          <p:cNvSpPr/>
          <p:nvPr/>
        </p:nvSpPr>
        <p:spPr>
          <a:xfrm>
            <a:off x="4183780" y="2757528"/>
            <a:ext cx="112402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PM10</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5469848" y="1992990"/>
            <a:ext cx="156164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AQUILA</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5750273" y="2807235"/>
            <a:ext cx="314220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Data assimilation</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411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P spid="9" grpId="0" animBg="1"/>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grpSp>
        <p:nvGrpSpPr>
          <p:cNvPr id="3" name="Group 2"/>
          <p:cNvGrpSpPr/>
          <p:nvPr/>
        </p:nvGrpSpPr>
        <p:grpSpPr>
          <a:xfrm>
            <a:off x="298674" y="2357404"/>
            <a:ext cx="4303492" cy="1218230"/>
            <a:chOff x="81732" y="1700808"/>
            <a:chExt cx="5354364" cy="1866302"/>
          </a:xfrm>
        </p:grpSpPr>
        <p:sp>
          <p:nvSpPr>
            <p:cNvPr id="4" name="Freeform 3"/>
            <p:cNvSpPr/>
            <p:nvPr/>
          </p:nvSpPr>
          <p:spPr bwMode="auto">
            <a:xfrm>
              <a:off x="1132604" y="1703428"/>
              <a:ext cx="1714184" cy="1855157"/>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5" name="Freeform 4"/>
            <p:cNvSpPr/>
            <p:nvPr/>
          </p:nvSpPr>
          <p:spPr bwMode="auto">
            <a:xfrm>
              <a:off x="2773360" y="1711953"/>
              <a:ext cx="1714184" cy="1855157"/>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FF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6" name="Freeform 5"/>
            <p:cNvSpPr/>
            <p:nvPr/>
          </p:nvSpPr>
          <p:spPr bwMode="auto">
            <a:xfrm>
              <a:off x="81732" y="1700808"/>
              <a:ext cx="3714750" cy="1857777"/>
            </a:xfrm>
            <a:custGeom>
              <a:avLst/>
              <a:gdLst>
                <a:gd name="connsiteX0" fmla="*/ 0 w 3714750"/>
                <a:gd name="connsiteY0" fmla="*/ 1852663 h 1857777"/>
                <a:gd name="connsiteX1" fmla="*/ 242887 w 3714750"/>
                <a:gd name="connsiteY1" fmla="*/ 1852663 h 1857777"/>
                <a:gd name="connsiteX2" fmla="*/ 409575 w 3714750"/>
                <a:gd name="connsiteY2" fmla="*/ 1852663 h 1857777"/>
                <a:gd name="connsiteX3" fmla="*/ 604837 w 3714750"/>
                <a:gd name="connsiteY3" fmla="*/ 1847900 h 1857777"/>
                <a:gd name="connsiteX4" fmla="*/ 776287 w 3714750"/>
                <a:gd name="connsiteY4" fmla="*/ 1833613 h 1857777"/>
                <a:gd name="connsiteX5" fmla="*/ 976312 w 3714750"/>
                <a:gd name="connsiteY5" fmla="*/ 1752650 h 1857777"/>
                <a:gd name="connsiteX6" fmla="*/ 1123950 w 3714750"/>
                <a:gd name="connsiteY6" fmla="*/ 1595488 h 1857777"/>
                <a:gd name="connsiteX7" fmla="*/ 1219200 w 3714750"/>
                <a:gd name="connsiteY7" fmla="*/ 1428800 h 1857777"/>
                <a:gd name="connsiteX8" fmla="*/ 1304925 w 3714750"/>
                <a:gd name="connsiteY8" fmla="*/ 1247825 h 1857777"/>
                <a:gd name="connsiteX9" fmla="*/ 1438275 w 3714750"/>
                <a:gd name="connsiteY9" fmla="*/ 876350 h 1857777"/>
                <a:gd name="connsiteX10" fmla="*/ 1552575 w 3714750"/>
                <a:gd name="connsiteY10" fmla="*/ 523925 h 1857777"/>
                <a:gd name="connsiteX11" fmla="*/ 1662112 w 3714750"/>
                <a:gd name="connsiteY11" fmla="*/ 276275 h 1857777"/>
                <a:gd name="connsiteX12" fmla="*/ 1747837 w 3714750"/>
                <a:gd name="connsiteY12" fmla="*/ 95300 h 1857777"/>
                <a:gd name="connsiteX13" fmla="*/ 1828800 w 3714750"/>
                <a:gd name="connsiteY13" fmla="*/ 23863 h 1857777"/>
                <a:gd name="connsiteX14" fmla="*/ 1876425 w 3714750"/>
                <a:gd name="connsiteY14" fmla="*/ 50 h 1857777"/>
                <a:gd name="connsiteX15" fmla="*/ 1909762 w 3714750"/>
                <a:gd name="connsiteY15" fmla="*/ 19100 h 1857777"/>
                <a:gd name="connsiteX16" fmla="*/ 1981200 w 3714750"/>
                <a:gd name="connsiteY16" fmla="*/ 66725 h 1857777"/>
                <a:gd name="connsiteX17" fmla="*/ 2047875 w 3714750"/>
                <a:gd name="connsiteY17" fmla="*/ 195313 h 1857777"/>
                <a:gd name="connsiteX18" fmla="*/ 2090737 w 3714750"/>
                <a:gd name="connsiteY18" fmla="*/ 276275 h 1857777"/>
                <a:gd name="connsiteX19" fmla="*/ 2176462 w 3714750"/>
                <a:gd name="connsiteY19" fmla="*/ 500113 h 1857777"/>
                <a:gd name="connsiteX20" fmla="*/ 2243137 w 3714750"/>
                <a:gd name="connsiteY20" fmla="*/ 690613 h 1857777"/>
                <a:gd name="connsiteX21" fmla="*/ 2319337 w 3714750"/>
                <a:gd name="connsiteY21" fmla="*/ 919213 h 1857777"/>
                <a:gd name="connsiteX22" fmla="*/ 2405062 w 3714750"/>
                <a:gd name="connsiteY22" fmla="*/ 1143050 h 1857777"/>
                <a:gd name="connsiteX23" fmla="*/ 2562225 w 3714750"/>
                <a:gd name="connsiteY23" fmla="*/ 1485950 h 1857777"/>
                <a:gd name="connsiteX24" fmla="*/ 2628900 w 3714750"/>
                <a:gd name="connsiteY24" fmla="*/ 1600250 h 1857777"/>
                <a:gd name="connsiteX25" fmla="*/ 2743200 w 3714750"/>
                <a:gd name="connsiteY25" fmla="*/ 1728838 h 1857777"/>
                <a:gd name="connsiteX26" fmla="*/ 2867025 w 3714750"/>
                <a:gd name="connsiteY26" fmla="*/ 1790750 h 1857777"/>
                <a:gd name="connsiteX27" fmla="*/ 3005137 w 3714750"/>
                <a:gd name="connsiteY27" fmla="*/ 1838375 h 1857777"/>
                <a:gd name="connsiteX28" fmla="*/ 3138487 w 3714750"/>
                <a:gd name="connsiteY28" fmla="*/ 1852663 h 1857777"/>
                <a:gd name="connsiteX29" fmla="*/ 3305175 w 3714750"/>
                <a:gd name="connsiteY29" fmla="*/ 1857425 h 1857777"/>
                <a:gd name="connsiteX30" fmla="*/ 3457575 w 3714750"/>
                <a:gd name="connsiteY30" fmla="*/ 1857425 h 1857777"/>
                <a:gd name="connsiteX31" fmla="*/ 3643312 w 3714750"/>
                <a:gd name="connsiteY31" fmla="*/ 1857425 h 1857777"/>
                <a:gd name="connsiteX32" fmla="*/ 3714750 w 3714750"/>
                <a:gd name="connsiteY32" fmla="*/ 1857425 h 18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4750" h="1857777">
                  <a:moveTo>
                    <a:pt x="0" y="1852663"/>
                  </a:moveTo>
                  <a:lnTo>
                    <a:pt x="242887" y="1852663"/>
                  </a:lnTo>
                  <a:lnTo>
                    <a:pt x="409575" y="1852663"/>
                  </a:lnTo>
                  <a:cubicBezTo>
                    <a:pt x="469900" y="1851869"/>
                    <a:pt x="543718" y="1851075"/>
                    <a:pt x="604837" y="1847900"/>
                  </a:cubicBezTo>
                  <a:cubicBezTo>
                    <a:pt x="665956" y="1844725"/>
                    <a:pt x="714375" y="1849488"/>
                    <a:pt x="776287" y="1833613"/>
                  </a:cubicBezTo>
                  <a:cubicBezTo>
                    <a:pt x="838200" y="1817738"/>
                    <a:pt x="918368" y="1792337"/>
                    <a:pt x="976312" y="1752650"/>
                  </a:cubicBezTo>
                  <a:cubicBezTo>
                    <a:pt x="1034256" y="1712963"/>
                    <a:pt x="1083469" y="1649463"/>
                    <a:pt x="1123950" y="1595488"/>
                  </a:cubicBezTo>
                  <a:cubicBezTo>
                    <a:pt x="1164431" y="1541513"/>
                    <a:pt x="1189038" y="1486744"/>
                    <a:pt x="1219200" y="1428800"/>
                  </a:cubicBezTo>
                  <a:cubicBezTo>
                    <a:pt x="1249362" y="1370856"/>
                    <a:pt x="1268413" y="1339900"/>
                    <a:pt x="1304925" y="1247825"/>
                  </a:cubicBezTo>
                  <a:cubicBezTo>
                    <a:pt x="1341437" y="1155750"/>
                    <a:pt x="1397000" y="997000"/>
                    <a:pt x="1438275" y="876350"/>
                  </a:cubicBezTo>
                  <a:cubicBezTo>
                    <a:pt x="1479550" y="755700"/>
                    <a:pt x="1515269" y="623937"/>
                    <a:pt x="1552575" y="523925"/>
                  </a:cubicBezTo>
                  <a:cubicBezTo>
                    <a:pt x="1589881" y="423912"/>
                    <a:pt x="1629568" y="347712"/>
                    <a:pt x="1662112" y="276275"/>
                  </a:cubicBezTo>
                  <a:cubicBezTo>
                    <a:pt x="1694656" y="204838"/>
                    <a:pt x="1720056" y="137369"/>
                    <a:pt x="1747837" y="95300"/>
                  </a:cubicBezTo>
                  <a:cubicBezTo>
                    <a:pt x="1775618" y="53231"/>
                    <a:pt x="1807369" y="39738"/>
                    <a:pt x="1828800" y="23863"/>
                  </a:cubicBezTo>
                  <a:cubicBezTo>
                    <a:pt x="1850231" y="7988"/>
                    <a:pt x="1862931" y="844"/>
                    <a:pt x="1876425" y="50"/>
                  </a:cubicBezTo>
                  <a:cubicBezTo>
                    <a:pt x="1889919" y="-744"/>
                    <a:pt x="1892300" y="7988"/>
                    <a:pt x="1909762" y="19100"/>
                  </a:cubicBezTo>
                  <a:cubicBezTo>
                    <a:pt x="1927224" y="30212"/>
                    <a:pt x="1958181" y="37356"/>
                    <a:pt x="1981200" y="66725"/>
                  </a:cubicBezTo>
                  <a:cubicBezTo>
                    <a:pt x="2004219" y="96094"/>
                    <a:pt x="2029619" y="160388"/>
                    <a:pt x="2047875" y="195313"/>
                  </a:cubicBezTo>
                  <a:cubicBezTo>
                    <a:pt x="2066131" y="230238"/>
                    <a:pt x="2069306" y="225475"/>
                    <a:pt x="2090737" y="276275"/>
                  </a:cubicBezTo>
                  <a:cubicBezTo>
                    <a:pt x="2112168" y="327075"/>
                    <a:pt x="2151062" y="431057"/>
                    <a:pt x="2176462" y="500113"/>
                  </a:cubicBezTo>
                  <a:cubicBezTo>
                    <a:pt x="2201862" y="569169"/>
                    <a:pt x="2219325" y="620763"/>
                    <a:pt x="2243137" y="690613"/>
                  </a:cubicBezTo>
                  <a:cubicBezTo>
                    <a:pt x="2266949" y="760463"/>
                    <a:pt x="2292350" y="843807"/>
                    <a:pt x="2319337" y="919213"/>
                  </a:cubicBezTo>
                  <a:cubicBezTo>
                    <a:pt x="2346325" y="994619"/>
                    <a:pt x="2364581" y="1048594"/>
                    <a:pt x="2405062" y="1143050"/>
                  </a:cubicBezTo>
                  <a:cubicBezTo>
                    <a:pt x="2445543" y="1237506"/>
                    <a:pt x="2524919" y="1409750"/>
                    <a:pt x="2562225" y="1485950"/>
                  </a:cubicBezTo>
                  <a:cubicBezTo>
                    <a:pt x="2599531" y="1562150"/>
                    <a:pt x="2598738" y="1559769"/>
                    <a:pt x="2628900" y="1600250"/>
                  </a:cubicBezTo>
                  <a:cubicBezTo>
                    <a:pt x="2659062" y="1640731"/>
                    <a:pt x="2703513" y="1697088"/>
                    <a:pt x="2743200" y="1728838"/>
                  </a:cubicBezTo>
                  <a:cubicBezTo>
                    <a:pt x="2782888" y="1760588"/>
                    <a:pt x="2823369" y="1772494"/>
                    <a:pt x="2867025" y="1790750"/>
                  </a:cubicBezTo>
                  <a:cubicBezTo>
                    <a:pt x="2910681" y="1809006"/>
                    <a:pt x="2959893" y="1828056"/>
                    <a:pt x="3005137" y="1838375"/>
                  </a:cubicBezTo>
                  <a:cubicBezTo>
                    <a:pt x="3050381" y="1848694"/>
                    <a:pt x="3088481" y="1849488"/>
                    <a:pt x="3138487" y="1852663"/>
                  </a:cubicBezTo>
                  <a:cubicBezTo>
                    <a:pt x="3188493" y="1855838"/>
                    <a:pt x="3251994" y="1856631"/>
                    <a:pt x="3305175" y="1857425"/>
                  </a:cubicBezTo>
                  <a:cubicBezTo>
                    <a:pt x="3358356" y="1858219"/>
                    <a:pt x="3457575" y="1857425"/>
                    <a:pt x="3457575" y="1857425"/>
                  </a:cubicBezTo>
                  <a:lnTo>
                    <a:pt x="3643312" y="1857425"/>
                  </a:lnTo>
                  <a:lnTo>
                    <a:pt x="3714750" y="18574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7" name="Freeform 6"/>
            <p:cNvSpPr/>
            <p:nvPr/>
          </p:nvSpPr>
          <p:spPr bwMode="auto">
            <a:xfrm>
              <a:off x="1721346" y="1700808"/>
              <a:ext cx="3714750" cy="1857777"/>
            </a:xfrm>
            <a:custGeom>
              <a:avLst/>
              <a:gdLst>
                <a:gd name="connsiteX0" fmla="*/ 0 w 3714750"/>
                <a:gd name="connsiteY0" fmla="*/ 1852663 h 1857777"/>
                <a:gd name="connsiteX1" fmla="*/ 242887 w 3714750"/>
                <a:gd name="connsiteY1" fmla="*/ 1852663 h 1857777"/>
                <a:gd name="connsiteX2" fmla="*/ 409575 w 3714750"/>
                <a:gd name="connsiteY2" fmla="*/ 1852663 h 1857777"/>
                <a:gd name="connsiteX3" fmla="*/ 604837 w 3714750"/>
                <a:gd name="connsiteY3" fmla="*/ 1847900 h 1857777"/>
                <a:gd name="connsiteX4" fmla="*/ 776287 w 3714750"/>
                <a:gd name="connsiteY4" fmla="*/ 1833613 h 1857777"/>
                <a:gd name="connsiteX5" fmla="*/ 976312 w 3714750"/>
                <a:gd name="connsiteY5" fmla="*/ 1752650 h 1857777"/>
                <a:gd name="connsiteX6" fmla="*/ 1123950 w 3714750"/>
                <a:gd name="connsiteY6" fmla="*/ 1595488 h 1857777"/>
                <a:gd name="connsiteX7" fmla="*/ 1219200 w 3714750"/>
                <a:gd name="connsiteY7" fmla="*/ 1428800 h 1857777"/>
                <a:gd name="connsiteX8" fmla="*/ 1304925 w 3714750"/>
                <a:gd name="connsiteY8" fmla="*/ 1247825 h 1857777"/>
                <a:gd name="connsiteX9" fmla="*/ 1438275 w 3714750"/>
                <a:gd name="connsiteY9" fmla="*/ 876350 h 1857777"/>
                <a:gd name="connsiteX10" fmla="*/ 1552575 w 3714750"/>
                <a:gd name="connsiteY10" fmla="*/ 523925 h 1857777"/>
                <a:gd name="connsiteX11" fmla="*/ 1662112 w 3714750"/>
                <a:gd name="connsiteY11" fmla="*/ 276275 h 1857777"/>
                <a:gd name="connsiteX12" fmla="*/ 1747837 w 3714750"/>
                <a:gd name="connsiteY12" fmla="*/ 95300 h 1857777"/>
                <a:gd name="connsiteX13" fmla="*/ 1828800 w 3714750"/>
                <a:gd name="connsiteY13" fmla="*/ 23863 h 1857777"/>
                <a:gd name="connsiteX14" fmla="*/ 1876425 w 3714750"/>
                <a:gd name="connsiteY14" fmla="*/ 50 h 1857777"/>
                <a:gd name="connsiteX15" fmla="*/ 1909762 w 3714750"/>
                <a:gd name="connsiteY15" fmla="*/ 19100 h 1857777"/>
                <a:gd name="connsiteX16" fmla="*/ 1981200 w 3714750"/>
                <a:gd name="connsiteY16" fmla="*/ 66725 h 1857777"/>
                <a:gd name="connsiteX17" fmla="*/ 2047875 w 3714750"/>
                <a:gd name="connsiteY17" fmla="*/ 195313 h 1857777"/>
                <a:gd name="connsiteX18" fmla="*/ 2090737 w 3714750"/>
                <a:gd name="connsiteY18" fmla="*/ 276275 h 1857777"/>
                <a:gd name="connsiteX19" fmla="*/ 2176462 w 3714750"/>
                <a:gd name="connsiteY19" fmla="*/ 500113 h 1857777"/>
                <a:gd name="connsiteX20" fmla="*/ 2243137 w 3714750"/>
                <a:gd name="connsiteY20" fmla="*/ 690613 h 1857777"/>
                <a:gd name="connsiteX21" fmla="*/ 2319337 w 3714750"/>
                <a:gd name="connsiteY21" fmla="*/ 919213 h 1857777"/>
                <a:gd name="connsiteX22" fmla="*/ 2405062 w 3714750"/>
                <a:gd name="connsiteY22" fmla="*/ 1143050 h 1857777"/>
                <a:gd name="connsiteX23" fmla="*/ 2562225 w 3714750"/>
                <a:gd name="connsiteY23" fmla="*/ 1485950 h 1857777"/>
                <a:gd name="connsiteX24" fmla="*/ 2628900 w 3714750"/>
                <a:gd name="connsiteY24" fmla="*/ 1600250 h 1857777"/>
                <a:gd name="connsiteX25" fmla="*/ 2743200 w 3714750"/>
                <a:gd name="connsiteY25" fmla="*/ 1728838 h 1857777"/>
                <a:gd name="connsiteX26" fmla="*/ 2867025 w 3714750"/>
                <a:gd name="connsiteY26" fmla="*/ 1790750 h 1857777"/>
                <a:gd name="connsiteX27" fmla="*/ 3005137 w 3714750"/>
                <a:gd name="connsiteY27" fmla="*/ 1838375 h 1857777"/>
                <a:gd name="connsiteX28" fmla="*/ 3138487 w 3714750"/>
                <a:gd name="connsiteY28" fmla="*/ 1852663 h 1857777"/>
                <a:gd name="connsiteX29" fmla="*/ 3305175 w 3714750"/>
                <a:gd name="connsiteY29" fmla="*/ 1857425 h 1857777"/>
                <a:gd name="connsiteX30" fmla="*/ 3457575 w 3714750"/>
                <a:gd name="connsiteY30" fmla="*/ 1857425 h 1857777"/>
                <a:gd name="connsiteX31" fmla="*/ 3643312 w 3714750"/>
                <a:gd name="connsiteY31" fmla="*/ 1857425 h 1857777"/>
                <a:gd name="connsiteX32" fmla="*/ 3714750 w 3714750"/>
                <a:gd name="connsiteY32" fmla="*/ 1857425 h 18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4750" h="1857777">
                  <a:moveTo>
                    <a:pt x="0" y="1852663"/>
                  </a:moveTo>
                  <a:lnTo>
                    <a:pt x="242887" y="1852663"/>
                  </a:lnTo>
                  <a:lnTo>
                    <a:pt x="409575" y="1852663"/>
                  </a:lnTo>
                  <a:cubicBezTo>
                    <a:pt x="469900" y="1851869"/>
                    <a:pt x="543718" y="1851075"/>
                    <a:pt x="604837" y="1847900"/>
                  </a:cubicBezTo>
                  <a:cubicBezTo>
                    <a:pt x="665956" y="1844725"/>
                    <a:pt x="714375" y="1849488"/>
                    <a:pt x="776287" y="1833613"/>
                  </a:cubicBezTo>
                  <a:cubicBezTo>
                    <a:pt x="838200" y="1817738"/>
                    <a:pt x="918368" y="1792337"/>
                    <a:pt x="976312" y="1752650"/>
                  </a:cubicBezTo>
                  <a:cubicBezTo>
                    <a:pt x="1034256" y="1712963"/>
                    <a:pt x="1083469" y="1649463"/>
                    <a:pt x="1123950" y="1595488"/>
                  </a:cubicBezTo>
                  <a:cubicBezTo>
                    <a:pt x="1164431" y="1541513"/>
                    <a:pt x="1189038" y="1486744"/>
                    <a:pt x="1219200" y="1428800"/>
                  </a:cubicBezTo>
                  <a:cubicBezTo>
                    <a:pt x="1249362" y="1370856"/>
                    <a:pt x="1268413" y="1339900"/>
                    <a:pt x="1304925" y="1247825"/>
                  </a:cubicBezTo>
                  <a:cubicBezTo>
                    <a:pt x="1341437" y="1155750"/>
                    <a:pt x="1397000" y="997000"/>
                    <a:pt x="1438275" y="876350"/>
                  </a:cubicBezTo>
                  <a:cubicBezTo>
                    <a:pt x="1479550" y="755700"/>
                    <a:pt x="1515269" y="623937"/>
                    <a:pt x="1552575" y="523925"/>
                  </a:cubicBezTo>
                  <a:cubicBezTo>
                    <a:pt x="1589881" y="423912"/>
                    <a:pt x="1629568" y="347712"/>
                    <a:pt x="1662112" y="276275"/>
                  </a:cubicBezTo>
                  <a:cubicBezTo>
                    <a:pt x="1694656" y="204838"/>
                    <a:pt x="1720056" y="137369"/>
                    <a:pt x="1747837" y="95300"/>
                  </a:cubicBezTo>
                  <a:cubicBezTo>
                    <a:pt x="1775618" y="53231"/>
                    <a:pt x="1807369" y="39738"/>
                    <a:pt x="1828800" y="23863"/>
                  </a:cubicBezTo>
                  <a:cubicBezTo>
                    <a:pt x="1850231" y="7988"/>
                    <a:pt x="1862931" y="844"/>
                    <a:pt x="1876425" y="50"/>
                  </a:cubicBezTo>
                  <a:cubicBezTo>
                    <a:pt x="1889919" y="-744"/>
                    <a:pt x="1892300" y="7988"/>
                    <a:pt x="1909762" y="19100"/>
                  </a:cubicBezTo>
                  <a:cubicBezTo>
                    <a:pt x="1927224" y="30212"/>
                    <a:pt x="1958181" y="37356"/>
                    <a:pt x="1981200" y="66725"/>
                  </a:cubicBezTo>
                  <a:cubicBezTo>
                    <a:pt x="2004219" y="96094"/>
                    <a:pt x="2029619" y="160388"/>
                    <a:pt x="2047875" y="195313"/>
                  </a:cubicBezTo>
                  <a:cubicBezTo>
                    <a:pt x="2066131" y="230238"/>
                    <a:pt x="2069306" y="225475"/>
                    <a:pt x="2090737" y="276275"/>
                  </a:cubicBezTo>
                  <a:cubicBezTo>
                    <a:pt x="2112168" y="327075"/>
                    <a:pt x="2151062" y="431057"/>
                    <a:pt x="2176462" y="500113"/>
                  </a:cubicBezTo>
                  <a:cubicBezTo>
                    <a:pt x="2201862" y="569169"/>
                    <a:pt x="2219325" y="620763"/>
                    <a:pt x="2243137" y="690613"/>
                  </a:cubicBezTo>
                  <a:cubicBezTo>
                    <a:pt x="2266949" y="760463"/>
                    <a:pt x="2292350" y="843807"/>
                    <a:pt x="2319337" y="919213"/>
                  </a:cubicBezTo>
                  <a:cubicBezTo>
                    <a:pt x="2346325" y="994619"/>
                    <a:pt x="2364581" y="1048594"/>
                    <a:pt x="2405062" y="1143050"/>
                  </a:cubicBezTo>
                  <a:cubicBezTo>
                    <a:pt x="2445543" y="1237506"/>
                    <a:pt x="2524919" y="1409750"/>
                    <a:pt x="2562225" y="1485950"/>
                  </a:cubicBezTo>
                  <a:cubicBezTo>
                    <a:pt x="2599531" y="1562150"/>
                    <a:pt x="2598738" y="1559769"/>
                    <a:pt x="2628900" y="1600250"/>
                  </a:cubicBezTo>
                  <a:cubicBezTo>
                    <a:pt x="2659062" y="1640731"/>
                    <a:pt x="2703513" y="1697088"/>
                    <a:pt x="2743200" y="1728838"/>
                  </a:cubicBezTo>
                  <a:cubicBezTo>
                    <a:pt x="2782888" y="1760588"/>
                    <a:pt x="2823369" y="1772494"/>
                    <a:pt x="2867025" y="1790750"/>
                  </a:cubicBezTo>
                  <a:cubicBezTo>
                    <a:pt x="2910681" y="1809006"/>
                    <a:pt x="2959893" y="1828056"/>
                    <a:pt x="3005137" y="1838375"/>
                  </a:cubicBezTo>
                  <a:cubicBezTo>
                    <a:pt x="3050381" y="1848694"/>
                    <a:pt x="3088481" y="1849488"/>
                    <a:pt x="3138487" y="1852663"/>
                  </a:cubicBezTo>
                  <a:cubicBezTo>
                    <a:pt x="3188493" y="1855838"/>
                    <a:pt x="3251994" y="1856631"/>
                    <a:pt x="3305175" y="1857425"/>
                  </a:cubicBezTo>
                  <a:cubicBezTo>
                    <a:pt x="3358356" y="1858219"/>
                    <a:pt x="3457575" y="1857425"/>
                    <a:pt x="3457575" y="1857425"/>
                  </a:cubicBezTo>
                  <a:lnTo>
                    <a:pt x="3643312" y="1857425"/>
                  </a:lnTo>
                  <a:lnTo>
                    <a:pt x="3714750" y="18574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grpSp>
      <p:grpSp>
        <p:nvGrpSpPr>
          <p:cNvPr id="8" name="Group 7"/>
          <p:cNvGrpSpPr/>
          <p:nvPr/>
        </p:nvGrpSpPr>
        <p:grpSpPr>
          <a:xfrm>
            <a:off x="5183412" y="2371909"/>
            <a:ext cx="2977661" cy="1210955"/>
            <a:chOff x="4643569" y="1709332"/>
            <a:chExt cx="4274244" cy="1866302"/>
          </a:xfrm>
        </p:grpSpPr>
        <p:sp>
          <p:nvSpPr>
            <p:cNvPr id="9" name="Freeform 8"/>
            <p:cNvSpPr/>
            <p:nvPr/>
          </p:nvSpPr>
          <p:spPr bwMode="auto">
            <a:xfrm>
              <a:off x="5694441" y="1711952"/>
              <a:ext cx="1714184" cy="1855157"/>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0" name="Freeform 9"/>
            <p:cNvSpPr/>
            <p:nvPr/>
          </p:nvSpPr>
          <p:spPr bwMode="auto">
            <a:xfrm>
              <a:off x="6253517" y="1720477"/>
              <a:ext cx="1714184" cy="1855157"/>
            </a:xfrm>
            <a:custGeom>
              <a:avLst/>
              <a:gdLst>
                <a:gd name="connsiteX0" fmla="*/ 8626 w 1714184"/>
                <a:gd name="connsiteY0" fmla="*/ 1670720 h 1855157"/>
                <a:gd name="connsiteX1" fmla="*/ 0 w 1714184"/>
                <a:gd name="connsiteY1" fmla="*/ 1837498 h 1855157"/>
                <a:gd name="connsiteX2" fmla="*/ 0 w 1714184"/>
                <a:gd name="connsiteY2" fmla="*/ 1851875 h 1855157"/>
                <a:gd name="connsiteX3" fmla="*/ 8626 w 1714184"/>
                <a:gd name="connsiteY3" fmla="*/ 1851875 h 1855157"/>
                <a:gd name="connsiteX4" fmla="*/ 43132 w 1714184"/>
                <a:gd name="connsiteY4" fmla="*/ 1851875 h 1855157"/>
                <a:gd name="connsiteX5" fmla="*/ 1593011 w 1714184"/>
                <a:gd name="connsiteY5" fmla="*/ 1854751 h 1855157"/>
                <a:gd name="connsiteX6" fmla="*/ 1616015 w 1714184"/>
                <a:gd name="connsiteY6" fmla="*/ 1849000 h 1855157"/>
                <a:gd name="connsiteX7" fmla="*/ 1633268 w 1714184"/>
                <a:gd name="connsiteY7" fmla="*/ 1849000 h 1855157"/>
                <a:gd name="connsiteX8" fmla="*/ 1636143 w 1714184"/>
                <a:gd name="connsiteY8" fmla="*/ 1837498 h 1855157"/>
                <a:gd name="connsiteX9" fmla="*/ 1636143 w 1714184"/>
                <a:gd name="connsiteY9" fmla="*/ 1705226 h 1855157"/>
                <a:gd name="connsiteX10" fmla="*/ 1636143 w 1714184"/>
                <a:gd name="connsiteY10" fmla="*/ 1687973 h 1855157"/>
                <a:gd name="connsiteX11" fmla="*/ 1636143 w 1714184"/>
                <a:gd name="connsiteY11" fmla="*/ 1679347 h 1855157"/>
                <a:gd name="connsiteX12" fmla="*/ 1587260 w 1714184"/>
                <a:gd name="connsiteY12" fmla="*/ 1624713 h 1855157"/>
                <a:gd name="connsiteX13" fmla="*/ 1544128 w 1714184"/>
                <a:gd name="connsiteY13" fmla="*/ 1564328 h 1855157"/>
                <a:gd name="connsiteX14" fmla="*/ 1506747 w 1714184"/>
                <a:gd name="connsiteY14" fmla="*/ 1492441 h 1855157"/>
                <a:gd name="connsiteX15" fmla="*/ 1452113 w 1714184"/>
                <a:gd name="connsiteY15" fmla="*/ 1391800 h 1855157"/>
                <a:gd name="connsiteX16" fmla="*/ 1403230 w 1714184"/>
                <a:gd name="connsiteY16" fmla="*/ 1288283 h 1855157"/>
                <a:gd name="connsiteX17" fmla="*/ 1357223 w 1714184"/>
                <a:gd name="connsiteY17" fmla="*/ 1158886 h 1855157"/>
                <a:gd name="connsiteX18" fmla="*/ 1299713 w 1714184"/>
                <a:gd name="connsiteY18" fmla="*/ 1020864 h 1855157"/>
                <a:gd name="connsiteX19" fmla="*/ 1242204 w 1714184"/>
                <a:gd name="connsiteY19" fmla="*/ 845460 h 1855157"/>
                <a:gd name="connsiteX20" fmla="*/ 1178943 w 1714184"/>
                <a:gd name="connsiteY20" fmla="*/ 655679 h 1855157"/>
                <a:gd name="connsiteX21" fmla="*/ 1118558 w 1714184"/>
                <a:gd name="connsiteY21" fmla="*/ 480275 h 1855157"/>
                <a:gd name="connsiteX22" fmla="*/ 1078302 w 1714184"/>
                <a:gd name="connsiteY22" fmla="*/ 382509 h 1855157"/>
                <a:gd name="connsiteX23" fmla="*/ 1040921 w 1714184"/>
                <a:gd name="connsiteY23" fmla="*/ 290494 h 1855157"/>
                <a:gd name="connsiteX24" fmla="*/ 1000664 w 1714184"/>
                <a:gd name="connsiteY24" fmla="*/ 209981 h 1855157"/>
                <a:gd name="connsiteX25" fmla="*/ 948906 w 1714184"/>
                <a:gd name="connsiteY25" fmla="*/ 120841 h 1855157"/>
                <a:gd name="connsiteX26" fmla="*/ 923026 w 1714184"/>
                <a:gd name="connsiteY26" fmla="*/ 69083 h 1855157"/>
                <a:gd name="connsiteX27" fmla="*/ 828136 w 1714184"/>
                <a:gd name="connsiteY27" fmla="*/ 8698 h 1855157"/>
                <a:gd name="connsiteX28" fmla="*/ 808007 w 1714184"/>
                <a:gd name="connsiteY28" fmla="*/ 5822 h 1855157"/>
                <a:gd name="connsiteX29" fmla="*/ 727494 w 1714184"/>
                <a:gd name="connsiteY29" fmla="*/ 60456 h 1855157"/>
                <a:gd name="connsiteX30" fmla="*/ 681487 w 1714184"/>
                <a:gd name="connsiteY30" fmla="*/ 143845 h 1855157"/>
                <a:gd name="connsiteX31" fmla="*/ 641230 w 1714184"/>
                <a:gd name="connsiteY31" fmla="*/ 212856 h 1855157"/>
                <a:gd name="connsiteX32" fmla="*/ 595223 w 1714184"/>
                <a:gd name="connsiteY32" fmla="*/ 327875 h 1855157"/>
                <a:gd name="connsiteX33" fmla="*/ 540589 w 1714184"/>
                <a:gd name="connsiteY33" fmla="*/ 454396 h 1855157"/>
                <a:gd name="connsiteX34" fmla="*/ 508958 w 1714184"/>
                <a:gd name="connsiteY34" fmla="*/ 537784 h 1855157"/>
                <a:gd name="connsiteX35" fmla="*/ 468702 w 1714184"/>
                <a:gd name="connsiteY35" fmla="*/ 658554 h 1855157"/>
                <a:gd name="connsiteX36" fmla="*/ 431321 w 1714184"/>
                <a:gd name="connsiteY36" fmla="*/ 770698 h 1855157"/>
                <a:gd name="connsiteX37" fmla="*/ 385313 w 1714184"/>
                <a:gd name="connsiteY37" fmla="*/ 908720 h 1855157"/>
                <a:gd name="connsiteX38" fmla="*/ 353683 w 1714184"/>
                <a:gd name="connsiteY38" fmla="*/ 1003611 h 1855157"/>
                <a:gd name="connsiteX39" fmla="*/ 304800 w 1714184"/>
                <a:gd name="connsiteY39" fmla="*/ 1121505 h 1855157"/>
                <a:gd name="connsiteX40" fmla="*/ 276045 w 1714184"/>
                <a:gd name="connsiteY40" fmla="*/ 1213520 h 1855157"/>
                <a:gd name="connsiteX41" fmla="*/ 221411 w 1714184"/>
                <a:gd name="connsiteY41" fmla="*/ 1314162 h 1855157"/>
                <a:gd name="connsiteX42" fmla="*/ 169653 w 1714184"/>
                <a:gd name="connsiteY42" fmla="*/ 1443558 h 1855157"/>
                <a:gd name="connsiteX43" fmla="*/ 106392 w 1714184"/>
                <a:gd name="connsiteY43" fmla="*/ 1541324 h 1855157"/>
                <a:gd name="connsiteX44" fmla="*/ 57509 w 1714184"/>
                <a:gd name="connsiteY44" fmla="*/ 1624713 h 1855157"/>
                <a:gd name="connsiteX45" fmla="*/ 8626 w 1714184"/>
                <a:gd name="connsiteY45" fmla="*/ 1670720 h 1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184" h="1855157">
                  <a:moveTo>
                    <a:pt x="8626" y="1670720"/>
                  </a:moveTo>
                  <a:cubicBezTo>
                    <a:pt x="-959" y="1706184"/>
                    <a:pt x="1438" y="1807306"/>
                    <a:pt x="0" y="1837498"/>
                  </a:cubicBezTo>
                  <a:cubicBezTo>
                    <a:pt x="-1438" y="1867690"/>
                    <a:pt x="-1438" y="1849479"/>
                    <a:pt x="0" y="1851875"/>
                  </a:cubicBezTo>
                  <a:cubicBezTo>
                    <a:pt x="1438" y="1854271"/>
                    <a:pt x="8626" y="1851875"/>
                    <a:pt x="8626" y="1851875"/>
                  </a:cubicBezTo>
                  <a:lnTo>
                    <a:pt x="43132" y="1851875"/>
                  </a:lnTo>
                  <a:lnTo>
                    <a:pt x="1593011" y="1854751"/>
                  </a:lnTo>
                  <a:cubicBezTo>
                    <a:pt x="1855158" y="1854272"/>
                    <a:pt x="1609306" y="1849958"/>
                    <a:pt x="1616015" y="1849000"/>
                  </a:cubicBezTo>
                  <a:cubicBezTo>
                    <a:pt x="1622724" y="1848042"/>
                    <a:pt x="1629913" y="1850917"/>
                    <a:pt x="1633268" y="1849000"/>
                  </a:cubicBezTo>
                  <a:cubicBezTo>
                    <a:pt x="1636623" y="1847083"/>
                    <a:pt x="1635664" y="1861460"/>
                    <a:pt x="1636143" y="1837498"/>
                  </a:cubicBezTo>
                  <a:cubicBezTo>
                    <a:pt x="1636622" y="1813536"/>
                    <a:pt x="1636143" y="1705226"/>
                    <a:pt x="1636143" y="1705226"/>
                  </a:cubicBezTo>
                  <a:lnTo>
                    <a:pt x="1636143" y="1687973"/>
                  </a:lnTo>
                  <a:cubicBezTo>
                    <a:pt x="1636143" y="1683660"/>
                    <a:pt x="1644290" y="1689890"/>
                    <a:pt x="1636143" y="1679347"/>
                  </a:cubicBezTo>
                  <a:cubicBezTo>
                    <a:pt x="1627996" y="1668804"/>
                    <a:pt x="1602596" y="1643883"/>
                    <a:pt x="1587260" y="1624713"/>
                  </a:cubicBezTo>
                  <a:cubicBezTo>
                    <a:pt x="1571924" y="1605543"/>
                    <a:pt x="1557547" y="1586373"/>
                    <a:pt x="1544128" y="1564328"/>
                  </a:cubicBezTo>
                  <a:cubicBezTo>
                    <a:pt x="1530709" y="1542283"/>
                    <a:pt x="1522083" y="1521196"/>
                    <a:pt x="1506747" y="1492441"/>
                  </a:cubicBezTo>
                  <a:cubicBezTo>
                    <a:pt x="1491411" y="1463686"/>
                    <a:pt x="1469366" y="1425826"/>
                    <a:pt x="1452113" y="1391800"/>
                  </a:cubicBezTo>
                  <a:cubicBezTo>
                    <a:pt x="1434860" y="1357774"/>
                    <a:pt x="1419045" y="1327102"/>
                    <a:pt x="1403230" y="1288283"/>
                  </a:cubicBezTo>
                  <a:cubicBezTo>
                    <a:pt x="1387415" y="1249464"/>
                    <a:pt x="1374476" y="1203456"/>
                    <a:pt x="1357223" y="1158886"/>
                  </a:cubicBezTo>
                  <a:cubicBezTo>
                    <a:pt x="1339970" y="1114316"/>
                    <a:pt x="1318883" y="1073102"/>
                    <a:pt x="1299713" y="1020864"/>
                  </a:cubicBezTo>
                  <a:cubicBezTo>
                    <a:pt x="1280543" y="968626"/>
                    <a:pt x="1262332" y="906324"/>
                    <a:pt x="1242204" y="845460"/>
                  </a:cubicBezTo>
                  <a:cubicBezTo>
                    <a:pt x="1222076" y="784596"/>
                    <a:pt x="1199551" y="716543"/>
                    <a:pt x="1178943" y="655679"/>
                  </a:cubicBezTo>
                  <a:cubicBezTo>
                    <a:pt x="1158335" y="594815"/>
                    <a:pt x="1135331" y="525803"/>
                    <a:pt x="1118558" y="480275"/>
                  </a:cubicBezTo>
                  <a:cubicBezTo>
                    <a:pt x="1101785" y="434747"/>
                    <a:pt x="1091242" y="414139"/>
                    <a:pt x="1078302" y="382509"/>
                  </a:cubicBezTo>
                  <a:cubicBezTo>
                    <a:pt x="1065363" y="350879"/>
                    <a:pt x="1053861" y="319249"/>
                    <a:pt x="1040921" y="290494"/>
                  </a:cubicBezTo>
                  <a:cubicBezTo>
                    <a:pt x="1027981" y="261739"/>
                    <a:pt x="1016000" y="238256"/>
                    <a:pt x="1000664" y="209981"/>
                  </a:cubicBezTo>
                  <a:cubicBezTo>
                    <a:pt x="985328" y="181706"/>
                    <a:pt x="961846" y="144324"/>
                    <a:pt x="948906" y="120841"/>
                  </a:cubicBezTo>
                  <a:cubicBezTo>
                    <a:pt x="935966" y="97358"/>
                    <a:pt x="943154" y="87773"/>
                    <a:pt x="923026" y="69083"/>
                  </a:cubicBezTo>
                  <a:cubicBezTo>
                    <a:pt x="902898" y="50393"/>
                    <a:pt x="847306" y="19241"/>
                    <a:pt x="828136" y="8698"/>
                  </a:cubicBezTo>
                  <a:cubicBezTo>
                    <a:pt x="808966" y="-1845"/>
                    <a:pt x="824780" y="-2804"/>
                    <a:pt x="808007" y="5822"/>
                  </a:cubicBezTo>
                  <a:cubicBezTo>
                    <a:pt x="791234" y="14448"/>
                    <a:pt x="748581" y="37452"/>
                    <a:pt x="727494" y="60456"/>
                  </a:cubicBezTo>
                  <a:cubicBezTo>
                    <a:pt x="706407" y="83460"/>
                    <a:pt x="695864" y="118445"/>
                    <a:pt x="681487" y="143845"/>
                  </a:cubicBezTo>
                  <a:cubicBezTo>
                    <a:pt x="667110" y="169245"/>
                    <a:pt x="655607" y="182184"/>
                    <a:pt x="641230" y="212856"/>
                  </a:cubicBezTo>
                  <a:cubicBezTo>
                    <a:pt x="626853" y="243528"/>
                    <a:pt x="611997" y="287618"/>
                    <a:pt x="595223" y="327875"/>
                  </a:cubicBezTo>
                  <a:cubicBezTo>
                    <a:pt x="578450" y="368132"/>
                    <a:pt x="554966" y="419411"/>
                    <a:pt x="540589" y="454396"/>
                  </a:cubicBezTo>
                  <a:cubicBezTo>
                    <a:pt x="526212" y="489381"/>
                    <a:pt x="520939" y="503758"/>
                    <a:pt x="508958" y="537784"/>
                  </a:cubicBezTo>
                  <a:cubicBezTo>
                    <a:pt x="496977" y="571810"/>
                    <a:pt x="468702" y="658554"/>
                    <a:pt x="468702" y="658554"/>
                  </a:cubicBezTo>
                  <a:lnTo>
                    <a:pt x="431321" y="770698"/>
                  </a:lnTo>
                  <a:lnTo>
                    <a:pt x="385313" y="908720"/>
                  </a:lnTo>
                  <a:cubicBezTo>
                    <a:pt x="372373" y="947539"/>
                    <a:pt x="367102" y="968147"/>
                    <a:pt x="353683" y="1003611"/>
                  </a:cubicBezTo>
                  <a:cubicBezTo>
                    <a:pt x="340264" y="1039075"/>
                    <a:pt x="317740" y="1086520"/>
                    <a:pt x="304800" y="1121505"/>
                  </a:cubicBezTo>
                  <a:cubicBezTo>
                    <a:pt x="291860" y="1156490"/>
                    <a:pt x="289943" y="1181411"/>
                    <a:pt x="276045" y="1213520"/>
                  </a:cubicBezTo>
                  <a:cubicBezTo>
                    <a:pt x="262147" y="1245629"/>
                    <a:pt x="239143" y="1275822"/>
                    <a:pt x="221411" y="1314162"/>
                  </a:cubicBezTo>
                  <a:cubicBezTo>
                    <a:pt x="203679" y="1352502"/>
                    <a:pt x="188823" y="1405698"/>
                    <a:pt x="169653" y="1443558"/>
                  </a:cubicBezTo>
                  <a:cubicBezTo>
                    <a:pt x="150483" y="1481418"/>
                    <a:pt x="125083" y="1511131"/>
                    <a:pt x="106392" y="1541324"/>
                  </a:cubicBezTo>
                  <a:cubicBezTo>
                    <a:pt x="87701" y="1571516"/>
                    <a:pt x="74762" y="1602668"/>
                    <a:pt x="57509" y="1624713"/>
                  </a:cubicBezTo>
                  <a:cubicBezTo>
                    <a:pt x="40256" y="1646758"/>
                    <a:pt x="18211" y="1635256"/>
                    <a:pt x="8626" y="1670720"/>
                  </a:cubicBezTo>
                  <a:close/>
                </a:path>
              </a:pathLst>
            </a:custGeom>
            <a:solidFill>
              <a:srgbClr val="FFFF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Freeform 10"/>
            <p:cNvSpPr/>
            <p:nvPr/>
          </p:nvSpPr>
          <p:spPr bwMode="auto">
            <a:xfrm>
              <a:off x="4643569" y="1709332"/>
              <a:ext cx="3714750" cy="1857777"/>
            </a:xfrm>
            <a:custGeom>
              <a:avLst/>
              <a:gdLst>
                <a:gd name="connsiteX0" fmla="*/ 0 w 3714750"/>
                <a:gd name="connsiteY0" fmla="*/ 1852663 h 1857777"/>
                <a:gd name="connsiteX1" fmla="*/ 242887 w 3714750"/>
                <a:gd name="connsiteY1" fmla="*/ 1852663 h 1857777"/>
                <a:gd name="connsiteX2" fmla="*/ 409575 w 3714750"/>
                <a:gd name="connsiteY2" fmla="*/ 1852663 h 1857777"/>
                <a:gd name="connsiteX3" fmla="*/ 604837 w 3714750"/>
                <a:gd name="connsiteY3" fmla="*/ 1847900 h 1857777"/>
                <a:gd name="connsiteX4" fmla="*/ 776287 w 3714750"/>
                <a:gd name="connsiteY4" fmla="*/ 1833613 h 1857777"/>
                <a:gd name="connsiteX5" fmla="*/ 976312 w 3714750"/>
                <a:gd name="connsiteY5" fmla="*/ 1752650 h 1857777"/>
                <a:gd name="connsiteX6" fmla="*/ 1123950 w 3714750"/>
                <a:gd name="connsiteY6" fmla="*/ 1595488 h 1857777"/>
                <a:gd name="connsiteX7" fmla="*/ 1219200 w 3714750"/>
                <a:gd name="connsiteY7" fmla="*/ 1428800 h 1857777"/>
                <a:gd name="connsiteX8" fmla="*/ 1304925 w 3714750"/>
                <a:gd name="connsiteY8" fmla="*/ 1247825 h 1857777"/>
                <a:gd name="connsiteX9" fmla="*/ 1438275 w 3714750"/>
                <a:gd name="connsiteY9" fmla="*/ 876350 h 1857777"/>
                <a:gd name="connsiteX10" fmla="*/ 1552575 w 3714750"/>
                <a:gd name="connsiteY10" fmla="*/ 523925 h 1857777"/>
                <a:gd name="connsiteX11" fmla="*/ 1662112 w 3714750"/>
                <a:gd name="connsiteY11" fmla="*/ 276275 h 1857777"/>
                <a:gd name="connsiteX12" fmla="*/ 1747837 w 3714750"/>
                <a:gd name="connsiteY12" fmla="*/ 95300 h 1857777"/>
                <a:gd name="connsiteX13" fmla="*/ 1828800 w 3714750"/>
                <a:gd name="connsiteY13" fmla="*/ 23863 h 1857777"/>
                <a:gd name="connsiteX14" fmla="*/ 1876425 w 3714750"/>
                <a:gd name="connsiteY14" fmla="*/ 50 h 1857777"/>
                <a:gd name="connsiteX15" fmla="*/ 1909762 w 3714750"/>
                <a:gd name="connsiteY15" fmla="*/ 19100 h 1857777"/>
                <a:gd name="connsiteX16" fmla="*/ 1981200 w 3714750"/>
                <a:gd name="connsiteY16" fmla="*/ 66725 h 1857777"/>
                <a:gd name="connsiteX17" fmla="*/ 2047875 w 3714750"/>
                <a:gd name="connsiteY17" fmla="*/ 195313 h 1857777"/>
                <a:gd name="connsiteX18" fmla="*/ 2090737 w 3714750"/>
                <a:gd name="connsiteY18" fmla="*/ 276275 h 1857777"/>
                <a:gd name="connsiteX19" fmla="*/ 2176462 w 3714750"/>
                <a:gd name="connsiteY19" fmla="*/ 500113 h 1857777"/>
                <a:gd name="connsiteX20" fmla="*/ 2243137 w 3714750"/>
                <a:gd name="connsiteY20" fmla="*/ 690613 h 1857777"/>
                <a:gd name="connsiteX21" fmla="*/ 2319337 w 3714750"/>
                <a:gd name="connsiteY21" fmla="*/ 919213 h 1857777"/>
                <a:gd name="connsiteX22" fmla="*/ 2405062 w 3714750"/>
                <a:gd name="connsiteY22" fmla="*/ 1143050 h 1857777"/>
                <a:gd name="connsiteX23" fmla="*/ 2562225 w 3714750"/>
                <a:gd name="connsiteY23" fmla="*/ 1485950 h 1857777"/>
                <a:gd name="connsiteX24" fmla="*/ 2628900 w 3714750"/>
                <a:gd name="connsiteY24" fmla="*/ 1600250 h 1857777"/>
                <a:gd name="connsiteX25" fmla="*/ 2743200 w 3714750"/>
                <a:gd name="connsiteY25" fmla="*/ 1728838 h 1857777"/>
                <a:gd name="connsiteX26" fmla="*/ 2867025 w 3714750"/>
                <a:gd name="connsiteY26" fmla="*/ 1790750 h 1857777"/>
                <a:gd name="connsiteX27" fmla="*/ 3005137 w 3714750"/>
                <a:gd name="connsiteY27" fmla="*/ 1838375 h 1857777"/>
                <a:gd name="connsiteX28" fmla="*/ 3138487 w 3714750"/>
                <a:gd name="connsiteY28" fmla="*/ 1852663 h 1857777"/>
                <a:gd name="connsiteX29" fmla="*/ 3305175 w 3714750"/>
                <a:gd name="connsiteY29" fmla="*/ 1857425 h 1857777"/>
                <a:gd name="connsiteX30" fmla="*/ 3457575 w 3714750"/>
                <a:gd name="connsiteY30" fmla="*/ 1857425 h 1857777"/>
                <a:gd name="connsiteX31" fmla="*/ 3643312 w 3714750"/>
                <a:gd name="connsiteY31" fmla="*/ 1857425 h 1857777"/>
                <a:gd name="connsiteX32" fmla="*/ 3714750 w 3714750"/>
                <a:gd name="connsiteY32" fmla="*/ 1857425 h 18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4750" h="1857777">
                  <a:moveTo>
                    <a:pt x="0" y="1852663"/>
                  </a:moveTo>
                  <a:lnTo>
                    <a:pt x="242887" y="1852663"/>
                  </a:lnTo>
                  <a:lnTo>
                    <a:pt x="409575" y="1852663"/>
                  </a:lnTo>
                  <a:cubicBezTo>
                    <a:pt x="469900" y="1851869"/>
                    <a:pt x="543718" y="1851075"/>
                    <a:pt x="604837" y="1847900"/>
                  </a:cubicBezTo>
                  <a:cubicBezTo>
                    <a:pt x="665956" y="1844725"/>
                    <a:pt x="714375" y="1849488"/>
                    <a:pt x="776287" y="1833613"/>
                  </a:cubicBezTo>
                  <a:cubicBezTo>
                    <a:pt x="838200" y="1817738"/>
                    <a:pt x="918368" y="1792337"/>
                    <a:pt x="976312" y="1752650"/>
                  </a:cubicBezTo>
                  <a:cubicBezTo>
                    <a:pt x="1034256" y="1712963"/>
                    <a:pt x="1083469" y="1649463"/>
                    <a:pt x="1123950" y="1595488"/>
                  </a:cubicBezTo>
                  <a:cubicBezTo>
                    <a:pt x="1164431" y="1541513"/>
                    <a:pt x="1189038" y="1486744"/>
                    <a:pt x="1219200" y="1428800"/>
                  </a:cubicBezTo>
                  <a:cubicBezTo>
                    <a:pt x="1249362" y="1370856"/>
                    <a:pt x="1268413" y="1339900"/>
                    <a:pt x="1304925" y="1247825"/>
                  </a:cubicBezTo>
                  <a:cubicBezTo>
                    <a:pt x="1341437" y="1155750"/>
                    <a:pt x="1397000" y="997000"/>
                    <a:pt x="1438275" y="876350"/>
                  </a:cubicBezTo>
                  <a:cubicBezTo>
                    <a:pt x="1479550" y="755700"/>
                    <a:pt x="1515269" y="623937"/>
                    <a:pt x="1552575" y="523925"/>
                  </a:cubicBezTo>
                  <a:cubicBezTo>
                    <a:pt x="1589881" y="423912"/>
                    <a:pt x="1629568" y="347712"/>
                    <a:pt x="1662112" y="276275"/>
                  </a:cubicBezTo>
                  <a:cubicBezTo>
                    <a:pt x="1694656" y="204838"/>
                    <a:pt x="1720056" y="137369"/>
                    <a:pt x="1747837" y="95300"/>
                  </a:cubicBezTo>
                  <a:cubicBezTo>
                    <a:pt x="1775618" y="53231"/>
                    <a:pt x="1807369" y="39738"/>
                    <a:pt x="1828800" y="23863"/>
                  </a:cubicBezTo>
                  <a:cubicBezTo>
                    <a:pt x="1850231" y="7988"/>
                    <a:pt x="1862931" y="844"/>
                    <a:pt x="1876425" y="50"/>
                  </a:cubicBezTo>
                  <a:cubicBezTo>
                    <a:pt x="1889919" y="-744"/>
                    <a:pt x="1892300" y="7988"/>
                    <a:pt x="1909762" y="19100"/>
                  </a:cubicBezTo>
                  <a:cubicBezTo>
                    <a:pt x="1927224" y="30212"/>
                    <a:pt x="1958181" y="37356"/>
                    <a:pt x="1981200" y="66725"/>
                  </a:cubicBezTo>
                  <a:cubicBezTo>
                    <a:pt x="2004219" y="96094"/>
                    <a:pt x="2029619" y="160388"/>
                    <a:pt x="2047875" y="195313"/>
                  </a:cubicBezTo>
                  <a:cubicBezTo>
                    <a:pt x="2066131" y="230238"/>
                    <a:pt x="2069306" y="225475"/>
                    <a:pt x="2090737" y="276275"/>
                  </a:cubicBezTo>
                  <a:cubicBezTo>
                    <a:pt x="2112168" y="327075"/>
                    <a:pt x="2151062" y="431057"/>
                    <a:pt x="2176462" y="500113"/>
                  </a:cubicBezTo>
                  <a:cubicBezTo>
                    <a:pt x="2201862" y="569169"/>
                    <a:pt x="2219325" y="620763"/>
                    <a:pt x="2243137" y="690613"/>
                  </a:cubicBezTo>
                  <a:cubicBezTo>
                    <a:pt x="2266949" y="760463"/>
                    <a:pt x="2292350" y="843807"/>
                    <a:pt x="2319337" y="919213"/>
                  </a:cubicBezTo>
                  <a:cubicBezTo>
                    <a:pt x="2346325" y="994619"/>
                    <a:pt x="2364581" y="1048594"/>
                    <a:pt x="2405062" y="1143050"/>
                  </a:cubicBezTo>
                  <a:cubicBezTo>
                    <a:pt x="2445543" y="1237506"/>
                    <a:pt x="2524919" y="1409750"/>
                    <a:pt x="2562225" y="1485950"/>
                  </a:cubicBezTo>
                  <a:cubicBezTo>
                    <a:pt x="2599531" y="1562150"/>
                    <a:pt x="2598738" y="1559769"/>
                    <a:pt x="2628900" y="1600250"/>
                  </a:cubicBezTo>
                  <a:cubicBezTo>
                    <a:pt x="2659062" y="1640731"/>
                    <a:pt x="2703513" y="1697088"/>
                    <a:pt x="2743200" y="1728838"/>
                  </a:cubicBezTo>
                  <a:cubicBezTo>
                    <a:pt x="2782888" y="1760588"/>
                    <a:pt x="2823369" y="1772494"/>
                    <a:pt x="2867025" y="1790750"/>
                  </a:cubicBezTo>
                  <a:cubicBezTo>
                    <a:pt x="2910681" y="1809006"/>
                    <a:pt x="2959893" y="1828056"/>
                    <a:pt x="3005137" y="1838375"/>
                  </a:cubicBezTo>
                  <a:cubicBezTo>
                    <a:pt x="3050381" y="1848694"/>
                    <a:pt x="3088481" y="1849488"/>
                    <a:pt x="3138487" y="1852663"/>
                  </a:cubicBezTo>
                  <a:cubicBezTo>
                    <a:pt x="3188493" y="1855838"/>
                    <a:pt x="3251994" y="1856631"/>
                    <a:pt x="3305175" y="1857425"/>
                  </a:cubicBezTo>
                  <a:cubicBezTo>
                    <a:pt x="3358356" y="1858219"/>
                    <a:pt x="3457575" y="1857425"/>
                    <a:pt x="3457575" y="1857425"/>
                  </a:cubicBezTo>
                  <a:lnTo>
                    <a:pt x="3643312" y="1857425"/>
                  </a:lnTo>
                  <a:lnTo>
                    <a:pt x="3714750" y="18574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2" name="Freeform 11"/>
            <p:cNvSpPr/>
            <p:nvPr/>
          </p:nvSpPr>
          <p:spPr bwMode="auto">
            <a:xfrm>
              <a:off x="5203063" y="1709332"/>
              <a:ext cx="3714750" cy="1857777"/>
            </a:xfrm>
            <a:custGeom>
              <a:avLst/>
              <a:gdLst>
                <a:gd name="connsiteX0" fmla="*/ 0 w 3714750"/>
                <a:gd name="connsiteY0" fmla="*/ 1852663 h 1857777"/>
                <a:gd name="connsiteX1" fmla="*/ 242887 w 3714750"/>
                <a:gd name="connsiteY1" fmla="*/ 1852663 h 1857777"/>
                <a:gd name="connsiteX2" fmla="*/ 409575 w 3714750"/>
                <a:gd name="connsiteY2" fmla="*/ 1852663 h 1857777"/>
                <a:gd name="connsiteX3" fmla="*/ 604837 w 3714750"/>
                <a:gd name="connsiteY3" fmla="*/ 1847900 h 1857777"/>
                <a:gd name="connsiteX4" fmla="*/ 776287 w 3714750"/>
                <a:gd name="connsiteY4" fmla="*/ 1833613 h 1857777"/>
                <a:gd name="connsiteX5" fmla="*/ 976312 w 3714750"/>
                <a:gd name="connsiteY5" fmla="*/ 1752650 h 1857777"/>
                <a:gd name="connsiteX6" fmla="*/ 1123950 w 3714750"/>
                <a:gd name="connsiteY6" fmla="*/ 1595488 h 1857777"/>
                <a:gd name="connsiteX7" fmla="*/ 1219200 w 3714750"/>
                <a:gd name="connsiteY7" fmla="*/ 1428800 h 1857777"/>
                <a:gd name="connsiteX8" fmla="*/ 1304925 w 3714750"/>
                <a:gd name="connsiteY8" fmla="*/ 1247825 h 1857777"/>
                <a:gd name="connsiteX9" fmla="*/ 1438275 w 3714750"/>
                <a:gd name="connsiteY9" fmla="*/ 876350 h 1857777"/>
                <a:gd name="connsiteX10" fmla="*/ 1552575 w 3714750"/>
                <a:gd name="connsiteY10" fmla="*/ 523925 h 1857777"/>
                <a:gd name="connsiteX11" fmla="*/ 1662112 w 3714750"/>
                <a:gd name="connsiteY11" fmla="*/ 276275 h 1857777"/>
                <a:gd name="connsiteX12" fmla="*/ 1747837 w 3714750"/>
                <a:gd name="connsiteY12" fmla="*/ 95300 h 1857777"/>
                <a:gd name="connsiteX13" fmla="*/ 1828800 w 3714750"/>
                <a:gd name="connsiteY13" fmla="*/ 23863 h 1857777"/>
                <a:gd name="connsiteX14" fmla="*/ 1876425 w 3714750"/>
                <a:gd name="connsiteY14" fmla="*/ 50 h 1857777"/>
                <a:gd name="connsiteX15" fmla="*/ 1909762 w 3714750"/>
                <a:gd name="connsiteY15" fmla="*/ 19100 h 1857777"/>
                <a:gd name="connsiteX16" fmla="*/ 1981200 w 3714750"/>
                <a:gd name="connsiteY16" fmla="*/ 66725 h 1857777"/>
                <a:gd name="connsiteX17" fmla="*/ 2047875 w 3714750"/>
                <a:gd name="connsiteY17" fmla="*/ 195313 h 1857777"/>
                <a:gd name="connsiteX18" fmla="*/ 2090737 w 3714750"/>
                <a:gd name="connsiteY18" fmla="*/ 276275 h 1857777"/>
                <a:gd name="connsiteX19" fmla="*/ 2176462 w 3714750"/>
                <a:gd name="connsiteY19" fmla="*/ 500113 h 1857777"/>
                <a:gd name="connsiteX20" fmla="*/ 2243137 w 3714750"/>
                <a:gd name="connsiteY20" fmla="*/ 690613 h 1857777"/>
                <a:gd name="connsiteX21" fmla="*/ 2319337 w 3714750"/>
                <a:gd name="connsiteY21" fmla="*/ 919213 h 1857777"/>
                <a:gd name="connsiteX22" fmla="*/ 2405062 w 3714750"/>
                <a:gd name="connsiteY22" fmla="*/ 1143050 h 1857777"/>
                <a:gd name="connsiteX23" fmla="*/ 2562225 w 3714750"/>
                <a:gd name="connsiteY23" fmla="*/ 1485950 h 1857777"/>
                <a:gd name="connsiteX24" fmla="*/ 2628900 w 3714750"/>
                <a:gd name="connsiteY24" fmla="*/ 1600250 h 1857777"/>
                <a:gd name="connsiteX25" fmla="*/ 2743200 w 3714750"/>
                <a:gd name="connsiteY25" fmla="*/ 1728838 h 1857777"/>
                <a:gd name="connsiteX26" fmla="*/ 2867025 w 3714750"/>
                <a:gd name="connsiteY26" fmla="*/ 1790750 h 1857777"/>
                <a:gd name="connsiteX27" fmla="*/ 3005137 w 3714750"/>
                <a:gd name="connsiteY27" fmla="*/ 1838375 h 1857777"/>
                <a:gd name="connsiteX28" fmla="*/ 3138487 w 3714750"/>
                <a:gd name="connsiteY28" fmla="*/ 1852663 h 1857777"/>
                <a:gd name="connsiteX29" fmla="*/ 3305175 w 3714750"/>
                <a:gd name="connsiteY29" fmla="*/ 1857425 h 1857777"/>
                <a:gd name="connsiteX30" fmla="*/ 3457575 w 3714750"/>
                <a:gd name="connsiteY30" fmla="*/ 1857425 h 1857777"/>
                <a:gd name="connsiteX31" fmla="*/ 3643312 w 3714750"/>
                <a:gd name="connsiteY31" fmla="*/ 1857425 h 1857777"/>
                <a:gd name="connsiteX32" fmla="*/ 3714750 w 3714750"/>
                <a:gd name="connsiteY32" fmla="*/ 1857425 h 18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4750" h="1857777">
                  <a:moveTo>
                    <a:pt x="0" y="1852663"/>
                  </a:moveTo>
                  <a:lnTo>
                    <a:pt x="242887" y="1852663"/>
                  </a:lnTo>
                  <a:lnTo>
                    <a:pt x="409575" y="1852663"/>
                  </a:lnTo>
                  <a:cubicBezTo>
                    <a:pt x="469900" y="1851869"/>
                    <a:pt x="543718" y="1851075"/>
                    <a:pt x="604837" y="1847900"/>
                  </a:cubicBezTo>
                  <a:cubicBezTo>
                    <a:pt x="665956" y="1844725"/>
                    <a:pt x="714375" y="1849488"/>
                    <a:pt x="776287" y="1833613"/>
                  </a:cubicBezTo>
                  <a:cubicBezTo>
                    <a:pt x="838200" y="1817738"/>
                    <a:pt x="918368" y="1792337"/>
                    <a:pt x="976312" y="1752650"/>
                  </a:cubicBezTo>
                  <a:cubicBezTo>
                    <a:pt x="1034256" y="1712963"/>
                    <a:pt x="1083469" y="1649463"/>
                    <a:pt x="1123950" y="1595488"/>
                  </a:cubicBezTo>
                  <a:cubicBezTo>
                    <a:pt x="1164431" y="1541513"/>
                    <a:pt x="1189038" y="1486744"/>
                    <a:pt x="1219200" y="1428800"/>
                  </a:cubicBezTo>
                  <a:cubicBezTo>
                    <a:pt x="1249362" y="1370856"/>
                    <a:pt x="1268413" y="1339900"/>
                    <a:pt x="1304925" y="1247825"/>
                  </a:cubicBezTo>
                  <a:cubicBezTo>
                    <a:pt x="1341437" y="1155750"/>
                    <a:pt x="1397000" y="997000"/>
                    <a:pt x="1438275" y="876350"/>
                  </a:cubicBezTo>
                  <a:cubicBezTo>
                    <a:pt x="1479550" y="755700"/>
                    <a:pt x="1515269" y="623937"/>
                    <a:pt x="1552575" y="523925"/>
                  </a:cubicBezTo>
                  <a:cubicBezTo>
                    <a:pt x="1589881" y="423912"/>
                    <a:pt x="1629568" y="347712"/>
                    <a:pt x="1662112" y="276275"/>
                  </a:cubicBezTo>
                  <a:cubicBezTo>
                    <a:pt x="1694656" y="204838"/>
                    <a:pt x="1720056" y="137369"/>
                    <a:pt x="1747837" y="95300"/>
                  </a:cubicBezTo>
                  <a:cubicBezTo>
                    <a:pt x="1775618" y="53231"/>
                    <a:pt x="1807369" y="39738"/>
                    <a:pt x="1828800" y="23863"/>
                  </a:cubicBezTo>
                  <a:cubicBezTo>
                    <a:pt x="1850231" y="7988"/>
                    <a:pt x="1862931" y="844"/>
                    <a:pt x="1876425" y="50"/>
                  </a:cubicBezTo>
                  <a:cubicBezTo>
                    <a:pt x="1889919" y="-744"/>
                    <a:pt x="1892300" y="7988"/>
                    <a:pt x="1909762" y="19100"/>
                  </a:cubicBezTo>
                  <a:cubicBezTo>
                    <a:pt x="1927224" y="30212"/>
                    <a:pt x="1958181" y="37356"/>
                    <a:pt x="1981200" y="66725"/>
                  </a:cubicBezTo>
                  <a:cubicBezTo>
                    <a:pt x="2004219" y="96094"/>
                    <a:pt x="2029619" y="160388"/>
                    <a:pt x="2047875" y="195313"/>
                  </a:cubicBezTo>
                  <a:cubicBezTo>
                    <a:pt x="2066131" y="230238"/>
                    <a:pt x="2069306" y="225475"/>
                    <a:pt x="2090737" y="276275"/>
                  </a:cubicBezTo>
                  <a:cubicBezTo>
                    <a:pt x="2112168" y="327075"/>
                    <a:pt x="2151062" y="431057"/>
                    <a:pt x="2176462" y="500113"/>
                  </a:cubicBezTo>
                  <a:cubicBezTo>
                    <a:pt x="2201862" y="569169"/>
                    <a:pt x="2219325" y="620763"/>
                    <a:pt x="2243137" y="690613"/>
                  </a:cubicBezTo>
                  <a:cubicBezTo>
                    <a:pt x="2266949" y="760463"/>
                    <a:pt x="2292350" y="843807"/>
                    <a:pt x="2319337" y="919213"/>
                  </a:cubicBezTo>
                  <a:cubicBezTo>
                    <a:pt x="2346325" y="994619"/>
                    <a:pt x="2364581" y="1048594"/>
                    <a:pt x="2405062" y="1143050"/>
                  </a:cubicBezTo>
                  <a:cubicBezTo>
                    <a:pt x="2445543" y="1237506"/>
                    <a:pt x="2524919" y="1409750"/>
                    <a:pt x="2562225" y="1485950"/>
                  </a:cubicBezTo>
                  <a:cubicBezTo>
                    <a:pt x="2599531" y="1562150"/>
                    <a:pt x="2598738" y="1559769"/>
                    <a:pt x="2628900" y="1600250"/>
                  </a:cubicBezTo>
                  <a:cubicBezTo>
                    <a:pt x="2659062" y="1640731"/>
                    <a:pt x="2703513" y="1697088"/>
                    <a:pt x="2743200" y="1728838"/>
                  </a:cubicBezTo>
                  <a:cubicBezTo>
                    <a:pt x="2782888" y="1760588"/>
                    <a:pt x="2823369" y="1772494"/>
                    <a:pt x="2867025" y="1790750"/>
                  </a:cubicBezTo>
                  <a:cubicBezTo>
                    <a:pt x="2910681" y="1809006"/>
                    <a:pt x="2959893" y="1828056"/>
                    <a:pt x="3005137" y="1838375"/>
                  </a:cubicBezTo>
                  <a:cubicBezTo>
                    <a:pt x="3050381" y="1848694"/>
                    <a:pt x="3088481" y="1849488"/>
                    <a:pt x="3138487" y="1852663"/>
                  </a:cubicBezTo>
                  <a:cubicBezTo>
                    <a:pt x="3188493" y="1855838"/>
                    <a:pt x="3251994" y="1856631"/>
                    <a:pt x="3305175" y="1857425"/>
                  </a:cubicBezTo>
                  <a:cubicBezTo>
                    <a:pt x="3358356" y="1858219"/>
                    <a:pt x="3457575" y="1857425"/>
                    <a:pt x="3457575" y="1857425"/>
                  </a:cubicBezTo>
                  <a:lnTo>
                    <a:pt x="3643312" y="1857425"/>
                  </a:lnTo>
                  <a:lnTo>
                    <a:pt x="3714750" y="18574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grpSp>
      <p:sp>
        <p:nvSpPr>
          <p:cNvPr id="13" name="TextBox 12"/>
          <p:cNvSpPr txBox="1"/>
          <p:nvPr/>
        </p:nvSpPr>
        <p:spPr>
          <a:xfrm>
            <a:off x="1598252" y="2796336"/>
            <a:ext cx="377026" cy="369332"/>
          </a:xfrm>
          <a:prstGeom prst="rect">
            <a:avLst/>
          </a:prstGeom>
          <a:noFill/>
        </p:spPr>
        <p:txBody>
          <a:bodyPr wrap="none" rtlCol="0">
            <a:spAutoFit/>
          </a:bodyPr>
          <a:lstStyle/>
          <a:p>
            <a:r>
              <a:rPr lang="en-US" b="1" dirty="0" smtClean="0"/>
              <a:t>M</a:t>
            </a:r>
            <a:endParaRPr lang="fr-FR" b="1" dirty="0"/>
          </a:p>
        </p:txBody>
      </p:sp>
      <p:sp>
        <p:nvSpPr>
          <p:cNvPr id="14" name="TextBox 13"/>
          <p:cNvSpPr txBox="1"/>
          <p:nvPr/>
        </p:nvSpPr>
        <p:spPr>
          <a:xfrm>
            <a:off x="6211198" y="2790453"/>
            <a:ext cx="377026" cy="369332"/>
          </a:xfrm>
          <a:prstGeom prst="rect">
            <a:avLst/>
          </a:prstGeom>
          <a:noFill/>
        </p:spPr>
        <p:txBody>
          <a:bodyPr wrap="none" rtlCol="0">
            <a:spAutoFit/>
          </a:bodyPr>
          <a:lstStyle/>
          <a:p>
            <a:r>
              <a:rPr lang="en-US" b="1" dirty="0" smtClean="0"/>
              <a:t>M</a:t>
            </a:r>
            <a:endParaRPr lang="fr-FR" b="1" dirty="0"/>
          </a:p>
        </p:txBody>
      </p:sp>
      <p:sp>
        <p:nvSpPr>
          <p:cNvPr id="15" name="TextBox 14"/>
          <p:cNvSpPr txBox="1"/>
          <p:nvPr/>
        </p:nvSpPr>
        <p:spPr>
          <a:xfrm>
            <a:off x="6660232" y="2780928"/>
            <a:ext cx="364202" cy="369332"/>
          </a:xfrm>
          <a:prstGeom prst="rect">
            <a:avLst/>
          </a:prstGeom>
          <a:noFill/>
        </p:spPr>
        <p:txBody>
          <a:bodyPr wrap="none" rtlCol="0">
            <a:spAutoFit/>
          </a:bodyPr>
          <a:lstStyle/>
          <a:p>
            <a:r>
              <a:rPr lang="en-US" b="1" dirty="0"/>
              <a:t>O</a:t>
            </a:r>
            <a:endParaRPr lang="fr-FR" b="1" dirty="0"/>
          </a:p>
        </p:txBody>
      </p:sp>
      <p:sp>
        <p:nvSpPr>
          <p:cNvPr id="16" name="TextBox 15"/>
          <p:cNvSpPr txBox="1"/>
          <p:nvPr/>
        </p:nvSpPr>
        <p:spPr>
          <a:xfrm>
            <a:off x="2915816" y="2780928"/>
            <a:ext cx="364202" cy="369332"/>
          </a:xfrm>
          <a:prstGeom prst="rect">
            <a:avLst/>
          </a:prstGeom>
          <a:noFill/>
        </p:spPr>
        <p:txBody>
          <a:bodyPr wrap="none" rtlCol="0">
            <a:spAutoFit/>
          </a:bodyPr>
          <a:lstStyle/>
          <a:p>
            <a:r>
              <a:rPr lang="en-US" b="1" dirty="0"/>
              <a:t>O</a:t>
            </a:r>
            <a:endParaRPr lang="fr-FR" b="1" dirty="0"/>
          </a:p>
        </p:txBody>
      </p:sp>
      <p:sp>
        <p:nvSpPr>
          <p:cNvPr id="17" name="Title 4"/>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dirty="0" smtClean="0"/>
              <a:t>Data Assimilation</a:t>
            </a:r>
            <a:endParaRPr lang="fr-FR" kern="0" dirty="0"/>
          </a:p>
        </p:txBody>
      </p:sp>
      <mc:AlternateContent xmlns:mc="http://schemas.openxmlformats.org/markup-compatibility/2006" xmlns:a14="http://schemas.microsoft.com/office/drawing/2010/main">
        <mc:Choice Requires="a14">
          <p:sp>
            <p:nvSpPr>
              <p:cNvPr id="18" name="TextBox 17"/>
              <p:cNvSpPr txBox="1"/>
              <p:nvPr/>
            </p:nvSpPr>
            <p:spPr>
              <a:xfrm>
                <a:off x="1519472" y="4221088"/>
                <a:ext cx="1578445" cy="676980"/>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a:rPr>
                          </m:ctrlPr>
                        </m:fPr>
                        <m:num>
                          <m:d>
                            <m:dPr>
                              <m:begChr m:val="|"/>
                              <m:endChr m:val="|"/>
                              <m:ctrlPr>
                                <a:rPr lang="fr-FR" i="1">
                                  <a:latin typeface="Cambria Math"/>
                                </a:rPr>
                              </m:ctrlPr>
                            </m:dPr>
                            <m:e>
                              <m:sSub>
                                <m:sSubPr>
                                  <m:ctrlPr>
                                    <a:rPr lang="fr-FR" i="1">
                                      <a:latin typeface="Cambria Math"/>
                                    </a:rPr>
                                  </m:ctrlPr>
                                </m:sSubPr>
                                <m:e>
                                  <m:sSub>
                                    <m:sSubPr>
                                      <m:ctrlPr>
                                        <a:rPr lang="fr-FR" i="1">
                                          <a:latin typeface="Cambria Math"/>
                                        </a:rPr>
                                      </m:ctrlPr>
                                    </m:sSubPr>
                                    <m:e>
                                      <m:r>
                                        <a:rPr lang="en-US" i="1">
                                          <a:latin typeface="Cambria Math"/>
                                        </a:rPr>
                                        <m:t>𝑀</m:t>
                                      </m:r>
                                    </m:e>
                                    <m:sub>
                                      <m:r>
                                        <a:rPr lang="en-US" i="1">
                                          <a:latin typeface="Cambria Math"/>
                                        </a:rPr>
                                        <m:t>𝑖</m:t>
                                      </m:r>
                                    </m:sub>
                                  </m:sSub>
                                  <m:r>
                                    <a:rPr lang="en-US" i="1">
                                      <a:latin typeface="Cambria Math"/>
                                    </a:rPr>
                                    <m:t>−</m:t>
                                  </m:r>
                                  <m:r>
                                    <a:rPr lang="en-US" i="1">
                                      <a:latin typeface="Cambria Math"/>
                                    </a:rPr>
                                    <m:t>𝑂</m:t>
                                  </m:r>
                                </m:e>
                                <m:sub>
                                  <m:r>
                                    <a:rPr lang="en-US" i="1">
                                      <a:latin typeface="Cambria Math"/>
                                    </a:rPr>
                                    <m:t>𝑖</m:t>
                                  </m:r>
                                </m:sub>
                              </m:sSub>
                            </m:e>
                          </m:d>
                        </m:num>
                        <m:den>
                          <m:r>
                            <a:rPr lang="en-US" i="1">
                              <a:latin typeface="Cambria Math"/>
                            </a:rPr>
                            <m:t>2</m:t>
                          </m:r>
                          <m:r>
                            <a:rPr lang="en-US" i="1">
                              <a:latin typeface="Cambria Math"/>
                            </a:rPr>
                            <m:t>𝑈</m:t>
                          </m:r>
                          <m:r>
                            <a:rPr lang="en-US" i="1">
                              <a:latin typeface="Cambria Math"/>
                            </a:rPr>
                            <m:t>(</m:t>
                          </m:r>
                          <m:sSub>
                            <m:sSubPr>
                              <m:ctrlPr>
                                <a:rPr lang="en-US" i="1">
                                  <a:latin typeface="Cambria Math"/>
                                </a:rPr>
                              </m:ctrlPr>
                            </m:sSubPr>
                            <m:e>
                              <m:r>
                                <a:rPr lang="en-US" i="1">
                                  <a:latin typeface="Cambria Math"/>
                                </a:rPr>
                                <m:t>𝑂</m:t>
                              </m:r>
                            </m:e>
                            <m:sub>
                              <m:r>
                                <a:rPr lang="en-US" i="1">
                                  <a:latin typeface="Cambria Math"/>
                                </a:rPr>
                                <m:t>𝑖</m:t>
                              </m:r>
                            </m:sub>
                          </m:sSub>
                          <m:r>
                            <a:rPr lang="en-US" i="1">
                              <a:latin typeface="Cambria Math"/>
                            </a:rPr>
                            <m:t>)</m:t>
                          </m:r>
                        </m:den>
                      </m:f>
                      <m:r>
                        <a:rPr lang="el-GR" i="1" smtClean="0">
                          <a:latin typeface="Cambria Math"/>
                        </a:rPr>
                        <m:t>≤</m:t>
                      </m:r>
                      <m:r>
                        <a:rPr lang="en-US" b="0" i="1" smtClean="0">
                          <a:latin typeface="Cambria Math"/>
                        </a:rPr>
                        <m:t>1</m:t>
                      </m:r>
                    </m:oMath>
                  </m:oMathPara>
                </a14:m>
                <a:endParaRPr lang="fr-FR" dirty="0"/>
              </a:p>
            </p:txBody>
          </p:sp>
        </mc:Choice>
        <mc:Fallback xmlns="">
          <p:sp>
            <p:nvSpPr>
              <p:cNvPr id="18" name="TextBox 17"/>
              <p:cNvSpPr txBox="1">
                <a:spLocks noRot="1" noChangeAspect="1" noMove="1" noResize="1" noEditPoints="1" noAdjustHandles="1" noChangeArrowheads="1" noChangeShapeType="1" noTextEdit="1"/>
              </p:cNvSpPr>
              <p:nvPr/>
            </p:nvSpPr>
            <p:spPr>
              <a:xfrm>
                <a:off x="1519472" y="4221088"/>
                <a:ext cx="1578445" cy="676980"/>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945883" y="4221088"/>
                <a:ext cx="1638141" cy="1230978"/>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a:rPr>
                          </m:ctrlPr>
                        </m:fPr>
                        <m:num>
                          <m:d>
                            <m:dPr>
                              <m:begChr m:val="|"/>
                              <m:endChr m:val="|"/>
                              <m:ctrlPr>
                                <a:rPr lang="fr-FR" i="1">
                                  <a:latin typeface="Cambria Math"/>
                                </a:rPr>
                              </m:ctrlPr>
                            </m:dPr>
                            <m:e>
                              <m:sSub>
                                <m:sSubPr>
                                  <m:ctrlPr>
                                    <a:rPr lang="fr-FR" i="1">
                                      <a:latin typeface="Cambria Math"/>
                                    </a:rPr>
                                  </m:ctrlPr>
                                </m:sSubPr>
                                <m:e>
                                  <m:sSub>
                                    <m:sSubPr>
                                      <m:ctrlPr>
                                        <a:rPr lang="fr-FR" i="1">
                                          <a:latin typeface="Cambria Math"/>
                                        </a:rPr>
                                      </m:ctrlPr>
                                    </m:sSubPr>
                                    <m:e>
                                      <m:r>
                                        <a:rPr lang="en-US" i="1">
                                          <a:latin typeface="Cambria Math"/>
                                        </a:rPr>
                                        <m:t>𝑀</m:t>
                                      </m:r>
                                    </m:e>
                                    <m:sub>
                                      <m:r>
                                        <a:rPr lang="en-US" i="1">
                                          <a:latin typeface="Cambria Math"/>
                                        </a:rPr>
                                        <m:t>𝑖</m:t>
                                      </m:r>
                                    </m:sub>
                                  </m:sSub>
                                  <m:r>
                                    <a:rPr lang="en-US" i="1">
                                      <a:latin typeface="Cambria Math"/>
                                    </a:rPr>
                                    <m:t>−</m:t>
                                  </m:r>
                                  <m:r>
                                    <a:rPr lang="en-US" i="1">
                                      <a:latin typeface="Cambria Math"/>
                                    </a:rPr>
                                    <m:t>𝑂</m:t>
                                  </m:r>
                                </m:e>
                                <m:sub>
                                  <m:r>
                                    <a:rPr lang="en-US" i="1">
                                      <a:latin typeface="Cambria Math"/>
                                    </a:rPr>
                                    <m:t>𝑖</m:t>
                                  </m:r>
                                </m:sub>
                              </m:sSub>
                            </m:e>
                          </m:d>
                        </m:num>
                        <m:den>
                          <m:r>
                            <a:rPr lang="en-US" i="1" smtClean="0">
                              <a:latin typeface="Cambria Math"/>
                              <a:ea typeface="Cambria Math"/>
                            </a:rPr>
                            <m:t>𝛽</m:t>
                          </m:r>
                          <m:r>
                            <a:rPr lang="en-US" i="1">
                              <a:latin typeface="Cambria Math"/>
                            </a:rPr>
                            <m:t>𝑈</m:t>
                          </m:r>
                          <m:r>
                            <a:rPr lang="en-US" i="1">
                              <a:latin typeface="Cambria Math"/>
                            </a:rPr>
                            <m:t>(</m:t>
                          </m:r>
                          <m:sSub>
                            <m:sSubPr>
                              <m:ctrlPr>
                                <a:rPr lang="en-US" i="1">
                                  <a:latin typeface="Cambria Math"/>
                                </a:rPr>
                              </m:ctrlPr>
                            </m:sSubPr>
                            <m:e>
                              <m:r>
                                <a:rPr lang="en-US" i="1">
                                  <a:latin typeface="Cambria Math"/>
                                </a:rPr>
                                <m:t>𝑂</m:t>
                              </m:r>
                            </m:e>
                            <m:sub>
                              <m:r>
                                <a:rPr lang="en-US" i="1">
                                  <a:latin typeface="Cambria Math"/>
                                </a:rPr>
                                <m:t>𝑖</m:t>
                              </m:r>
                            </m:sub>
                          </m:sSub>
                          <m:r>
                            <a:rPr lang="en-US" i="1">
                              <a:latin typeface="Cambria Math"/>
                            </a:rPr>
                            <m:t>)</m:t>
                          </m:r>
                        </m:den>
                      </m:f>
                      <m:r>
                        <a:rPr lang="el-GR" i="1" smtClean="0">
                          <a:latin typeface="Cambria Math"/>
                        </a:rPr>
                        <m:t>≤</m:t>
                      </m:r>
                      <m:r>
                        <a:rPr lang="en-US" b="0" i="1" smtClean="0">
                          <a:latin typeface="Cambria Math"/>
                        </a:rPr>
                        <m:t>1</m:t>
                      </m:r>
                    </m:oMath>
                  </m:oMathPara>
                </a14:m>
                <a:endParaRPr lang="fr-FR" dirty="0" smtClean="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1</m:t>
                      </m:r>
                      <m:r>
                        <a:rPr lang="en-US" i="1" smtClean="0">
                          <a:latin typeface="Cambria Math"/>
                          <a:ea typeface="Cambria Math"/>
                        </a:rPr>
                        <m:t>≤</m:t>
                      </m:r>
                      <m:r>
                        <a:rPr lang="en-US" i="1">
                          <a:latin typeface="Cambria Math"/>
                          <a:ea typeface="Cambria Math"/>
                        </a:rPr>
                        <m:t>𝛽</m:t>
                      </m:r>
                      <m:r>
                        <a:rPr lang="en-US" i="1" smtClean="0">
                          <a:latin typeface="Cambria Math"/>
                          <a:ea typeface="Cambria Math"/>
                        </a:rPr>
                        <m:t>≤</m:t>
                      </m:r>
                      <m:r>
                        <a:rPr lang="en-US" b="0" i="1" smtClean="0">
                          <a:latin typeface="Cambria Math"/>
                          <a:ea typeface="Cambria Math"/>
                        </a:rPr>
                        <m:t>2</m:t>
                      </m:r>
                    </m:oMath>
                  </m:oMathPara>
                </a14:m>
                <a:endParaRPr lang="fr-FR" dirty="0"/>
              </a:p>
            </p:txBody>
          </p:sp>
        </mc:Choice>
        <mc:Fallback xmlns="">
          <p:sp>
            <p:nvSpPr>
              <p:cNvPr id="19" name="TextBox 18"/>
              <p:cNvSpPr txBox="1">
                <a:spLocks noRot="1" noChangeAspect="1" noMove="1" noResize="1" noEditPoints="1" noAdjustHandles="1" noChangeArrowheads="1" noChangeShapeType="1" noTextEdit="1"/>
              </p:cNvSpPr>
              <p:nvPr/>
            </p:nvSpPr>
            <p:spPr>
              <a:xfrm>
                <a:off x="5945883" y="4221088"/>
                <a:ext cx="1638141" cy="1230978"/>
              </a:xfrm>
              <a:prstGeom prst="rect">
                <a:avLst/>
              </a:prstGeom>
              <a:blipFill rotWithShape="1">
                <a:blip r:embed="rId3"/>
                <a:stretch>
                  <a:fillRect b="-3465"/>
                </a:stretch>
              </a:blipFill>
            </p:spPr>
            <p:txBody>
              <a:bodyPr/>
              <a:lstStyle/>
              <a:p>
                <a:r>
                  <a:rPr lang="fr-FR">
                    <a:noFill/>
                  </a:rPr>
                  <a:t> </a:t>
                </a:r>
              </a:p>
            </p:txBody>
          </p:sp>
        </mc:Fallback>
      </mc:AlternateContent>
      <p:sp>
        <p:nvSpPr>
          <p:cNvPr id="20" name="Down Arrow 19"/>
          <p:cNvSpPr/>
          <p:nvPr/>
        </p:nvSpPr>
        <p:spPr bwMode="auto">
          <a:xfrm rot="16200000">
            <a:off x="4242143" y="4347100"/>
            <a:ext cx="828088" cy="720080"/>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21" name="TextBox 20"/>
          <p:cNvSpPr txBox="1"/>
          <p:nvPr/>
        </p:nvSpPr>
        <p:spPr>
          <a:xfrm>
            <a:off x="5308580" y="5704914"/>
            <a:ext cx="1351652" cy="369332"/>
          </a:xfrm>
          <a:prstGeom prst="rect">
            <a:avLst/>
          </a:prstGeom>
          <a:noFill/>
        </p:spPr>
        <p:txBody>
          <a:bodyPr wrap="none" rtlCol="0">
            <a:spAutoFit/>
          </a:bodyPr>
          <a:lstStyle/>
          <a:p>
            <a:r>
              <a:rPr lang="en-US" dirty="0" smtClean="0"/>
              <a:t>Data fusion</a:t>
            </a:r>
            <a:endParaRPr lang="fr-FR" dirty="0"/>
          </a:p>
        </p:txBody>
      </p:sp>
      <p:sp>
        <p:nvSpPr>
          <p:cNvPr id="22" name="TextBox 21"/>
          <p:cNvSpPr txBox="1"/>
          <p:nvPr/>
        </p:nvSpPr>
        <p:spPr>
          <a:xfrm>
            <a:off x="7108780" y="5704914"/>
            <a:ext cx="1749197" cy="369332"/>
          </a:xfrm>
          <a:prstGeom prst="rect">
            <a:avLst/>
          </a:prstGeom>
          <a:noFill/>
        </p:spPr>
        <p:txBody>
          <a:bodyPr wrap="none" rtlCol="0">
            <a:spAutoFit/>
          </a:bodyPr>
          <a:lstStyle/>
          <a:p>
            <a:r>
              <a:rPr lang="en-US" dirty="0" smtClean="0"/>
              <a:t>No assimilation</a:t>
            </a:r>
            <a:endParaRPr lang="fr-FR" dirty="0"/>
          </a:p>
        </p:txBody>
      </p:sp>
      <p:cxnSp>
        <p:nvCxnSpPr>
          <p:cNvPr id="23" name="Straight Arrow Connector 22"/>
          <p:cNvCxnSpPr>
            <a:endCxn id="21" idx="0"/>
          </p:cNvCxnSpPr>
          <p:nvPr/>
        </p:nvCxnSpPr>
        <p:spPr bwMode="auto">
          <a:xfrm flipH="1">
            <a:off x="5984406" y="5452066"/>
            <a:ext cx="320580" cy="25284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endCxn id="22" idx="0"/>
          </p:cNvCxnSpPr>
          <p:nvPr/>
        </p:nvCxnSpPr>
        <p:spPr bwMode="auto">
          <a:xfrm>
            <a:off x="7236296" y="5373216"/>
            <a:ext cx="747083" cy="33169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7452320" y="1744240"/>
            <a:ext cx="1249288" cy="0"/>
          </a:xfrm>
          <a:prstGeom prst="lin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7466608" y="2060848"/>
            <a:ext cx="1249288" cy="0"/>
          </a:xfrm>
          <a:prstGeom prst="line">
            <a:avLst/>
          </a:prstGeom>
          <a:noFill/>
          <a:ln w="28575" cap="flat" cmpd="sng" algn="ctr">
            <a:solidFill>
              <a:srgbClr val="00B05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7452320" y="1412776"/>
            <a:ext cx="1249288" cy="0"/>
          </a:xfrm>
          <a:prstGeom prst="line">
            <a:avLst/>
          </a:prstGeom>
          <a:noFill/>
          <a:ln w="28575" cap="flat" cmpd="sng" algn="ctr">
            <a:solidFill>
              <a:srgbClr val="00B05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7484888" y="2162000"/>
            <a:ext cx="12492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499176" y="2550616"/>
            <a:ext cx="1249288" cy="0"/>
          </a:xfrm>
          <a:prstGeom prst="line">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7484888" y="1758528"/>
            <a:ext cx="1249288" cy="0"/>
          </a:xfrm>
          <a:prstGeom prst="line">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8715726" y="1533212"/>
            <a:ext cx="364202" cy="369332"/>
          </a:xfrm>
          <a:prstGeom prst="rect">
            <a:avLst/>
          </a:prstGeom>
          <a:noFill/>
        </p:spPr>
        <p:txBody>
          <a:bodyPr wrap="none" rtlCol="0">
            <a:spAutoFit/>
          </a:bodyPr>
          <a:lstStyle/>
          <a:p>
            <a:r>
              <a:rPr lang="en-US" b="1" dirty="0" smtClean="0">
                <a:solidFill>
                  <a:srgbClr val="00B050"/>
                </a:solidFill>
              </a:rPr>
              <a:t>O</a:t>
            </a:r>
            <a:endParaRPr lang="en-US" b="1" dirty="0">
              <a:solidFill>
                <a:srgbClr val="00B050"/>
              </a:solidFill>
            </a:endParaRPr>
          </a:p>
        </p:txBody>
      </p:sp>
      <p:sp>
        <p:nvSpPr>
          <p:cNvPr id="32" name="TextBox 31"/>
          <p:cNvSpPr txBox="1"/>
          <p:nvPr/>
        </p:nvSpPr>
        <p:spPr>
          <a:xfrm>
            <a:off x="8715726" y="1979548"/>
            <a:ext cx="377026" cy="369332"/>
          </a:xfrm>
          <a:prstGeom prst="rect">
            <a:avLst/>
          </a:prstGeom>
          <a:noFill/>
        </p:spPr>
        <p:txBody>
          <a:bodyPr wrap="none" rtlCol="0">
            <a:spAutoFit/>
          </a:bodyPr>
          <a:lstStyle/>
          <a:p>
            <a:r>
              <a:rPr lang="en-US" b="1" dirty="0" smtClean="0">
                <a:solidFill>
                  <a:srgbClr val="FF0000"/>
                </a:solidFill>
              </a:rPr>
              <a:t>M</a:t>
            </a:r>
            <a:endParaRPr lang="en-US" b="1" dirty="0">
              <a:solidFill>
                <a:srgbClr val="FF0000"/>
              </a:solidFill>
            </a:endParaRPr>
          </a:p>
        </p:txBody>
      </p:sp>
      <p:cxnSp>
        <p:nvCxnSpPr>
          <p:cNvPr id="33" name="Straight Connector 32"/>
          <p:cNvCxnSpPr/>
          <p:nvPr/>
        </p:nvCxnSpPr>
        <p:spPr bwMode="auto">
          <a:xfrm>
            <a:off x="3779912" y="2334592"/>
            <a:ext cx="1249288" cy="0"/>
          </a:xfrm>
          <a:prstGeom prst="lin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3794200" y="2651200"/>
            <a:ext cx="1249288" cy="0"/>
          </a:xfrm>
          <a:prstGeom prst="line">
            <a:avLst/>
          </a:prstGeom>
          <a:noFill/>
          <a:ln w="28575" cap="flat" cmpd="sng" algn="ctr">
            <a:solidFill>
              <a:srgbClr val="00B05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3779912" y="2003128"/>
            <a:ext cx="1249288" cy="0"/>
          </a:xfrm>
          <a:prstGeom prst="line">
            <a:avLst/>
          </a:prstGeom>
          <a:noFill/>
          <a:ln w="28575" cap="flat" cmpd="sng" algn="ctr">
            <a:solidFill>
              <a:srgbClr val="00B05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3812480" y="3040384"/>
            <a:ext cx="12492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3826768" y="3429000"/>
            <a:ext cx="1249288" cy="0"/>
          </a:xfrm>
          <a:prstGeom prst="line">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3812480" y="2636912"/>
            <a:ext cx="1249288" cy="0"/>
          </a:xfrm>
          <a:prstGeom prst="line">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5043318" y="2123564"/>
            <a:ext cx="364202" cy="369332"/>
          </a:xfrm>
          <a:prstGeom prst="rect">
            <a:avLst/>
          </a:prstGeom>
          <a:noFill/>
        </p:spPr>
        <p:txBody>
          <a:bodyPr wrap="none" rtlCol="0">
            <a:spAutoFit/>
          </a:bodyPr>
          <a:lstStyle/>
          <a:p>
            <a:r>
              <a:rPr lang="en-US" b="1" dirty="0" smtClean="0">
                <a:solidFill>
                  <a:srgbClr val="00B050"/>
                </a:solidFill>
              </a:rPr>
              <a:t>O</a:t>
            </a:r>
            <a:endParaRPr lang="en-US" b="1" dirty="0">
              <a:solidFill>
                <a:srgbClr val="00B050"/>
              </a:solidFill>
            </a:endParaRPr>
          </a:p>
        </p:txBody>
      </p:sp>
      <p:sp>
        <p:nvSpPr>
          <p:cNvPr id="40" name="TextBox 39"/>
          <p:cNvSpPr txBox="1"/>
          <p:nvPr/>
        </p:nvSpPr>
        <p:spPr>
          <a:xfrm>
            <a:off x="5043318" y="2857932"/>
            <a:ext cx="377026" cy="369332"/>
          </a:xfrm>
          <a:prstGeom prst="rect">
            <a:avLst/>
          </a:prstGeom>
          <a:noFill/>
        </p:spPr>
        <p:txBody>
          <a:bodyPr wrap="none" rtlCol="0">
            <a:spAutoFit/>
          </a:bodyPr>
          <a:lstStyle/>
          <a:p>
            <a:r>
              <a:rPr lang="en-US" b="1" dirty="0" smtClean="0">
                <a:solidFill>
                  <a:srgbClr val="FF0000"/>
                </a:solidFill>
              </a:rPr>
              <a:t>M</a:t>
            </a:r>
            <a:endParaRPr lang="en-US" b="1" dirty="0">
              <a:solidFill>
                <a:srgbClr val="FF0000"/>
              </a:solidFill>
            </a:endParaRPr>
          </a:p>
        </p:txBody>
      </p:sp>
    </p:spTree>
    <p:extLst>
      <p:ext uri="{BB962C8B-B14F-4D97-AF65-F5344CB8AC3E}">
        <p14:creationId xmlns:p14="http://schemas.microsoft.com/office/powerpoint/2010/main" val="1341128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2"/>
          <p:cNvSpPr txBox="1">
            <a:spLocks/>
          </p:cNvSpPr>
          <p:nvPr/>
        </p:nvSpPr>
        <p:spPr>
          <a:xfrm>
            <a:off x="323528" y="1052736"/>
            <a:ext cx="8568952"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MQO “Tuning”</a:t>
            </a:r>
            <a:endParaRPr lang="fr-FR" kern="0" dirty="0"/>
          </a:p>
        </p:txBody>
      </p:sp>
      <mc:AlternateContent xmlns:mc="http://schemas.openxmlformats.org/markup-compatibility/2006" xmlns:a14="http://schemas.microsoft.com/office/drawing/2010/main">
        <mc:Choice Requires="a14">
          <p:sp>
            <p:nvSpPr>
              <p:cNvPr id="4" name="Content Placeholder 3"/>
              <p:cNvSpPr txBox="1">
                <a:spLocks/>
              </p:cNvSpPr>
              <p:nvPr/>
            </p:nvSpPr>
            <p:spPr>
              <a:xfrm>
                <a:off x="14808" y="2060848"/>
                <a:ext cx="8986348" cy="4464496"/>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00FF"/>
                  </a:buClr>
                  <a:buFont typeface="Courier New" pitchFamily="49" charset="0"/>
                  <a:buChar char="o"/>
                </a:pPr>
                <a:r>
                  <a:rPr lang="en-US" sz="2000" kern="0" dirty="0" smtClean="0"/>
                  <a:t>Fit parameters (U</a:t>
                </a:r>
                <a:r>
                  <a:rPr lang="en-US" sz="1400" kern="0" dirty="0" smtClean="0"/>
                  <a:t>RV</a:t>
                </a:r>
                <a:r>
                  <a:rPr lang="en-US" sz="2000" kern="0" dirty="0" smtClean="0"/>
                  <a:t>, </a:t>
                </a:r>
                <a14:m>
                  <m:oMath xmlns:m="http://schemas.openxmlformats.org/officeDocument/2006/math">
                    <m:r>
                      <a:rPr lang="en-US" i="1" kern="0" smtClean="0">
                        <a:latin typeface="Cambria Math"/>
                        <a:ea typeface="Cambria Math"/>
                      </a:rPr>
                      <m:t>𝛼</m:t>
                    </m:r>
                  </m:oMath>
                </a14:m>
                <a:r>
                  <a:rPr lang="en-US" sz="2000" kern="0" dirty="0" smtClean="0"/>
                  <a:t>, </a:t>
                </a:r>
                <a:r>
                  <a:rPr lang="en-US" sz="2000" kern="0" dirty="0" err="1" smtClean="0"/>
                  <a:t>N</a:t>
                </a:r>
                <a:r>
                  <a:rPr lang="en-US" sz="1400" kern="0" dirty="0" err="1" smtClean="0"/>
                  <a:t>p</a:t>
                </a:r>
                <a:r>
                  <a:rPr lang="en-US" sz="2000" kern="0" dirty="0" smtClean="0"/>
                  <a:t> and </a:t>
                </a:r>
                <a:r>
                  <a:rPr lang="en-US" sz="2000" kern="0" dirty="0" err="1" smtClean="0"/>
                  <a:t>N</a:t>
                </a:r>
                <a:r>
                  <a:rPr lang="en-US" sz="1400" kern="0" dirty="0" err="1" smtClean="0"/>
                  <a:t>np</a:t>
                </a:r>
                <a:r>
                  <a:rPr lang="en-US" sz="2000" kern="0" dirty="0" smtClean="0"/>
                  <a:t>)</a:t>
                </a:r>
              </a:p>
              <a:p>
                <a:pPr>
                  <a:buClr>
                    <a:srgbClr val="0000FF"/>
                  </a:buClr>
                  <a:buFont typeface="Courier New" pitchFamily="49" charset="0"/>
                  <a:buChar char="o"/>
                </a:pPr>
                <a:endParaRPr lang="en-US" sz="2000" kern="0" dirty="0"/>
              </a:p>
              <a:p>
                <a:pPr>
                  <a:buClr>
                    <a:srgbClr val="0000FF"/>
                  </a:buClr>
                  <a:buFont typeface="Courier New" pitchFamily="49" charset="0"/>
                  <a:buChar char="o"/>
                </a:pPr>
                <a:r>
                  <a:rPr lang="en-US" sz="2000" kern="0" dirty="0" smtClean="0"/>
                  <a:t>Accuracy (systematic error)</a:t>
                </a:r>
              </a:p>
              <a:p>
                <a:pPr>
                  <a:buClr>
                    <a:srgbClr val="0000FF"/>
                  </a:buClr>
                  <a:buFont typeface="Courier New" pitchFamily="49" charset="0"/>
                  <a:buChar char="o"/>
                </a:pPr>
                <a:endParaRPr lang="en-US" sz="2000" kern="0" dirty="0"/>
              </a:p>
              <a:p>
                <a:pPr>
                  <a:buClr>
                    <a:srgbClr val="0000FF"/>
                  </a:buClr>
                  <a:buFont typeface="Courier New" pitchFamily="49" charset="0"/>
                  <a:buChar char="o"/>
                </a:pPr>
                <a:endParaRPr lang="en-US" sz="2000" kern="0" dirty="0" smtClean="0"/>
              </a:p>
              <a:p>
                <a:pPr>
                  <a:buClr>
                    <a:srgbClr val="0000FF"/>
                  </a:buClr>
                  <a:buFont typeface="Courier New" pitchFamily="49" charset="0"/>
                  <a:buChar char="o"/>
                </a:pPr>
                <a:r>
                  <a:rPr lang="en-US" sz="2000" kern="0" dirty="0" smtClean="0"/>
                  <a:t>Precision (random error)</a:t>
                </a:r>
              </a:p>
              <a:p>
                <a:pPr>
                  <a:buClr>
                    <a:srgbClr val="0000FF"/>
                  </a:buClr>
                  <a:buFont typeface="Courier New" pitchFamily="49" charset="0"/>
                  <a:buChar char="o"/>
                </a:pPr>
                <a:endParaRPr lang="en-US" sz="2000" kern="0" dirty="0"/>
              </a:p>
              <a:p>
                <a:pPr>
                  <a:buClr>
                    <a:srgbClr val="0000FF"/>
                  </a:buClr>
                  <a:buFont typeface="Courier New" pitchFamily="49" charset="0"/>
                  <a:buChar char="o"/>
                </a:pPr>
                <a:endParaRPr lang="en-US" sz="2000" kern="0" dirty="0" smtClean="0"/>
              </a:p>
              <a:p>
                <a:pPr>
                  <a:buClr>
                    <a:srgbClr val="0000FF"/>
                  </a:buClr>
                  <a:buFont typeface="Courier New" pitchFamily="49" charset="0"/>
                  <a:buChar char="o"/>
                </a:pPr>
                <a:r>
                  <a:rPr lang="en-US" sz="2000" kern="0" dirty="0" smtClean="0"/>
                  <a:t>Data considered (90% percentile – stations vs. points)</a:t>
                </a:r>
              </a:p>
              <a:p>
                <a:pPr>
                  <a:buClr>
                    <a:srgbClr val="0000FF"/>
                  </a:buClr>
                  <a:buFont typeface="Courier New" pitchFamily="49" charset="0"/>
                  <a:buChar char="o"/>
                </a:pPr>
                <a:endParaRPr lang="en-US" sz="2000" kern="0" dirty="0"/>
              </a:p>
              <a:p>
                <a:pPr>
                  <a:buClr>
                    <a:srgbClr val="0000FF"/>
                  </a:buClr>
                  <a:buFont typeface="Courier New" pitchFamily="49" charset="0"/>
                  <a:buChar char="o"/>
                </a:pPr>
                <a:r>
                  <a:rPr lang="en-US" sz="2000" kern="0" dirty="0" smtClean="0"/>
                  <a:t>Account for the lack of spatial representativeness</a:t>
                </a:r>
                <a:endParaRPr lang="fr-FR" sz="2000" kern="0" dirty="0"/>
              </a:p>
            </p:txBody>
          </p:sp>
        </mc:Choice>
        <mc:Fallback xmlns="">
          <p:sp>
            <p:nvSpPr>
              <p:cNvPr id="4" name="Content Placeholder 3"/>
              <p:cNvSpPr txBox="1">
                <a:spLocks noRot="1" noChangeAspect="1" noMove="1" noResize="1" noEditPoints="1" noAdjustHandles="1" noChangeArrowheads="1" noChangeShapeType="1" noTextEdit="1"/>
              </p:cNvSpPr>
              <p:nvPr/>
            </p:nvSpPr>
            <p:spPr>
              <a:xfrm>
                <a:off x="14808" y="2060848"/>
                <a:ext cx="8986348" cy="4464496"/>
              </a:xfrm>
              <a:prstGeom prst="rect">
                <a:avLst/>
              </a:prstGeom>
              <a:blipFill rotWithShape="1">
                <a:blip r:embed="rId2"/>
                <a:stretch>
                  <a:fillRect l="-610"/>
                </a:stretch>
              </a:blipFill>
            </p:spPr>
            <p:txBody>
              <a:bodyPr/>
              <a:lstStyle/>
              <a:p>
                <a:r>
                  <a:rPr lang="fr-FR">
                    <a:noFill/>
                  </a:rPr>
                  <a:t> </a:t>
                </a:r>
              </a:p>
            </p:txBody>
          </p:sp>
        </mc:Fallback>
      </mc:AlternateContent>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1" t="2650" r="1801" b="2650"/>
          <a:stretch/>
        </p:blipFill>
        <p:spPr bwMode="auto">
          <a:xfrm>
            <a:off x="6851003" y="2547611"/>
            <a:ext cx="1609429" cy="76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98" t="5414" r="2632" b="2304"/>
          <a:stretch/>
        </p:blipFill>
        <p:spPr bwMode="auto">
          <a:xfrm>
            <a:off x="4427984" y="2547611"/>
            <a:ext cx="2359627" cy="80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bwMode="auto">
          <a:xfrm>
            <a:off x="6372200" y="2949325"/>
            <a:ext cx="415411" cy="139627"/>
          </a:xfrm>
          <a:prstGeom prst="rightArrow">
            <a:avLst/>
          </a:prstGeom>
          <a:solidFill>
            <a:schemeClr val="bg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496996" y="3448992"/>
                <a:ext cx="1964319" cy="369332"/>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a:rPr>
                          </m:ctrlPr>
                        </m:dPr>
                        <m:e>
                          <m:sSub>
                            <m:sSubPr>
                              <m:ctrlPr>
                                <a:rPr lang="fr-FR" i="1">
                                  <a:latin typeface="Cambria Math"/>
                                </a:rPr>
                              </m:ctrlPr>
                            </m:sSubPr>
                            <m:e>
                              <m:sSub>
                                <m:sSubPr>
                                  <m:ctrlPr>
                                    <a:rPr lang="fr-FR" i="1">
                                      <a:latin typeface="Cambria Math"/>
                                    </a:rPr>
                                  </m:ctrlPr>
                                </m:sSubPr>
                                <m:e>
                                  <m:r>
                                    <a:rPr lang="en-US" i="1">
                                      <a:latin typeface="Cambria Math"/>
                                    </a:rPr>
                                    <m:t>𝑀</m:t>
                                  </m:r>
                                </m:e>
                                <m:sub>
                                  <m:r>
                                    <a:rPr lang="en-US" i="1">
                                      <a:latin typeface="Cambria Math"/>
                                    </a:rPr>
                                    <m:t>𝑖</m:t>
                                  </m:r>
                                </m:sub>
                              </m:sSub>
                              <m:r>
                                <a:rPr lang="en-US" i="1">
                                  <a:latin typeface="Cambria Math"/>
                                </a:rPr>
                                <m:t>−</m:t>
                              </m:r>
                              <m:r>
                                <a:rPr lang="en-US" i="1">
                                  <a:latin typeface="Cambria Math"/>
                                </a:rPr>
                                <m:t>𝑂</m:t>
                              </m:r>
                            </m:e>
                            <m:sub>
                              <m:r>
                                <a:rPr lang="en-US" i="1">
                                  <a:latin typeface="Cambria Math"/>
                                </a:rPr>
                                <m:t>𝑖</m:t>
                              </m:r>
                            </m:sub>
                          </m:sSub>
                        </m:e>
                      </m:d>
                      <m:r>
                        <a:rPr lang="el-GR" i="1" smtClean="0">
                          <a:latin typeface="Cambria Math"/>
                        </a:rPr>
                        <m:t>≤</m:t>
                      </m:r>
                      <m:r>
                        <a:rPr lang="en-US" b="0" i="1" smtClean="0">
                          <a:latin typeface="Cambria Math"/>
                        </a:rPr>
                        <m:t>2</m:t>
                      </m:r>
                      <m:r>
                        <a:rPr lang="en-US" i="1">
                          <a:latin typeface="Cambria Math"/>
                        </a:rPr>
                        <m:t>𝑘</m:t>
                      </m:r>
                      <m:sSub>
                        <m:sSubPr>
                          <m:ctrlPr>
                            <a:rPr lang="en-US" i="1">
                              <a:latin typeface="Cambria Math"/>
                            </a:rPr>
                          </m:ctrlPr>
                        </m:sSubPr>
                        <m:e>
                          <m:r>
                            <a:rPr lang="en-US" b="0" i="1" smtClean="0">
                              <a:latin typeface="Cambria Math"/>
                            </a:rPr>
                            <m:t>𝑢</m:t>
                          </m:r>
                        </m:e>
                        <m:sub>
                          <m:r>
                            <a:rPr lang="en-US" i="1">
                              <a:latin typeface="Cambria Math"/>
                            </a:rPr>
                            <m:t>𝑂</m:t>
                          </m:r>
                        </m:sub>
                      </m:sSub>
                    </m:oMath>
                  </m:oMathPara>
                </a14:m>
                <a:endParaRPr lang="fr-FR" dirty="0"/>
              </a:p>
            </p:txBody>
          </p:sp>
        </mc:Choice>
        <mc:Fallback xmlns="">
          <p:sp>
            <p:nvSpPr>
              <p:cNvPr id="8" name="TextBox 7"/>
              <p:cNvSpPr txBox="1">
                <a:spLocks noRot="1" noChangeAspect="1" noMove="1" noResize="1" noEditPoints="1" noAdjustHandles="1" noChangeArrowheads="1" noChangeShapeType="1" noTextEdit="1"/>
              </p:cNvSpPr>
              <p:nvPr/>
            </p:nvSpPr>
            <p:spPr>
              <a:xfrm>
                <a:off x="5496996" y="3448992"/>
                <a:ext cx="1964319" cy="369332"/>
              </a:xfrm>
              <a:prstGeom prst="rect">
                <a:avLst/>
              </a:prstGeom>
              <a:blipFill rotWithShape="1">
                <a:blip r:embed="rId5"/>
                <a:stretch>
                  <a:fillRect b="-3333"/>
                </a:stretch>
              </a:blipFill>
            </p:spPr>
            <p:txBody>
              <a:bodyPr/>
              <a:lstStyle/>
              <a:p>
                <a:r>
                  <a:rPr lang="fr-FR">
                    <a:noFill/>
                  </a:rPr>
                  <a:t> </a:t>
                </a:r>
              </a:p>
            </p:txBody>
          </p:sp>
        </mc:Fallback>
      </mc:AlternateContent>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968" y="3940437"/>
            <a:ext cx="1851472" cy="114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6353869" y="4328144"/>
                <a:ext cx="1964319" cy="369332"/>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a:rPr>
                          </m:ctrlPr>
                        </m:dPr>
                        <m:e>
                          <m:sSub>
                            <m:sSubPr>
                              <m:ctrlPr>
                                <a:rPr lang="fr-FR" i="1">
                                  <a:latin typeface="Cambria Math"/>
                                </a:rPr>
                              </m:ctrlPr>
                            </m:sSubPr>
                            <m:e>
                              <m:sSub>
                                <m:sSubPr>
                                  <m:ctrlPr>
                                    <a:rPr lang="fr-FR" i="1">
                                      <a:latin typeface="Cambria Math"/>
                                    </a:rPr>
                                  </m:ctrlPr>
                                </m:sSubPr>
                                <m:e>
                                  <m:r>
                                    <a:rPr lang="en-US" i="1">
                                      <a:latin typeface="Cambria Math"/>
                                    </a:rPr>
                                    <m:t>𝑀</m:t>
                                  </m:r>
                                </m:e>
                                <m:sub>
                                  <m:r>
                                    <a:rPr lang="en-US" i="1">
                                      <a:latin typeface="Cambria Math"/>
                                    </a:rPr>
                                    <m:t>𝑖</m:t>
                                  </m:r>
                                </m:sub>
                              </m:sSub>
                              <m:r>
                                <a:rPr lang="en-US" i="1">
                                  <a:latin typeface="Cambria Math"/>
                                </a:rPr>
                                <m:t>−</m:t>
                              </m:r>
                              <m:r>
                                <a:rPr lang="en-US" i="1">
                                  <a:latin typeface="Cambria Math"/>
                                </a:rPr>
                                <m:t>𝑂</m:t>
                              </m:r>
                            </m:e>
                            <m:sub>
                              <m:r>
                                <a:rPr lang="en-US" i="1">
                                  <a:latin typeface="Cambria Math"/>
                                </a:rPr>
                                <m:t>𝑖</m:t>
                              </m:r>
                            </m:sub>
                          </m:sSub>
                        </m:e>
                      </m:d>
                      <m:r>
                        <a:rPr lang="el-GR" i="1" smtClean="0">
                          <a:latin typeface="Cambria Math"/>
                        </a:rPr>
                        <m:t>≤</m:t>
                      </m:r>
                      <m:r>
                        <a:rPr lang="en-US" b="0" i="1" smtClean="0">
                          <a:latin typeface="Cambria Math"/>
                        </a:rPr>
                        <m:t>2</m:t>
                      </m:r>
                      <m:r>
                        <a:rPr lang="en-US" i="1">
                          <a:latin typeface="Cambria Math"/>
                        </a:rPr>
                        <m:t>𝑘</m:t>
                      </m:r>
                      <m:sSub>
                        <m:sSubPr>
                          <m:ctrlPr>
                            <a:rPr lang="en-US" i="1">
                              <a:latin typeface="Cambria Math"/>
                            </a:rPr>
                          </m:ctrlPr>
                        </m:sSubPr>
                        <m:e>
                          <m:r>
                            <a:rPr lang="en-US" b="0" i="1" smtClean="0">
                              <a:latin typeface="Cambria Math"/>
                            </a:rPr>
                            <m:t>𝑢</m:t>
                          </m:r>
                        </m:e>
                        <m:sub>
                          <m:r>
                            <a:rPr lang="en-US" i="1">
                              <a:latin typeface="Cambria Math"/>
                            </a:rPr>
                            <m:t>𝑂</m:t>
                          </m:r>
                        </m:sub>
                      </m:sSub>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6353869" y="4328144"/>
                <a:ext cx="1964319" cy="369332"/>
              </a:xfrm>
              <a:prstGeom prst="rect">
                <a:avLst/>
              </a:prstGeom>
              <a:blipFill rotWithShape="1">
                <a:blip r:embed="rId7"/>
                <a:stretch>
                  <a:fillRect b="-1639"/>
                </a:stretch>
              </a:blipFill>
            </p:spPr>
            <p:txBody>
              <a:bodyPr/>
              <a:lstStyle/>
              <a:p>
                <a:r>
                  <a:rPr lang="fr-FR">
                    <a:noFill/>
                  </a:rPr>
                  <a:t> </a:t>
                </a:r>
              </a:p>
            </p:txBody>
          </p:sp>
        </mc:Fallback>
      </mc:AlternateContent>
      <p:sp>
        <p:nvSpPr>
          <p:cNvPr id="11" name="Rectangle 10"/>
          <p:cNvSpPr/>
          <p:nvPr/>
        </p:nvSpPr>
        <p:spPr bwMode="auto">
          <a:xfrm>
            <a:off x="6760815" y="3468043"/>
            <a:ext cx="216024" cy="292794"/>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2" name="Rectangle 11"/>
          <p:cNvSpPr/>
          <p:nvPr/>
        </p:nvSpPr>
        <p:spPr bwMode="auto">
          <a:xfrm>
            <a:off x="7768927" y="4365476"/>
            <a:ext cx="174240" cy="292794"/>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3" name="Rectangle 12"/>
          <p:cNvSpPr/>
          <p:nvPr/>
        </p:nvSpPr>
        <p:spPr>
          <a:xfrm>
            <a:off x="3822142" y="3940437"/>
            <a:ext cx="92365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NO2</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4183780" y="2757528"/>
            <a:ext cx="112402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PM10</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6874202" y="5661248"/>
            <a:ext cx="92365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NO2</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469848" y="1992990"/>
            <a:ext cx="156164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AQUILA</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8098345" y="5661248"/>
            <a:ext cx="90281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SG1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5750273" y="2755127"/>
            <a:ext cx="314220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Data assimilation</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4858312" y="3933056"/>
            <a:ext cx="66396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O3</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411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animBg="1"/>
      <p:bldP spid="12" grpId="0" animBg="1"/>
      <p:bldP spid="13" grpId="0"/>
      <p:bldP spid="15" grpId="0"/>
      <p:bldP spid="17"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Rectangle 2"/>
          <p:cNvSpPr/>
          <p:nvPr/>
        </p:nvSpPr>
        <p:spPr bwMode="auto">
          <a:xfrm>
            <a:off x="7330008" y="1619508"/>
            <a:ext cx="1274440" cy="122413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4" name="5-Point Star 3"/>
          <p:cNvSpPr/>
          <p:nvPr/>
        </p:nvSpPr>
        <p:spPr bwMode="auto">
          <a:xfrm>
            <a:off x="7528040" y="2555612"/>
            <a:ext cx="180000" cy="180000"/>
          </a:xfrm>
          <a:prstGeom prst="star5">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5" name="TextBox 4"/>
          <p:cNvSpPr txBox="1"/>
          <p:nvPr/>
        </p:nvSpPr>
        <p:spPr>
          <a:xfrm>
            <a:off x="7524328" y="1907540"/>
            <a:ext cx="795411" cy="369332"/>
          </a:xfrm>
          <a:prstGeom prst="rect">
            <a:avLst/>
          </a:prstGeom>
          <a:noFill/>
        </p:spPr>
        <p:txBody>
          <a:bodyPr wrap="none" rtlCol="0">
            <a:spAutoFit/>
          </a:bodyPr>
          <a:lstStyle/>
          <a:p>
            <a:r>
              <a:rPr lang="en-US" dirty="0" smtClean="0"/>
              <a:t>[C]</a:t>
            </a:r>
            <a:r>
              <a:rPr lang="en-US" baseline="-25000" dirty="0" smtClean="0"/>
              <a:t>NO2</a:t>
            </a:r>
            <a:endParaRPr lang="fr-FR" baseline="-25000" dirty="0"/>
          </a:p>
        </p:txBody>
      </p:sp>
      <mc:AlternateContent xmlns:mc="http://schemas.openxmlformats.org/markup-compatibility/2006" xmlns:a14="http://schemas.microsoft.com/office/drawing/2010/main">
        <mc:Choice Requires="a14">
          <p:sp>
            <p:nvSpPr>
              <p:cNvPr id="6" name="TextBox 5"/>
              <p:cNvSpPr txBox="1"/>
              <p:nvPr/>
            </p:nvSpPr>
            <p:spPr>
              <a:xfrm>
                <a:off x="511657" y="3717032"/>
                <a:ext cx="2038315" cy="866840"/>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400" i="1" smtClean="0">
                              <a:latin typeface="Cambria Math"/>
                            </a:rPr>
                          </m:ctrlPr>
                        </m:fPr>
                        <m:num>
                          <m:d>
                            <m:dPr>
                              <m:begChr m:val="|"/>
                              <m:endChr m:val="|"/>
                              <m:ctrlPr>
                                <a:rPr lang="fr-FR" sz="2400" i="1">
                                  <a:latin typeface="Cambria Math"/>
                                </a:rPr>
                              </m:ctrlPr>
                            </m:dPr>
                            <m:e>
                              <m:sSub>
                                <m:sSubPr>
                                  <m:ctrlPr>
                                    <a:rPr lang="fr-FR" sz="2400" i="1">
                                      <a:latin typeface="Cambria Math"/>
                                    </a:rPr>
                                  </m:ctrlPr>
                                </m:sSubPr>
                                <m:e>
                                  <m:sSub>
                                    <m:sSubPr>
                                      <m:ctrlPr>
                                        <a:rPr lang="fr-FR" sz="2400" i="1">
                                          <a:latin typeface="Cambria Math"/>
                                        </a:rPr>
                                      </m:ctrlPr>
                                    </m:sSubPr>
                                    <m:e>
                                      <m:r>
                                        <a:rPr lang="en-US" sz="2400" i="1">
                                          <a:latin typeface="Cambria Math"/>
                                        </a:rPr>
                                        <m:t>𝑀</m:t>
                                      </m:r>
                                    </m:e>
                                    <m:sub>
                                      <m:r>
                                        <a:rPr lang="en-US" sz="2400" i="1">
                                          <a:latin typeface="Cambria Math"/>
                                        </a:rPr>
                                        <m:t>𝑖</m:t>
                                      </m:r>
                                    </m:sub>
                                  </m:sSub>
                                  <m:r>
                                    <a:rPr lang="en-US" sz="2400" i="1">
                                      <a:latin typeface="Cambria Math"/>
                                    </a:rPr>
                                    <m:t>−</m:t>
                                  </m:r>
                                  <m:r>
                                    <a:rPr lang="en-US" sz="2400" i="1">
                                      <a:latin typeface="Cambria Math"/>
                                    </a:rPr>
                                    <m:t>𝑂</m:t>
                                  </m:r>
                                </m:e>
                                <m:sub>
                                  <m:r>
                                    <a:rPr lang="en-US" sz="2400" i="1">
                                      <a:latin typeface="Cambria Math"/>
                                    </a:rPr>
                                    <m:t>𝑖</m:t>
                                  </m:r>
                                </m:sub>
                              </m:sSub>
                            </m:e>
                          </m:d>
                        </m:num>
                        <m:den>
                          <m:r>
                            <a:rPr lang="en-US" sz="2400" i="1">
                              <a:latin typeface="Cambria Math"/>
                            </a:rPr>
                            <m:t>2</m:t>
                          </m:r>
                          <m:sSub>
                            <m:sSubPr>
                              <m:ctrlPr>
                                <a:rPr lang="en-US" sz="2400" i="1" smtClean="0">
                                  <a:latin typeface="Cambria Math"/>
                                </a:rPr>
                              </m:ctrlPr>
                            </m:sSubPr>
                            <m:e>
                              <m:r>
                                <a:rPr lang="en-US" sz="2400" b="0" i="1" smtClean="0">
                                  <a:latin typeface="Cambria Math"/>
                                </a:rPr>
                                <m:t>𝑈</m:t>
                              </m:r>
                            </m:e>
                            <m:sub>
                              <m:r>
                                <a:rPr lang="en-US" sz="2400" b="0" i="1" smtClean="0">
                                  <a:latin typeface="Cambria Math"/>
                                </a:rPr>
                                <m:t>𝑀</m:t>
                              </m:r>
                            </m:sub>
                          </m:sSub>
                        </m:den>
                      </m:f>
                      <m:r>
                        <a:rPr lang="el-GR" sz="2400" i="1" smtClean="0">
                          <a:latin typeface="Cambria Math"/>
                        </a:rPr>
                        <m:t>≤</m:t>
                      </m:r>
                      <m:r>
                        <a:rPr lang="en-US" sz="2400" b="0" i="1" smtClean="0">
                          <a:latin typeface="Cambria Math"/>
                        </a:rPr>
                        <m:t>1</m:t>
                      </m:r>
                    </m:oMath>
                  </m:oMathPara>
                </a14:m>
                <a:endParaRPr lang="fr-F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11657" y="3717032"/>
                <a:ext cx="2038315" cy="866840"/>
              </a:xfrm>
              <a:prstGeom prst="rect">
                <a:avLst/>
              </a:prstGeom>
              <a:blipFill rotWithShape="1">
                <a:blip r:embed="rId2"/>
                <a:stretch>
                  <a:fillRect/>
                </a:stretch>
              </a:blipFill>
            </p:spPr>
            <p:txBody>
              <a:bodyPr/>
              <a:lstStyle/>
              <a:p>
                <a:r>
                  <a:rPr lang="fr-FR">
                    <a:noFill/>
                  </a:rPr>
                  <a:t> </a:t>
                </a:r>
              </a:p>
            </p:txBody>
          </p:sp>
        </mc:Fallback>
      </mc:AlternateContent>
      <p:sp>
        <p:nvSpPr>
          <p:cNvPr id="7" name="Down Arrow 6"/>
          <p:cNvSpPr/>
          <p:nvPr/>
        </p:nvSpPr>
        <p:spPr bwMode="auto">
          <a:xfrm>
            <a:off x="1115616" y="4715357"/>
            <a:ext cx="580836" cy="720080"/>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336688" y="5507445"/>
                <a:ext cx="2719527" cy="875496"/>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400" i="1" smtClean="0">
                              <a:latin typeface="Cambria Math"/>
                            </a:rPr>
                          </m:ctrlPr>
                        </m:fPr>
                        <m:num>
                          <m:d>
                            <m:dPr>
                              <m:begChr m:val="|"/>
                              <m:endChr m:val="|"/>
                              <m:ctrlPr>
                                <a:rPr lang="fr-FR" sz="2400" i="1">
                                  <a:latin typeface="Cambria Math"/>
                                </a:rPr>
                              </m:ctrlPr>
                            </m:dPr>
                            <m:e>
                              <m:sSub>
                                <m:sSubPr>
                                  <m:ctrlPr>
                                    <a:rPr lang="fr-FR" sz="2400" i="1">
                                      <a:latin typeface="Cambria Math"/>
                                    </a:rPr>
                                  </m:ctrlPr>
                                </m:sSubPr>
                                <m:e>
                                  <m:sSub>
                                    <m:sSubPr>
                                      <m:ctrlPr>
                                        <a:rPr lang="fr-FR" sz="2400" i="1">
                                          <a:latin typeface="Cambria Math"/>
                                        </a:rPr>
                                      </m:ctrlPr>
                                    </m:sSubPr>
                                    <m:e>
                                      <m:r>
                                        <a:rPr lang="en-US" sz="2400" i="1">
                                          <a:latin typeface="Cambria Math"/>
                                        </a:rPr>
                                        <m:t>𝑀</m:t>
                                      </m:r>
                                    </m:e>
                                    <m:sub>
                                      <m:r>
                                        <a:rPr lang="en-US" sz="2400" i="1">
                                          <a:latin typeface="Cambria Math"/>
                                        </a:rPr>
                                        <m:t>𝑖</m:t>
                                      </m:r>
                                    </m:sub>
                                  </m:sSub>
                                  <m:r>
                                    <a:rPr lang="en-US" sz="2400" i="1">
                                      <a:latin typeface="Cambria Math"/>
                                    </a:rPr>
                                    <m:t>−</m:t>
                                  </m:r>
                                  <m:r>
                                    <a:rPr lang="en-US" sz="2400" i="1">
                                      <a:latin typeface="Cambria Math"/>
                                    </a:rPr>
                                    <m:t>𝑂</m:t>
                                  </m:r>
                                </m:e>
                                <m:sub>
                                  <m:r>
                                    <a:rPr lang="en-US" sz="2400" i="1">
                                      <a:latin typeface="Cambria Math"/>
                                    </a:rPr>
                                    <m:t>𝑖</m:t>
                                  </m:r>
                                </m:sub>
                              </m:sSub>
                            </m:e>
                          </m:d>
                        </m:num>
                        <m:den>
                          <m:r>
                            <a:rPr lang="en-US" sz="2400" i="1">
                              <a:latin typeface="Cambria Math"/>
                            </a:rPr>
                            <m:t>2</m:t>
                          </m:r>
                          <m:rad>
                            <m:radPr>
                              <m:degHide m:val="on"/>
                              <m:ctrlPr>
                                <a:rPr lang="en-US" sz="2400" i="1" smtClean="0">
                                  <a:latin typeface="Cambria Math"/>
                                </a:rPr>
                              </m:ctrlPr>
                            </m:radPr>
                            <m:deg/>
                            <m:e>
                              <m:sSup>
                                <m:sSupPr>
                                  <m:ctrlPr>
                                    <a:rPr lang="en-US" sz="2400" i="1" smtClean="0">
                                      <a:latin typeface="Cambria Math"/>
                                    </a:rPr>
                                  </m:ctrlPr>
                                </m:sSupPr>
                                <m:e>
                                  <m:r>
                                    <a:rPr lang="en-US" sz="2400" b="0" i="1" smtClean="0">
                                      <a:latin typeface="Cambria Math"/>
                                    </a:rPr>
                                    <m:t>𝑈</m:t>
                                  </m:r>
                                  <m:r>
                                    <a:rPr lang="en-US" sz="2400" b="0" i="1" baseline="-25000" smtClean="0">
                                      <a:latin typeface="Cambria Math"/>
                                    </a:rPr>
                                    <m:t>𝑀</m:t>
                                  </m:r>
                                </m:e>
                                <m:sup>
                                  <m:r>
                                    <a:rPr lang="en-US" sz="2400" b="0" i="1" smtClean="0">
                                      <a:latin typeface="Cambria Math"/>
                                    </a:rPr>
                                    <m:t>2</m:t>
                                  </m:r>
                                </m:sup>
                              </m:sSup>
                              <m:r>
                                <a:rPr lang="en-US" sz="2400" b="0" i="1" smtClean="0">
                                  <a:latin typeface="Cambria Math"/>
                                </a:rPr>
                                <m:t>+</m:t>
                              </m:r>
                              <m:sSup>
                                <m:sSupPr>
                                  <m:ctrlPr>
                                    <a:rPr lang="en-US" sz="2400" i="1">
                                      <a:latin typeface="Cambria Math"/>
                                    </a:rPr>
                                  </m:ctrlPr>
                                </m:sSupPr>
                                <m:e>
                                  <m:r>
                                    <a:rPr lang="en-US" sz="2400" i="1">
                                      <a:latin typeface="Cambria Math"/>
                                    </a:rPr>
                                    <m:t>𝑈</m:t>
                                  </m:r>
                                  <m:r>
                                    <a:rPr lang="en-US" sz="2400" b="0" i="1" baseline="-25000" smtClean="0">
                                      <a:latin typeface="Cambria Math"/>
                                    </a:rPr>
                                    <m:t>𝑆𝑅</m:t>
                                  </m:r>
                                </m:e>
                                <m:sup>
                                  <m:r>
                                    <a:rPr lang="en-US" sz="2400" i="1">
                                      <a:latin typeface="Cambria Math"/>
                                    </a:rPr>
                                    <m:t>2</m:t>
                                  </m:r>
                                </m:sup>
                              </m:sSup>
                            </m:e>
                          </m:rad>
                        </m:den>
                      </m:f>
                      <m:r>
                        <a:rPr lang="el-GR" sz="2400" i="1" smtClean="0">
                          <a:latin typeface="Cambria Math"/>
                        </a:rPr>
                        <m:t>≤</m:t>
                      </m:r>
                      <m:r>
                        <a:rPr lang="en-US" sz="2400" b="0" i="1" smtClean="0">
                          <a:latin typeface="Cambria Math"/>
                        </a:rPr>
                        <m:t>1</m:t>
                      </m:r>
                    </m:oMath>
                  </m:oMathPara>
                </a14:m>
                <a:endParaRPr lang="fr-FR"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336688" y="5507445"/>
                <a:ext cx="2719527" cy="875496"/>
              </a:xfrm>
              <a:prstGeom prst="rect">
                <a:avLst/>
              </a:prstGeom>
              <a:blipFill rotWithShape="1">
                <a:blip r:embed="rId3"/>
                <a:stretch>
                  <a:fillRect b="-694"/>
                </a:stretch>
              </a:blipFill>
            </p:spPr>
            <p:txBody>
              <a:bodyPr/>
              <a:lstStyle/>
              <a:p>
                <a:r>
                  <a:rPr lang="fr-FR">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1650171937"/>
              </p:ext>
            </p:extLst>
          </p:nvPr>
        </p:nvGraphicFramePr>
        <p:xfrm>
          <a:off x="422912" y="1342008"/>
          <a:ext cx="6096000" cy="2159000"/>
        </p:xfrm>
        <a:graphic>
          <a:graphicData uri="http://schemas.openxmlformats.org/drawingml/2006/table">
            <a:tbl>
              <a:tblPr firstRow="1" bandRow="1">
                <a:tableStyleId>{5C22544A-7EE6-4342-B048-85BDC9FD1C3A}</a:tableStyleId>
              </a:tblPr>
              <a:tblGrid>
                <a:gridCol w="1872208"/>
                <a:gridCol w="2520280"/>
                <a:gridCol w="1703512"/>
              </a:tblGrid>
              <a:tr h="370840">
                <a:tc>
                  <a:txBody>
                    <a:bodyPr/>
                    <a:lstStyle/>
                    <a:p>
                      <a:r>
                        <a:rPr lang="en-US" sz="1400" dirty="0" smtClean="0"/>
                        <a:t>Station type</a:t>
                      </a:r>
                      <a:endParaRPr lang="fr-FR" sz="1400" dirty="0"/>
                    </a:p>
                  </a:txBody>
                  <a:tcPr/>
                </a:tc>
                <a:tc>
                  <a:txBody>
                    <a:bodyPr/>
                    <a:lstStyle/>
                    <a:p>
                      <a:r>
                        <a:rPr lang="en-US" sz="1400" dirty="0" smtClean="0"/>
                        <a:t>Representative area</a:t>
                      </a:r>
                      <a:endParaRPr lang="fr-FR" sz="1400" dirty="0"/>
                    </a:p>
                  </a:txBody>
                  <a:tcPr/>
                </a:tc>
                <a:tc>
                  <a:txBody>
                    <a:bodyPr/>
                    <a:lstStyle/>
                    <a:p>
                      <a:r>
                        <a:rPr lang="en-US" sz="1400" dirty="0" smtClean="0"/>
                        <a:t>Cell resolution</a:t>
                      </a:r>
                      <a:endParaRPr lang="fr-FR" sz="1400" dirty="0"/>
                    </a:p>
                  </a:txBody>
                  <a:tcPr/>
                </a:tc>
              </a:tr>
              <a:tr h="370840">
                <a:tc>
                  <a:txBody>
                    <a:bodyPr/>
                    <a:lstStyle/>
                    <a:p>
                      <a:r>
                        <a:rPr lang="en-US" sz="1400" dirty="0" smtClean="0"/>
                        <a:t>Urban</a:t>
                      </a:r>
                      <a:endParaRPr lang="fr-FR" sz="1400" dirty="0"/>
                    </a:p>
                  </a:txBody>
                  <a:tcPr/>
                </a:tc>
                <a:tc>
                  <a:txBody>
                    <a:bodyPr/>
                    <a:lstStyle/>
                    <a:p>
                      <a:r>
                        <a:rPr lang="en-US" sz="1400" dirty="0" smtClean="0"/>
                        <a:t>A few km2</a:t>
                      </a:r>
                      <a:endParaRPr lang="fr-FR" sz="1400" dirty="0"/>
                    </a:p>
                  </a:txBody>
                  <a:tcPr/>
                </a:tc>
                <a:tc>
                  <a:txBody>
                    <a:bodyPr/>
                    <a:lstStyle/>
                    <a:p>
                      <a:r>
                        <a:rPr lang="en-US" sz="1400" dirty="0" smtClean="0"/>
                        <a:t>~ 1-3 km</a:t>
                      </a:r>
                      <a:endParaRPr lang="fr-FR" sz="1400" dirty="0"/>
                    </a:p>
                  </a:txBody>
                  <a:tcPr/>
                </a:tc>
              </a:tr>
              <a:tr h="370840">
                <a:tc>
                  <a:txBody>
                    <a:bodyPr/>
                    <a:lstStyle/>
                    <a:p>
                      <a:r>
                        <a:rPr lang="en-US" sz="1400" dirty="0" smtClean="0"/>
                        <a:t>Suburban</a:t>
                      </a:r>
                      <a:endParaRPr lang="fr-FR" sz="1400" dirty="0"/>
                    </a:p>
                  </a:txBody>
                  <a:tcPr/>
                </a:tc>
                <a:tc>
                  <a:txBody>
                    <a:bodyPr/>
                    <a:lstStyle/>
                    <a:p>
                      <a:r>
                        <a:rPr lang="en-US" sz="1400" dirty="0" smtClean="0"/>
                        <a:t>Some</a:t>
                      </a:r>
                      <a:r>
                        <a:rPr lang="en-US" sz="1400" baseline="0" dirty="0" smtClean="0"/>
                        <a:t> tens of km2</a:t>
                      </a:r>
                      <a:endParaRPr lang="fr-FR" sz="1400" dirty="0"/>
                    </a:p>
                  </a:txBody>
                  <a:tcPr/>
                </a:tc>
                <a:tc>
                  <a:txBody>
                    <a:bodyPr/>
                    <a:lstStyle/>
                    <a:p>
                      <a:r>
                        <a:rPr lang="en-US" sz="1400" dirty="0" smtClean="0"/>
                        <a:t>~ 3-10 km</a:t>
                      </a:r>
                      <a:endParaRPr lang="fr-FR" sz="1400" dirty="0"/>
                    </a:p>
                  </a:txBody>
                  <a:tcPr/>
                </a:tc>
              </a:tr>
              <a:tr h="370840">
                <a:tc>
                  <a:txBody>
                    <a:bodyPr/>
                    <a:lstStyle/>
                    <a:p>
                      <a:r>
                        <a:rPr lang="en-US" sz="1400" dirty="0" smtClean="0"/>
                        <a:t>Rural</a:t>
                      </a:r>
                      <a:endParaRPr lang="fr-FR" sz="1400" dirty="0"/>
                    </a:p>
                  </a:txBody>
                  <a:tcPr/>
                </a:tc>
                <a:tc>
                  <a:txBody>
                    <a:bodyPr/>
                    <a:lstStyle/>
                    <a:p>
                      <a:r>
                        <a:rPr lang="en-US" sz="1400" dirty="0" smtClean="0"/>
                        <a:t>Some hundred of km2</a:t>
                      </a:r>
                      <a:endParaRPr lang="fr-FR" sz="1400" dirty="0"/>
                    </a:p>
                  </a:txBody>
                  <a:tcPr/>
                </a:tc>
                <a:tc>
                  <a:txBody>
                    <a:bodyPr/>
                    <a:lstStyle/>
                    <a:p>
                      <a:r>
                        <a:rPr lang="en-US" sz="1400" dirty="0" smtClean="0"/>
                        <a:t>~ 10-35 km</a:t>
                      </a:r>
                      <a:endParaRPr lang="fr-FR" sz="1400" dirty="0"/>
                    </a:p>
                  </a:txBody>
                  <a:tcPr/>
                </a:tc>
              </a:tr>
              <a:tr h="223983">
                <a:tc>
                  <a:txBody>
                    <a:bodyPr/>
                    <a:lstStyle/>
                    <a:p>
                      <a:r>
                        <a:rPr lang="en-US" sz="1400" dirty="0" smtClean="0"/>
                        <a:t>Rural background</a:t>
                      </a:r>
                      <a:endParaRPr lang="fr-FR" sz="1400" dirty="0"/>
                    </a:p>
                  </a:txBody>
                  <a:tcPr/>
                </a:tc>
                <a:tc>
                  <a:txBody>
                    <a:bodyPr/>
                    <a:lstStyle/>
                    <a:p>
                      <a:r>
                        <a:rPr lang="en-US" sz="1400" dirty="0" smtClean="0"/>
                        <a:t>1000-10000km2</a:t>
                      </a:r>
                      <a:endParaRPr lang="fr-FR" sz="1400" dirty="0"/>
                    </a:p>
                  </a:txBody>
                  <a:tcPr/>
                </a:tc>
                <a:tc>
                  <a:txBody>
                    <a:bodyPr/>
                    <a:lstStyle/>
                    <a:p>
                      <a:r>
                        <a:rPr lang="en-US" sz="1400" dirty="0" smtClean="0"/>
                        <a:t>~ 35-100km</a:t>
                      </a:r>
                    </a:p>
                  </a:txBody>
                  <a:tcPr/>
                </a:tc>
              </a:tr>
              <a:tr h="370840">
                <a:tc>
                  <a:txBody>
                    <a:bodyPr/>
                    <a:lstStyle/>
                    <a:p>
                      <a:r>
                        <a:rPr lang="en-US" sz="1400" dirty="0" smtClean="0"/>
                        <a:t>Traffic</a:t>
                      </a:r>
                      <a:endParaRPr lang="fr-FR" sz="1400" dirty="0"/>
                    </a:p>
                  </a:txBody>
                  <a:tcPr/>
                </a:tc>
                <a:tc>
                  <a:txBody>
                    <a:bodyPr/>
                    <a:lstStyle/>
                    <a:p>
                      <a:r>
                        <a:rPr lang="en-US" sz="1400" dirty="0" smtClean="0"/>
                        <a:t>?</a:t>
                      </a:r>
                      <a:endParaRPr lang="fr-FR" sz="1400" dirty="0"/>
                    </a:p>
                  </a:txBody>
                  <a:tcPr/>
                </a:tc>
                <a:tc>
                  <a:txBody>
                    <a:bodyPr/>
                    <a:lstStyle/>
                    <a:p>
                      <a:r>
                        <a:rPr lang="en-US" sz="1400" dirty="0" smtClean="0"/>
                        <a:t>?</a:t>
                      </a:r>
                      <a:endParaRPr lang="fr-FR" sz="1400" dirty="0"/>
                    </a:p>
                  </a:txBody>
                  <a:tcPr/>
                </a:tc>
              </a:tr>
            </a:tbl>
          </a:graphicData>
        </a:graphic>
      </p:graphicFrame>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146" y="3717032"/>
            <a:ext cx="4671385" cy="267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bwMode="auto">
          <a:xfrm>
            <a:off x="7330008" y="2987660"/>
            <a:ext cx="1274440" cy="0"/>
          </a:xfrm>
          <a:prstGeom prst="straightConnector1">
            <a:avLst/>
          </a:prstGeom>
          <a:noFill/>
          <a:ln w="952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7596336" y="2987660"/>
            <a:ext cx="825867" cy="369332"/>
          </a:xfrm>
          <a:prstGeom prst="rect">
            <a:avLst/>
          </a:prstGeom>
          <a:noFill/>
        </p:spPr>
        <p:txBody>
          <a:bodyPr wrap="none" rtlCol="0">
            <a:spAutoFit/>
          </a:bodyPr>
          <a:lstStyle/>
          <a:p>
            <a:r>
              <a:rPr lang="en-US" dirty="0" smtClean="0"/>
              <a:t>1-3km</a:t>
            </a:r>
            <a:endParaRPr lang="fr-FR" dirty="0"/>
          </a:p>
        </p:txBody>
      </p:sp>
      <p:sp>
        <p:nvSpPr>
          <p:cNvPr id="13" name="5-Point Star 12"/>
          <p:cNvSpPr/>
          <p:nvPr/>
        </p:nvSpPr>
        <p:spPr bwMode="auto">
          <a:xfrm>
            <a:off x="7848384" y="2204864"/>
            <a:ext cx="180000" cy="180000"/>
          </a:xfrm>
          <a:prstGeom prst="star5">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4" name="Rounded Rectangle 13"/>
          <p:cNvSpPr/>
          <p:nvPr/>
        </p:nvSpPr>
        <p:spPr bwMode="auto">
          <a:xfrm>
            <a:off x="408696" y="1700808"/>
            <a:ext cx="6107520" cy="391398"/>
          </a:xfrm>
          <a:prstGeom prst="roundRect">
            <a:avLst/>
          </a:prstGeom>
          <a:solidFill>
            <a:srgbClr val="FFC000">
              <a:alpha val="34000"/>
            </a:srgbClr>
          </a:solidFill>
          <a:ln w="28575">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3923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12" grpId="0"/>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3"/>
          <p:cNvSpPr txBox="1">
            <a:spLocks/>
          </p:cNvSpPr>
          <p:nvPr/>
        </p:nvSpPr>
        <p:spPr>
          <a:xfrm>
            <a:off x="395288" y="1196752"/>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Conclusions (I)</a:t>
            </a:r>
            <a:endParaRPr lang="en-US" kern="0" dirty="0"/>
          </a:p>
        </p:txBody>
      </p:sp>
      <p:sp>
        <p:nvSpPr>
          <p:cNvPr id="4" name="Content Placeholder 4"/>
          <p:cNvSpPr txBox="1">
            <a:spLocks/>
          </p:cNvSpPr>
          <p:nvPr/>
        </p:nvSpPr>
        <p:spPr>
          <a:xfrm>
            <a:off x="457200" y="2061766"/>
            <a:ext cx="8229600" cy="4104456"/>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800" kern="0" smtClean="0"/>
              <a:t>The most important feature of this MQO is the link to measurement uncertainty, i.e. the need for a better understanding of measurements during model evaluation.</a:t>
            </a:r>
          </a:p>
          <a:p>
            <a:endParaRPr lang="en-US" sz="1800" kern="0" smtClean="0"/>
          </a:p>
          <a:p>
            <a:r>
              <a:rPr lang="en-US" sz="1800" kern="0" smtClean="0"/>
              <a:t>The stringency of the current MQO should not be seen as an obstacle since possible expert tuning can be made (based on SG4 current &amp; future experience exchanges)</a:t>
            </a:r>
          </a:p>
          <a:p>
            <a:pPr marL="0" indent="0">
              <a:buFontTx/>
              <a:buNone/>
            </a:pPr>
            <a:endParaRPr lang="en-US" sz="1800" kern="0" smtClean="0"/>
          </a:p>
          <a:p>
            <a:r>
              <a:rPr lang="en-US" sz="1800" kern="0" smtClean="0"/>
              <a:t>Approach available for O3, NO2, PM10. Can be generalised to other variables (e.g. Meteo, NOx) and adapted to other modelling approaches (e.g. data assimilation)</a:t>
            </a:r>
          </a:p>
          <a:p>
            <a:endParaRPr lang="en-US" sz="1800" kern="0" smtClean="0"/>
          </a:p>
          <a:p>
            <a:r>
              <a:rPr lang="en-US" sz="1800" kern="0" smtClean="0"/>
              <a:t>MQO are in testing phase. They should not be used as reference for the time being.</a:t>
            </a:r>
          </a:p>
          <a:p>
            <a:endParaRPr lang="en-US" sz="1800" kern="0" dirty="0"/>
          </a:p>
        </p:txBody>
      </p:sp>
    </p:spTree>
    <p:extLst>
      <p:ext uri="{BB962C8B-B14F-4D97-AF65-F5344CB8AC3E}">
        <p14:creationId xmlns:p14="http://schemas.microsoft.com/office/powerpoint/2010/main" val="344752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3"/>
          <p:cNvSpPr txBox="1">
            <a:spLocks/>
          </p:cNvSpPr>
          <p:nvPr/>
        </p:nvSpPr>
        <p:spPr>
          <a:xfrm>
            <a:off x="395288" y="1052736"/>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Conclusions (II)</a:t>
            </a:r>
            <a:endParaRPr lang="en-US" kern="0" dirty="0"/>
          </a:p>
        </p:txBody>
      </p:sp>
      <p:sp>
        <p:nvSpPr>
          <p:cNvPr id="4" name="Content Placeholder 4"/>
          <p:cNvSpPr txBox="1">
            <a:spLocks/>
          </p:cNvSpPr>
          <p:nvPr/>
        </p:nvSpPr>
        <p:spPr>
          <a:xfrm>
            <a:off x="457200" y="1916832"/>
            <a:ext cx="8229600" cy="4176464"/>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800" kern="0" smtClean="0"/>
              <a:t>Uncertainty estimates are quite robust for NO2 values and daily PM10 (representative sample). But sample size is reduced for yearly estimates, especially PM10. Values assigned to Np and Nnp probably need further investigation (e.g. more years).</a:t>
            </a:r>
          </a:p>
          <a:p>
            <a:endParaRPr lang="en-US" sz="1800" kern="0" smtClean="0"/>
          </a:p>
          <a:p>
            <a:r>
              <a:rPr lang="en-US" sz="1800" kern="0" smtClean="0"/>
              <a:t>Around the LV (for hourly/daily) the new MQO values are close to the 50% AQD model uncertainty for both PM10 and NO2. For O3 and PM10 Biases are also close to performance criteria proposed in literature previously (Boylan and Russel, 2005, Chemel et al., 2010) </a:t>
            </a:r>
            <a:endParaRPr lang="en-US" sz="1800" kern="0" dirty="0" smtClean="0"/>
          </a:p>
        </p:txBody>
      </p:sp>
    </p:spTree>
    <p:extLst>
      <p:ext uri="{BB962C8B-B14F-4D97-AF65-F5344CB8AC3E}">
        <p14:creationId xmlns:p14="http://schemas.microsoft.com/office/powerpoint/2010/main" val="24227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3"/>
          <p:cNvSpPr txBox="1">
            <a:spLocks/>
          </p:cNvSpPr>
          <p:nvPr/>
        </p:nvSpPr>
        <p:spPr>
          <a:xfrm>
            <a:off x="395288" y="1052736"/>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Conclusions (III)</a:t>
            </a:r>
            <a:endParaRPr lang="en-US" kern="0" dirty="0"/>
          </a:p>
        </p:txBody>
      </p:sp>
      <p:sp>
        <p:nvSpPr>
          <p:cNvPr id="4" name="Content Placeholder 4"/>
          <p:cNvSpPr txBox="1">
            <a:spLocks/>
          </p:cNvSpPr>
          <p:nvPr/>
        </p:nvSpPr>
        <p:spPr>
          <a:xfrm>
            <a:off x="457200" y="2060848"/>
            <a:ext cx="8229600" cy="4176464"/>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800" kern="0" smtClean="0"/>
              <a:t>O3 MQO probably too strict (k=1.4 </a:t>
            </a:r>
            <a:r>
              <a:rPr lang="en-US" sz="1800" kern="0" smtClean="0">
                <a:sym typeface="Wingdings" pitchFamily="2" charset="2"/>
              </a:rPr>
              <a:t> k=1.6) implying (MQO=26%  MQO=30% around the Limit value)</a:t>
            </a:r>
            <a:endParaRPr lang="en-US" sz="1800" kern="0" smtClean="0"/>
          </a:p>
          <a:p>
            <a:endParaRPr lang="en-US" sz="1800" kern="0" smtClean="0"/>
          </a:p>
          <a:p>
            <a:r>
              <a:rPr lang="en-US" sz="1800" kern="0" smtClean="0"/>
              <a:t>Data &amp; experience exchanges would help assigning “final” values to the MQO parameters. </a:t>
            </a:r>
          </a:p>
          <a:p>
            <a:endParaRPr lang="en-US" sz="1800" kern="0" smtClean="0"/>
          </a:p>
          <a:p>
            <a:r>
              <a:rPr lang="en-US" sz="1800" kern="0" smtClean="0"/>
              <a:t>Each parameter can be tested by any user (configuration file).</a:t>
            </a:r>
            <a:endParaRPr lang="en-US" sz="1800" kern="0" dirty="0"/>
          </a:p>
        </p:txBody>
      </p:sp>
    </p:spTree>
    <p:extLst>
      <p:ext uri="{BB962C8B-B14F-4D97-AF65-F5344CB8AC3E}">
        <p14:creationId xmlns:p14="http://schemas.microsoft.com/office/powerpoint/2010/main" val="24227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2" y="4406900"/>
            <a:ext cx="8170167" cy="1362075"/>
          </a:xfrm>
        </p:spPr>
        <p:txBody>
          <a:bodyPr/>
          <a:lstStyle/>
          <a:p>
            <a:r>
              <a:rPr lang="en-US" dirty="0" err="1"/>
              <a:t>GraphicAL</a:t>
            </a:r>
            <a:r>
              <a:rPr lang="en-US" dirty="0"/>
              <a:t> View and Performance criteria</a:t>
            </a:r>
            <a:endParaRPr lang="fr-FR" dirty="0"/>
          </a:p>
        </p:txBody>
      </p:sp>
      <p:sp>
        <p:nvSpPr>
          <p:cNvPr id="4" name="Text Placeholder 3"/>
          <p:cNvSpPr>
            <a:spLocks noGrp="1"/>
          </p:cNvSpPr>
          <p:nvPr>
            <p:ph type="body" idx="1"/>
          </p:nvPr>
        </p:nvSpPr>
        <p:spPr/>
        <p:txBody>
          <a:bodyPr/>
          <a:lstStyle/>
          <a:p>
            <a:endParaRPr lang="fr-FR"/>
          </a:p>
        </p:txBody>
      </p:sp>
      <p:sp>
        <p:nvSpPr>
          <p:cNvPr id="2" name="Date Placeholder 1"/>
          <p:cNvSpPr>
            <a:spLocks noGrp="1"/>
          </p:cNvSpPr>
          <p:nvPr>
            <p:ph type="dt" sz="half" idx="4294967295"/>
          </p:nvPr>
        </p:nvSpPr>
        <p:spPr>
          <a:xfrm>
            <a:off x="0" y="6338888"/>
            <a:ext cx="2638425" cy="476250"/>
          </a:xfrm>
        </p:spPr>
        <p:txBody>
          <a:bodyPr/>
          <a:lstStyle/>
          <a:p>
            <a:pPr>
              <a:defRPr/>
            </a:pPr>
            <a:r>
              <a:rPr lang="en-US" smtClean="0"/>
              <a:t>Antwerp, 04-2013    P. Thunis</a:t>
            </a:r>
            <a:endParaRPr lang="en-GB" dirty="0"/>
          </a:p>
        </p:txBody>
      </p:sp>
    </p:spTree>
    <p:extLst>
      <p:ext uri="{BB962C8B-B14F-4D97-AF65-F5344CB8AC3E}">
        <p14:creationId xmlns:p14="http://schemas.microsoft.com/office/powerpoint/2010/main" val="966736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5"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Why do we need MQO?</a:t>
            </a:r>
            <a:endParaRPr lang="en-US" kern="0" dirty="0"/>
          </a:p>
        </p:txBody>
      </p:sp>
      <p:sp>
        <p:nvSpPr>
          <p:cNvPr id="6" name="Content Placeholder 2"/>
          <p:cNvSpPr txBox="1">
            <a:spLocks/>
          </p:cNvSpPr>
          <p:nvPr/>
        </p:nvSpPr>
        <p:spPr>
          <a:xfrm>
            <a:off x="457200" y="2492375"/>
            <a:ext cx="8229600" cy="35290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kern="0" smtClean="0"/>
              <a:t>Tell whether a model is fit for purpose</a:t>
            </a:r>
          </a:p>
          <a:p>
            <a:endParaRPr lang="en-US" kern="0" smtClean="0"/>
          </a:p>
          <a:p>
            <a:r>
              <a:rPr lang="en-US" kern="0" smtClean="0"/>
              <a:t>Support model users in their evaluation work (e.g. is R=0.6 good?)</a:t>
            </a:r>
          </a:p>
          <a:p>
            <a:endParaRPr lang="en-US" kern="0" smtClean="0"/>
          </a:p>
          <a:p>
            <a:r>
              <a:rPr lang="en-US" kern="0" smtClean="0"/>
              <a:t>Facilitate experience exchanges among modelers based on a common performance scale</a:t>
            </a:r>
            <a:endParaRPr lang="fr-FR" kern="0" smtClean="0"/>
          </a:p>
          <a:p>
            <a:endParaRPr lang="en-US" kern="0" dirty="0"/>
          </a:p>
        </p:txBody>
      </p:sp>
    </p:spTree>
    <p:extLst>
      <p:ext uri="{BB962C8B-B14F-4D97-AF65-F5344CB8AC3E}">
        <p14:creationId xmlns:p14="http://schemas.microsoft.com/office/powerpoint/2010/main" val="31782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grpSp>
        <p:nvGrpSpPr>
          <p:cNvPr id="3" name="Group 2"/>
          <p:cNvGrpSpPr/>
          <p:nvPr/>
        </p:nvGrpSpPr>
        <p:grpSpPr>
          <a:xfrm>
            <a:off x="35496" y="1860174"/>
            <a:ext cx="4773845" cy="3799243"/>
            <a:chOff x="2380719" y="2120746"/>
            <a:chExt cx="4821658" cy="360831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50" b="18926"/>
            <a:stretch/>
          </p:blipFill>
          <p:spPr>
            <a:xfrm>
              <a:off x="2380719" y="2120746"/>
              <a:ext cx="4821658" cy="3608318"/>
            </a:xfrm>
            <a:prstGeom prst="rect">
              <a:avLst/>
            </a:prstGeom>
          </p:spPr>
        </p:pic>
        <p:sp>
          <p:nvSpPr>
            <p:cNvPr id="5" name="Oval 4"/>
            <p:cNvSpPr/>
            <p:nvPr/>
          </p:nvSpPr>
          <p:spPr bwMode="auto">
            <a:xfrm>
              <a:off x="3609632" y="4470208"/>
              <a:ext cx="108000" cy="108000"/>
            </a:xfrm>
            <a:prstGeom prst="ellipse">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6" name="Oval 5"/>
            <p:cNvSpPr/>
            <p:nvPr/>
          </p:nvSpPr>
          <p:spPr bwMode="auto">
            <a:xfrm>
              <a:off x="4506824" y="3611928"/>
              <a:ext cx="108000" cy="108000"/>
            </a:xfrm>
            <a:prstGeom prst="ellipse">
              <a:avLst/>
            </a:prstGeom>
            <a:solidFill>
              <a:srgbClr val="0000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cxnSp>
          <p:nvCxnSpPr>
            <p:cNvPr id="7" name="Straight Arrow Connector 6"/>
            <p:cNvCxnSpPr/>
            <p:nvPr/>
          </p:nvCxnSpPr>
          <p:spPr bwMode="auto">
            <a:xfrm>
              <a:off x="2380720" y="2455477"/>
              <a:ext cx="569880" cy="94331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8" name="Object 7"/>
          <p:cNvGraphicFramePr>
            <a:graphicFrameLocks noChangeAspect="1"/>
          </p:cNvGraphicFramePr>
          <p:nvPr>
            <p:extLst>
              <p:ext uri="{D42A27DB-BD31-4B8C-83A1-F6EECF244321}">
                <p14:modId xmlns:p14="http://schemas.microsoft.com/office/powerpoint/2010/main" val="3898240586"/>
              </p:ext>
            </p:extLst>
          </p:nvPr>
        </p:nvGraphicFramePr>
        <p:xfrm>
          <a:off x="5592852" y="4363201"/>
          <a:ext cx="3082925" cy="685800"/>
        </p:xfrm>
        <a:graphic>
          <a:graphicData uri="http://schemas.openxmlformats.org/presentationml/2006/ole">
            <mc:AlternateContent xmlns:mc="http://schemas.openxmlformats.org/markup-compatibility/2006">
              <mc:Choice xmlns:v="urn:schemas-microsoft-com:vml" Requires="v">
                <p:oleObj spid="_x0000_s9224" name="Equation" r:id="rId4" imgW="1981080" imgH="444240" progId="Equation.3">
                  <p:embed/>
                </p:oleObj>
              </mc:Choice>
              <mc:Fallback>
                <p:oleObj name="Equation" r:id="rId4" imgW="1981080" imgH="444240" progId="Equation.3">
                  <p:embed/>
                  <p:pic>
                    <p:nvPicPr>
                      <p:cNvPr id="0" name=""/>
                      <p:cNvPicPr>
                        <a:picLocks noChangeAspect="1" noChangeArrowheads="1"/>
                      </p:cNvPicPr>
                      <p:nvPr/>
                    </p:nvPicPr>
                    <p:blipFill>
                      <a:blip r:embed="rId5"/>
                      <a:srcRect/>
                      <a:stretch>
                        <a:fillRect/>
                      </a:stretch>
                    </p:blipFill>
                    <p:spPr bwMode="auto">
                      <a:xfrm>
                        <a:off x="5592852" y="4363201"/>
                        <a:ext cx="3082925" cy="685800"/>
                      </a:xfrm>
                      <a:prstGeom prst="rect">
                        <a:avLst/>
                      </a:prstGeom>
                      <a:noFill/>
                    </p:spPr>
                  </p:pic>
                </p:oleObj>
              </mc:Fallback>
            </mc:AlternateContent>
          </a:graphicData>
        </a:graphic>
      </p:graphicFrame>
      <p:sp>
        <p:nvSpPr>
          <p:cNvPr id="9" name="TextBox 8"/>
          <p:cNvSpPr txBox="1"/>
          <p:nvPr/>
        </p:nvSpPr>
        <p:spPr>
          <a:xfrm>
            <a:off x="403084" y="1119732"/>
            <a:ext cx="3493842" cy="523220"/>
          </a:xfrm>
          <a:prstGeom prst="rect">
            <a:avLst/>
          </a:prstGeom>
          <a:noFill/>
        </p:spPr>
        <p:txBody>
          <a:bodyPr wrap="none" rtlCol="0">
            <a:spAutoFit/>
          </a:bodyPr>
          <a:lstStyle/>
          <a:p>
            <a:r>
              <a:rPr lang="en-US" sz="2800" b="1" u="sng" dirty="0" smtClean="0">
                <a:solidFill>
                  <a:srgbClr val="0000FF"/>
                </a:solidFill>
              </a:rPr>
              <a:t>The Target diagram</a:t>
            </a:r>
          </a:p>
        </p:txBody>
      </p:sp>
      <mc:AlternateContent xmlns:mc="http://schemas.openxmlformats.org/markup-compatibility/2006" xmlns:a14="http://schemas.microsoft.com/office/drawing/2010/main">
        <mc:Choice Requires="a14">
          <p:sp>
            <p:nvSpPr>
              <p:cNvPr id="10" name="TextBox 9"/>
              <p:cNvSpPr txBox="1"/>
              <p:nvPr/>
            </p:nvSpPr>
            <p:spPr>
              <a:xfrm>
                <a:off x="5124630" y="2868926"/>
                <a:ext cx="4019370" cy="369332"/>
              </a:xfrm>
              <a:prstGeom prst="rect">
                <a:avLst/>
              </a:prstGeom>
              <a:noFill/>
            </p:spPr>
            <p:txBody>
              <a:bodyPr wrap="none" rtlCol="0">
                <a:spAutoFit/>
              </a:bodyPr>
              <a:lstStyle/>
              <a:p>
                <a14:m>
                  <m:oMath xmlns:m="http://schemas.openxmlformats.org/officeDocument/2006/math">
                    <m:r>
                      <a:rPr lang="en-US" b="0" i="1" smtClean="0">
                        <a:latin typeface="Cambria Math"/>
                      </a:rPr>
                      <m:t>𝑅𝑀𝑆𝐸</m:t>
                    </m:r>
                    <m:r>
                      <a:rPr lang="en-US" b="0" i="1" baseline="30000" smtClean="0">
                        <a:latin typeface="Cambria Math"/>
                      </a:rPr>
                      <m:t>2</m:t>
                    </m:r>
                    <m:r>
                      <a:rPr lang="en-US" b="0" i="1" smtClean="0">
                        <a:latin typeface="Cambria Math"/>
                      </a:rPr>
                      <m:t>=</m:t>
                    </m:r>
                  </m:oMath>
                </a14:m>
                <a:r>
                  <a:rPr lang="en-US" dirty="0"/>
                  <a:t> </a:t>
                </a:r>
                <a14:m>
                  <m:oMath xmlns:m="http://schemas.openxmlformats.org/officeDocument/2006/math">
                    <m:r>
                      <a:rPr lang="en-US" i="1">
                        <a:latin typeface="Cambria Math"/>
                      </a:rPr>
                      <m:t>𝐵𝐼𝐴𝑆</m:t>
                    </m:r>
                    <m:r>
                      <a:rPr lang="en-US" i="1" baseline="30000">
                        <a:latin typeface="Cambria Math"/>
                      </a:rPr>
                      <m:t>2</m:t>
                    </m:r>
                    <m:r>
                      <a:rPr lang="en-US" b="0" i="0" smtClean="0">
                        <a:latin typeface="Cambria Math"/>
                      </a:rPr>
                      <m:t>+</m:t>
                    </m:r>
                    <m:r>
                      <a:rPr lang="en-US" i="1">
                        <a:latin typeface="Cambria Math"/>
                        <a:ea typeface="Cambria Math"/>
                      </a:rPr>
                      <m:t>𝜎</m:t>
                    </m:r>
                    <m:r>
                      <a:rPr lang="en-US" i="1" baseline="-25000">
                        <a:latin typeface="Cambria Math"/>
                        <a:ea typeface="Cambria Math"/>
                      </a:rPr>
                      <m:t>𝑜</m:t>
                    </m:r>
                    <m:r>
                      <a:rPr lang="en-US" b="0" i="1" baseline="30000" smtClean="0">
                        <a:latin typeface="Cambria Math"/>
                        <a:ea typeface="Cambria Math"/>
                      </a:rPr>
                      <m:t>2</m:t>
                    </m:r>
                    <m:r>
                      <a:rPr lang="en-US" b="0" i="1" smtClean="0">
                        <a:latin typeface="Cambria Math"/>
                        <a:ea typeface="Cambria Math"/>
                      </a:rPr>
                      <m:t>+</m:t>
                    </m:r>
                    <m:r>
                      <a:rPr lang="en-US" b="0" i="1" smtClean="0">
                        <a:latin typeface="Cambria Math"/>
                        <a:ea typeface="Cambria Math"/>
                      </a:rPr>
                      <m:t>𝜎</m:t>
                    </m:r>
                    <m:r>
                      <a:rPr lang="en-US" b="0" i="1" baseline="-25000" smtClean="0">
                        <a:latin typeface="Cambria Math"/>
                        <a:ea typeface="Cambria Math"/>
                      </a:rPr>
                      <m:t>𝑀</m:t>
                    </m:r>
                    <m:r>
                      <a:rPr lang="en-US" b="0" i="1" baseline="30000" smtClean="0">
                        <a:latin typeface="Cambria Math"/>
                        <a:ea typeface="Cambria Math"/>
                      </a:rPr>
                      <m:t>2</m:t>
                    </m:r>
                    <m:r>
                      <a:rPr lang="en-US" b="0" i="1" smtClean="0">
                        <a:latin typeface="Cambria Math"/>
                        <a:ea typeface="Cambria Math"/>
                      </a:rPr>
                      <m:t>−2</m:t>
                    </m:r>
                    <m:r>
                      <a:rPr lang="en-US" i="1">
                        <a:latin typeface="Cambria Math"/>
                        <a:ea typeface="Cambria Math"/>
                      </a:rPr>
                      <m:t>𝜎</m:t>
                    </m:r>
                    <m:r>
                      <a:rPr lang="en-US" i="1" baseline="-25000">
                        <a:latin typeface="Cambria Math"/>
                        <a:ea typeface="Cambria Math"/>
                      </a:rPr>
                      <m:t>𝑜</m:t>
                    </m:r>
                    <m:r>
                      <a:rPr lang="en-US" i="1" smtClean="0">
                        <a:latin typeface="Cambria Math"/>
                        <a:ea typeface="Cambria Math"/>
                      </a:rPr>
                      <m:t>𝜎</m:t>
                    </m:r>
                    <m:r>
                      <a:rPr lang="en-US" b="0" i="1" baseline="-25000" smtClean="0">
                        <a:latin typeface="Cambria Math"/>
                        <a:ea typeface="Cambria Math"/>
                      </a:rPr>
                      <m:t>𝑀</m:t>
                    </m:r>
                    <m:r>
                      <a:rPr lang="en-US" b="0" i="1" smtClean="0">
                        <a:latin typeface="Cambria Math"/>
                        <a:ea typeface="Cambria Math"/>
                      </a:rPr>
                      <m:t>𝑅</m:t>
                    </m:r>
                  </m:oMath>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5124630" y="2868926"/>
                <a:ext cx="4019370" cy="369332"/>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367958" y="3491716"/>
                <a:ext cx="10823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𝐶𝑅𝑀𝑆𝐸</m:t>
                      </m:r>
                      <m:r>
                        <a:rPr lang="en-US" i="1" baseline="30000">
                          <a:latin typeface="Cambria Math"/>
                        </a:rPr>
                        <m:t>2</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367958" y="3491716"/>
                <a:ext cx="1082348" cy="369332"/>
              </a:xfrm>
              <a:prstGeom prst="rect">
                <a:avLst/>
              </a:prstGeom>
              <a:blipFill rotWithShape="1">
                <a:blip r:embed="rId7"/>
                <a:stretch>
                  <a:fillRect/>
                </a:stretch>
              </a:blipFill>
            </p:spPr>
            <p:txBody>
              <a:bodyPr/>
              <a:lstStyle/>
              <a:p>
                <a:r>
                  <a:rPr lang="fr-FR">
                    <a:noFill/>
                  </a:rPr>
                  <a:t> </a:t>
                </a:r>
              </a:p>
            </p:txBody>
          </p:sp>
        </mc:Fallback>
      </mc:AlternateContent>
      <p:sp>
        <p:nvSpPr>
          <p:cNvPr id="12" name="Left Brace 11"/>
          <p:cNvSpPr/>
          <p:nvPr/>
        </p:nvSpPr>
        <p:spPr bwMode="auto">
          <a:xfrm rot="16200000">
            <a:off x="7831860" y="2323591"/>
            <a:ext cx="356537" cy="2123728"/>
          </a:xfrm>
          <a:prstGeom prst="lef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985421100"/>
              </p:ext>
            </p:extLst>
          </p:nvPr>
        </p:nvGraphicFramePr>
        <p:xfrm>
          <a:off x="5506577" y="5170835"/>
          <a:ext cx="3576638" cy="706437"/>
        </p:xfrm>
        <a:graphic>
          <a:graphicData uri="http://schemas.openxmlformats.org/presentationml/2006/ole">
            <mc:AlternateContent xmlns:mc="http://schemas.openxmlformats.org/markup-compatibility/2006">
              <mc:Choice xmlns:v="urn:schemas-microsoft-com:vml" Requires="v">
                <p:oleObj spid="_x0000_s9225" name="Equation" r:id="rId8" imgW="2298600" imgH="457200" progId="Equation.3">
                  <p:embed/>
                </p:oleObj>
              </mc:Choice>
              <mc:Fallback>
                <p:oleObj name="Equation" r:id="rId8" imgW="2298600" imgH="457200" progId="Equation.3">
                  <p:embed/>
                  <p:pic>
                    <p:nvPicPr>
                      <p:cNvPr id="0" name=""/>
                      <p:cNvPicPr>
                        <a:picLocks noChangeAspect="1" noChangeArrowheads="1"/>
                      </p:cNvPicPr>
                      <p:nvPr/>
                    </p:nvPicPr>
                    <p:blipFill>
                      <a:blip r:embed="rId9"/>
                      <a:srcRect/>
                      <a:stretch>
                        <a:fillRect/>
                      </a:stretch>
                    </p:blipFill>
                    <p:spPr bwMode="auto">
                      <a:xfrm>
                        <a:off x="5506577" y="5170835"/>
                        <a:ext cx="35766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5124630" y="1581397"/>
                <a:ext cx="2232278" cy="526491"/>
              </a:xfrm>
              <a:prstGeom prst="rect">
                <a:avLst/>
              </a:prstGeom>
              <a:noFill/>
            </p:spPr>
            <p:txBody>
              <a:bodyPr wrap="none" rtlCol="0">
                <a:spAutoFit/>
              </a:bodyPr>
              <a:lstStyle/>
              <a:p>
                <a:r>
                  <a:rPr lang="fr-FR" dirty="0" smtClean="0">
                    <a:solidFill>
                      <a:schemeClr val="tx1"/>
                    </a:solidFill>
                  </a:rPr>
                  <a:t>Radius = </a:t>
                </a:r>
                <a14:m>
                  <m:oMath xmlns:m="http://schemas.openxmlformats.org/officeDocument/2006/math">
                    <m:f>
                      <m:fPr>
                        <m:ctrlPr>
                          <a:rPr lang="fr-FR" i="1" smtClean="0">
                            <a:solidFill>
                              <a:schemeClr val="tx1"/>
                            </a:solidFill>
                            <a:latin typeface="Cambria Math"/>
                          </a:rPr>
                        </m:ctrlPr>
                      </m:fPr>
                      <m:num>
                        <m:r>
                          <a:rPr lang="en-US" b="0" i="1">
                            <a:solidFill>
                              <a:schemeClr val="tx1"/>
                            </a:solidFill>
                            <a:latin typeface="Cambria Math"/>
                          </a:rPr>
                          <m:t>𝑅𝑀𝑆𝐸</m:t>
                        </m:r>
                      </m:num>
                      <m:den>
                        <m:sSub>
                          <m:sSubPr>
                            <m:ctrlPr>
                              <a:rPr lang="fr-FR" i="1" smtClean="0">
                                <a:solidFill>
                                  <a:schemeClr val="tx1"/>
                                </a:solidFill>
                                <a:latin typeface="Cambria Math"/>
                              </a:rPr>
                            </m:ctrlPr>
                          </m:sSubPr>
                          <m:e>
                            <m:r>
                              <a:rPr lang="en-US" b="0" i="1" smtClean="0">
                                <a:solidFill>
                                  <a:schemeClr val="tx1"/>
                                </a:solidFill>
                                <a:latin typeface="Cambria Math"/>
                              </a:rPr>
                              <m:t>2</m:t>
                            </m:r>
                            <m:r>
                              <a:rPr lang="en-US" b="0" i="1">
                                <a:solidFill>
                                  <a:schemeClr val="tx1"/>
                                </a:solidFill>
                                <a:latin typeface="Cambria Math"/>
                              </a:rPr>
                              <m:t>𝑅𝑀𝑆</m:t>
                            </m:r>
                          </m:e>
                          <m:sub>
                            <m:r>
                              <a:rPr lang="en-US" b="0" i="1" smtClean="0">
                                <a:solidFill>
                                  <a:schemeClr val="tx1"/>
                                </a:solidFill>
                                <a:latin typeface="Cambria Math"/>
                              </a:rPr>
                              <m:t>𝑈</m:t>
                            </m:r>
                          </m:sub>
                        </m:sSub>
                      </m:den>
                    </m:f>
                    <m:r>
                      <a:rPr lang="el-GR" b="0" i="1" smtClean="0">
                        <a:solidFill>
                          <a:schemeClr val="tx1"/>
                        </a:solidFill>
                        <a:latin typeface="Cambria Math"/>
                      </a:rPr>
                      <m:t>≤</m:t>
                    </m:r>
                    <m:r>
                      <a:rPr lang="en-US" b="0" i="1" smtClean="0">
                        <a:solidFill>
                          <a:schemeClr val="tx1"/>
                        </a:solidFill>
                        <a:latin typeface="Cambria Math"/>
                      </a:rPr>
                      <m:t>1</m:t>
                    </m:r>
                  </m:oMath>
                </a14:m>
                <a:endParaRPr lang="fr-FR"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124630" y="1581397"/>
                <a:ext cx="2232278" cy="526491"/>
              </a:xfrm>
              <a:prstGeom prst="rect">
                <a:avLst/>
              </a:prstGeom>
              <a:blipFill rotWithShape="1">
                <a:blip r:embed="rId10"/>
                <a:stretch>
                  <a:fillRect l="-2459"/>
                </a:stretch>
              </a:blipFill>
            </p:spPr>
            <p:txBody>
              <a:bodyPr/>
              <a:lstStyle/>
              <a:p>
                <a:r>
                  <a:rPr lang="fr-FR">
                    <a:noFill/>
                  </a:rPr>
                  <a:t> </a:t>
                </a:r>
              </a:p>
            </p:txBody>
          </p:sp>
        </mc:Fallback>
      </mc:AlternateContent>
      <p:sp>
        <p:nvSpPr>
          <p:cNvPr id="15" name="TextBox 14"/>
          <p:cNvSpPr txBox="1"/>
          <p:nvPr/>
        </p:nvSpPr>
        <p:spPr>
          <a:xfrm>
            <a:off x="5164624" y="3892986"/>
            <a:ext cx="1436612" cy="400110"/>
          </a:xfrm>
          <a:prstGeom prst="rect">
            <a:avLst/>
          </a:prstGeom>
          <a:noFill/>
        </p:spPr>
        <p:txBody>
          <a:bodyPr wrap="none" rtlCol="0">
            <a:spAutoFit/>
          </a:bodyPr>
          <a:lstStyle/>
          <a:p>
            <a:r>
              <a:rPr lang="en-US" sz="2000" u="sng" dirty="0" smtClean="0">
                <a:solidFill>
                  <a:srgbClr val="0000FF"/>
                </a:solidFill>
              </a:rPr>
              <a:t>Right - Left</a:t>
            </a:r>
          </a:p>
        </p:txBody>
      </p:sp>
      <p:sp>
        <p:nvSpPr>
          <p:cNvPr id="16" name="TextBox 15"/>
          <p:cNvSpPr txBox="1"/>
          <p:nvPr/>
        </p:nvSpPr>
        <p:spPr>
          <a:xfrm>
            <a:off x="5164624" y="2328751"/>
            <a:ext cx="749116" cy="400110"/>
          </a:xfrm>
          <a:prstGeom prst="rect">
            <a:avLst/>
          </a:prstGeom>
          <a:noFill/>
        </p:spPr>
        <p:txBody>
          <a:bodyPr wrap="none" rtlCol="0">
            <a:spAutoFit/>
          </a:bodyPr>
          <a:lstStyle/>
          <a:p>
            <a:r>
              <a:rPr lang="en-US" sz="2000" u="sng" dirty="0" smtClean="0">
                <a:solidFill>
                  <a:srgbClr val="0000FF"/>
                </a:solidFill>
              </a:rPr>
              <a:t>X - Y</a:t>
            </a:r>
          </a:p>
        </p:txBody>
      </p:sp>
    </p:spTree>
    <p:extLst>
      <p:ext uri="{BB962C8B-B14F-4D97-AF65-F5344CB8AC3E}">
        <p14:creationId xmlns:p14="http://schemas.microsoft.com/office/powerpoint/2010/main" val="24227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946568610"/>
                  </p:ext>
                </p:extLst>
              </p:nvPr>
            </p:nvGraphicFramePr>
            <p:xfrm>
              <a:off x="4427984" y="1807838"/>
              <a:ext cx="4657254" cy="2592288"/>
            </p:xfrm>
            <a:graphic>
              <a:graphicData uri="http://schemas.openxmlformats.org/drawingml/2006/table">
                <a:tbl>
                  <a:tblPr firstRow="1" bandRow="1">
                    <a:tableStyleId>{5C22544A-7EE6-4342-B048-85BDC9FD1C3A}</a:tableStyleId>
                  </a:tblPr>
                  <a:tblGrid>
                    <a:gridCol w="1344886"/>
                    <a:gridCol w="1152128"/>
                    <a:gridCol w="2160240"/>
                  </a:tblGrid>
                  <a:tr h="432048">
                    <a:tc gridSpan="2">
                      <a:txBody>
                        <a:bodyPr/>
                        <a:lstStyle/>
                        <a:p>
                          <a:r>
                            <a:rPr lang="en-US" dirty="0" smtClean="0"/>
                            <a:t>All error in</a:t>
                          </a:r>
                          <a:endParaRPr lang="fr-FR" dirty="0"/>
                        </a:p>
                      </a:txBody>
                      <a:tcPr/>
                    </a:tc>
                    <a:tc hMerge="1">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MPC</a:t>
                          </a:r>
                          <a:endParaRPr lang="fr-FR" dirty="0" smtClean="0"/>
                        </a:p>
                      </a:txBody>
                      <a:tcPr/>
                    </a:tc>
                  </a:tr>
                  <a:tr h="720080">
                    <a:tc>
                      <a:txBody>
                        <a:bodyPr/>
                        <a:lstStyle/>
                        <a:p>
                          <a:endParaRPr lang="en-US" dirty="0" smtClean="0"/>
                        </a:p>
                        <a:p>
                          <a:r>
                            <a:rPr lang="en-US" dirty="0" smtClean="0">
                              <a:solidFill>
                                <a:srgbClr val="0066FF"/>
                              </a:solidFill>
                            </a:rPr>
                            <a:t>Bias</a:t>
                          </a:r>
                          <a:endParaRPr lang="fr-FR" dirty="0">
                            <a:solidFill>
                              <a:srgbClr val="0066FF"/>
                            </a:solidFill>
                          </a:endParaRPr>
                        </a:p>
                      </a:txBody>
                      <a:tcPr/>
                    </a:tc>
                    <a:tc>
                      <a:txBody>
                        <a:bodyPr/>
                        <a:lstStyle/>
                        <a:p>
                          <a:r>
                            <a:rPr lang="fr-FR" dirty="0" smtClean="0"/>
                            <a:t>R=1</a:t>
                          </a:r>
                        </a:p>
                        <a:p>
                          <a:pPr/>
                          <a14:m>
                            <m:oMathPara xmlns:m="http://schemas.openxmlformats.org/officeDocument/2006/math">
                              <m:oMathParaPr>
                                <m:jc m:val="left"/>
                              </m:oMathParaPr>
                              <m:oMath xmlns:m="http://schemas.openxmlformats.org/officeDocument/2006/math">
                                <m:sSub>
                                  <m:sSubPr>
                                    <m:ctrlPr>
                                      <a:rPr lang="fr-FR" i="1" smtClean="0">
                                        <a:latin typeface="Cambria Math"/>
                                      </a:rPr>
                                    </m:ctrlPr>
                                  </m:sSubPr>
                                  <m:e>
                                    <m:r>
                                      <a:rPr lang="fr-FR" i="1" smtClean="0">
                                        <a:latin typeface="Cambria Math"/>
                                        <a:ea typeface="Cambria Math"/>
                                      </a:rPr>
                                      <m:t>𝜎</m:t>
                                    </m:r>
                                  </m:e>
                                  <m:sub>
                                    <m:r>
                                      <a:rPr lang="en-US" b="0" i="1" smtClean="0">
                                        <a:latin typeface="Cambria Math"/>
                                      </a:rPr>
                                      <m:t>𝑂</m:t>
                                    </m:r>
                                  </m:sub>
                                </m:sSub>
                                <m:r>
                                  <a:rPr lang="en-US" b="0" i="1" smtClean="0">
                                    <a:latin typeface="Cambria Math"/>
                                  </a:rPr>
                                  <m:t>=</m:t>
                                </m:r>
                                <m:sSub>
                                  <m:sSubPr>
                                    <m:ctrlPr>
                                      <a:rPr lang="fr-FR" i="1" smtClean="0">
                                        <a:latin typeface="Cambria Math"/>
                                      </a:rPr>
                                    </m:ctrlPr>
                                  </m:sSubPr>
                                  <m:e>
                                    <m:r>
                                      <a:rPr lang="fr-FR" i="1" smtClean="0">
                                        <a:latin typeface="Cambria Math"/>
                                        <a:ea typeface="Cambria Math"/>
                                      </a:rPr>
                                      <m:t>𝜎</m:t>
                                    </m:r>
                                  </m:e>
                                  <m:sub>
                                    <m:r>
                                      <a:rPr lang="en-US" b="0" i="1" smtClean="0">
                                        <a:latin typeface="Cambria Math"/>
                                        <a:ea typeface="Cambria Math"/>
                                      </a:rPr>
                                      <m:t>𝑀</m:t>
                                    </m:r>
                                  </m:sub>
                                </m:sSub>
                              </m:oMath>
                            </m:oMathPara>
                          </a14:m>
                          <a:endParaRPr lang="fr-FR" dirty="0"/>
                        </a:p>
                      </a:txBody>
                      <a:tcPr/>
                    </a:tc>
                    <a:tc>
                      <a:txBody>
                        <a:bodyPr/>
                        <a:lstStyle/>
                        <a:p>
                          <a:endParaRPr lang="fr-FR" dirty="0"/>
                        </a:p>
                      </a:txBody>
                      <a:tcPr/>
                    </a:tc>
                  </a:tr>
                  <a:tr h="720080">
                    <a:tc>
                      <a:txBody>
                        <a:bodyPr/>
                        <a:lstStyle/>
                        <a:p>
                          <a:endParaRPr lang="en-US" dirty="0" smtClean="0">
                            <a:solidFill>
                              <a:srgbClr val="0066FF"/>
                            </a:solidFill>
                          </a:endParaRPr>
                        </a:p>
                        <a:p>
                          <a:r>
                            <a:rPr lang="en-US" dirty="0" smtClean="0">
                              <a:solidFill>
                                <a:srgbClr val="0066FF"/>
                              </a:solidFill>
                            </a:rPr>
                            <a:t>R</a:t>
                          </a:r>
                          <a:endParaRPr lang="en-US" dirty="0" smtClean="0"/>
                        </a:p>
                      </a:txBody>
                      <a:tcPr/>
                    </a:tc>
                    <a:tc>
                      <a:txBody>
                        <a:bodyPr/>
                        <a:lstStyle/>
                        <a:p>
                          <a:r>
                            <a:rPr lang="fr-FR" dirty="0" err="1" smtClean="0"/>
                            <a:t>Bias</a:t>
                          </a:r>
                          <a:r>
                            <a:rPr lang="fr-FR" dirty="0" smtClean="0"/>
                            <a:t>=0</a:t>
                          </a:r>
                        </a:p>
                        <a:p>
                          <a:pPr/>
                          <a14:m>
                            <m:oMathPara xmlns:m="http://schemas.openxmlformats.org/officeDocument/2006/math">
                              <m:oMathParaPr>
                                <m:jc m:val="left"/>
                              </m:oMathParaPr>
                              <m:oMath xmlns:m="http://schemas.openxmlformats.org/officeDocument/2006/math">
                                <m:sSub>
                                  <m:sSubPr>
                                    <m:ctrlPr>
                                      <a:rPr lang="fr-FR" i="1" smtClean="0">
                                        <a:latin typeface="Cambria Math"/>
                                      </a:rPr>
                                    </m:ctrlPr>
                                  </m:sSubPr>
                                  <m:e>
                                    <m:r>
                                      <a:rPr lang="fr-FR" i="1" smtClean="0">
                                        <a:latin typeface="Cambria Math"/>
                                        <a:ea typeface="Cambria Math"/>
                                      </a:rPr>
                                      <m:t>𝜎</m:t>
                                    </m:r>
                                  </m:e>
                                  <m:sub>
                                    <m:r>
                                      <a:rPr lang="en-US" b="0" i="1" smtClean="0">
                                        <a:latin typeface="Cambria Math"/>
                                      </a:rPr>
                                      <m:t>𝑂</m:t>
                                    </m:r>
                                  </m:sub>
                                </m:sSub>
                                <m:r>
                                  <a:rPr lang="en-US" b="0" i="1" smtClean="0">
                                    <a:latin typeface="Cambria Math"/>
                                  </a:rPr>
                                  <m:t>=</m:t>
                                </m:r>
                                <m:sSub>
                                  <m:sSubPr>
                                    <m:ctrlPr>
                                      <a:rPr lang="fr-FR" i="1" smtClean="0">
                                        <a:latin typeface="Cambria Math"/>
                                      </a:rPr>
                                    </m:ctrlPr>
                                  </m:sSubPr>
                                  <m:e>
                                    <m:r>
                                      <a:rPr lang="fr-FR" i="1" smtClean="0">
                                        <a:latin typeface="Cambria Math"/>
                                        <a:ea typeface="Cambria Math"/>
                                      </a:rPr>
                                      <m:t>𝜎</m:t>
                                    </m:r>
                                  </m:e>
                                  <m:sub>
                                    <m:r>
                                      <a:rPr lang="en-US" b="0" i="1" smtClean="0">
                                        <a:latin typeface="Cambria Math"/>
                                        <a:ea typeface="Cambria Math"/>
                                      </a:rPr>
                                      <m:t>𝑀</m:t>
                                    </m:r>
                                  </m:sub>
                                </m:sSub>
                              </m:oMath>
                            </m:oMathPara>
                          </a14:m>
                          <a:endParaRPr lang="fr-FR" dirty="0"/>
                        </a:p>
                      </a:txBody>
                      <a:tcPr/>
                    </a:tc>
                    <a:tc>
                      <a:txBody>
                        <a:bodyPr/>
                        <a:lstStyle/>
                        <a:p>
                          <a:endParaRPr lang="fr-FR" dirty="0"/>
                        </a:p>
                      </a:txBody>
                      <a:tcPr/>
                    </a:tc>
                  </a:tr>
                  <a:tr h="720080">
                    <a:tc>
                      <a:txBody>
                        <a:bodyPr/>
                        <a:lstStyle/>
                        <a:p>
                          <a:endParaRPr lang="en-US" dirty="0" smtClean="0"/>
                        </a:p>
                        <a:p>
                          <a:r>
                            <a:rPr lang="fr-FR" dirty="0" err="1" smtClean="0">
                              <a:solidFill>
                                <a:srgbClr val="0066FF"/>
                              </a:solidFill>
                            </a:rPr>
                            <a:t>Std</a:t>
                          </a:r>
                          <a:r>
                            <a:rPr lang="fr-FR" dirty="0" smtClean="0">
                              <a:solidFill>
                                <a:srgbClr val="0066FF"/>
                              </a:solidFill>
                            </a:rPr>
                            <a:t>.</a:t>
                          </a:r>
                          <a:r>
                            <a:rPr lang="fr-FR" baseline="0" dirty="0" smtClean="0">
                              <a:solidFill>
                                <a:srgbClr val="0066FF"/>
                              </a:solidFill>
                            </a:rPr>
                            <a:t> </a:t>
                          </a:r>
                          <a:r>
                            <a:rPr lang="fr-FR" baseline="0" dirty="0" err="1" smtClean="0">
                              <a:solidFill>
                                <a:srgbClr val="0066FF"/>
                              </a:solidFill>
                            </a:rPr>
                            <a:t>Dev</a:t>
                          </a:r>
                          <a:r>
                            <a:rPr lang="fr-FR" baseline="0" dirty="0" smtClean="0">
                              <a:solidFill>
                                <a:srgbClr val="0066FF"/>
                              </a:solidFill>
                            </a:rPr>
                            <a:t>.</a:t>
                          </a:r>
                          <a:endParaRPr lang="fr-FR" dirty="0">
                            <a:solidFill>
                              <a:srgbClr val="0066FF"/>
                            </a:solidFill>
                          </a:endParaRPr>
                        </a:p>
                      </a:txBody>
                      <a:tcPr/>
                    </a:tc>
                    <a:tc>
                      <a:txBody>
                        <a:bodyPr/>
                        <a:lstStyle/>
                        <a:p>
                          <a:r>
                            <a:rPr lang="fr-FR" dirty="0" err="1" smtClean="0"/>
                            <a:t>Bias</a:t>
                          </a:r>
                          <a:r>
                            <a:rPr lang="fr-FR" dirty="0" smtClean="0"/>
                            <a:t>=0</a:t>
                          </a:r>
                        </a:p>
                        <a:p>
                          <a:r>
                            <a:rPr lang="fr-FR" dirty="0" smtClean="0"/>
                            <a:t>R=1</a:t>
                          </a:r>
                          <a:endParaRPr lang="fr-FR" dirty="0"/>
                        </a:p>
                      </a:txBody>
                      <a:tcPr/>
                    </a:tc>
                    <a:tc>
                      <a:txBody>
                        <a:bodyPr/>
                        <a:lstStyle/>
                        <a:p>
                          <a:endParaRPr lang="fr-FR"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946568610"/>
                  </p:ext>
                </p:extLst>
              </p:nvPr>
            </p:nvGraphicFramePr>
            <p:xfrm>
              <a:off x="4427984" y="1807838"/>
              <a:ext cx="4657254" cy="2592288"/>
            </p:xfrm>
            <a:graphic>
              <a:graphicData uri="http://schemas.openxmlformats.org/drawingml/2006/table">
                <a:tbl>
                  <a:tblPr firstRow="1" bandRow="1">
                    <a:tableStyleId>{5C22544A-7EE6-4342-B048-85BDC9FD1C3A}</a:tableStyleId>
                  </a:tblPr>
                  <a:tblGrid>
                    <a:gridCol w="1344886"/>
                    <a:gridCol w="1152128"/>
                    <a:gridCol w="2160240"/>
                  </a:tblGrid>
                  <a:tr h="432048">
                    <a:tc gridSpan="2">
                      <a:txBody>
                        <a:bodyPr/>
                        <a:lstStyle/>
                        <a:p>
                          <a:r>
                            <a:rPr lang="en-US" dirty="0" smtClean="0"/>
                            <a:t>All error in</a:t>
                          </a:r>
                          <a:endParaRPr lang="fr-FR" dirty="0"/>
                        </a:p>
                      </a:txBody>
                      <a:tcPr/>
                    </a:tc>
                    <a:tc hMerge="1">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MPC</a:t>
                          </a:r>
                          <a:endParaRPr lang="fr-FR" dirty="0" smtClean="0"/>
                        </a:p>
                      </a:txBody>
                      <a:tcPr/>
                    </a:tc>
                  </a:tr>
                  <a:tr h="720080">
                    <a:tc>
                      <a:txBody>
                        <a:bodyPr/>
                        <a:lstStyle/>
                        <a:p>
                          <a:endParaRPr lang="en-US" dirty="0" smtClean="0"/>
                        </a:p>
                        <a:p>
                          <a:r>
                            <a:rPr lang="en-US" dirty="0" smtClean="0">
                              <a:solidFill>
                                <a:srgbClr val="0066FF"/>
                              </a:solidFill>
                            </a:rPr>
                            <a:t>Bias</a:t>
                          </a:r>
                          <a:endParaRPr lang="fr-FR" dirty="0">
                            <a:solidFill>
                              <a:srgbClr val="0066FF"/>
                            </a:solidFill>
                          </a:endParaRPr>
                        </a:p>
                      </a:txBody>
                      <a:tcPr/>
                    </a:tc>
                    <a:tc>
                      <a:txBody>
                        <a:bodyPr/>
                        <a:lstStyle/>
                        <a:p>
                          <a:endParaRPr lang="fr-FR"/>
                        </a:p>
                      </a:txBody>
                      <a:tcPr>
                        <a:blipFill rotWithShape="1">
                          <a:blip r:embed="rId2"/>
                          <a:stretch>
                            <a:fillRect l="-116931" t="-64407" r="-187831" b="-202542"/>
                          </a:stretch>
                        </a:blipFill>
                      </a:tcPr>
                    </a:tc>
                    <a:tc>
                      <a:txBody>
                        <a:bodyPr/>
                        <a:lstStyle/>
                        <a:p>
                          <a:endParaRPr lang="fr-FR" dirty="0"/>
                        </a:p>
                      </a:txBody>
                      <a:tcPr/>
                    </a:tc>
                  </a:tr>
                  <a:tr h="720080">
                    <a:tc>
                      <a:txBody>
                        <a:bodyPr/>
                        <a:lstStyle/>
                        <a:p>
                          <a:endParaRPr lang="en-US" dirty="0" smtClean="0">
                            <a:solidFill>
                              <a:srgbClr val="0066FF"/>
                            </a:solidFill>
                          </a:endParaRPr>
                        </a:p>
                        <a:p>
                          <a:r>
                            <a:rPr lang="en-US" dirty="0" smtClean="0">
                              <a:solidFill>
                                <a:srgbClr val="0066FF"/>
                              </a:solidFill>
                            </a:rPr>
                            <a:t>R</a:t>
                          </a:r>
                          <a:endParaRPr lang="en-US" dirty="0" smtClean="0"/>
                        </a:p>
                      </a:txBody>
                      <a:tcPr/>
                    </a:tc>
                    <a:tc>
                      <a:txBody>
                        <a:bodyPr/>
                        <a:lstStyle/>
                        <a:p>
                          <a:endParaRPr lang="fr-FR"/>
                        </a:p>
                      </a:txBody>
                      <a:tcPr>
                        <a:blipFill rotWithShape="1">
                          <a:blip r:embed="rId2"/>
                          <a:stretch>
                            <a:fillRect l="-116931" t="-164407" r="-187831" b="-102542"/>
                          </a:stretch>
                        </a:blipFill>
                      </a:tcPr>
                    </a:tc>
                    <a:tc>
                      <a:txBody>
                        <a:bodyPr/>
                        <a:lstStyle/>
                        <a:p>
                          <a:endParaRPr lang="fr-FR" dirty="0"/>
                        </a:p>
                      </a:txBody>
                      <a:tcPr/>
                    </a:tc>
                  </a:tr>
                  <a:tr h="720080">
                    <a:tc>
                      <a:txBody>
                        <a:bodyPr/>
                        <a:lstStyle/>
                        <a:p>
                          <a:endParaRPr lang="en-US" dirty="0" smtClean="0"/>
                        </a:p>
                        <a:p>
                          <a:r>
                            <a:rPr lang="fr-FR" dirty="0" err="1" smtClean="0">
                              <a:solidFill>
                                <a:srgbClr val="0066FF"/>
                              </a:solidFill>
                            </a:rPr>
                            <a:t>Std</a:t>
                          </a:r>
                          <a:r>
                            <a:rPr lang="fr-FR" dirty="0" smtClean="0">
                              <a:solidFill>
                                <a:srgbClr val="0066FF"/>
                              </a:solidFill>
                            </a:rPr>
                            <a:t>.</a:t>
                          </a:r>
                          <a:r>
                            <a:rPr lang="fr-FR" baseline="0" dirty="0" smtClean="0">
                              <a:solidFill>
                                <a:srgbClr val="0066FF"/>
                              </a:solidFill>
                            </a:rPr>
                            <a:t> </a:t>
                          </a:r>
                          <a:r>
                            <a:rPr lang="fr-FR" baseline="0" dirty="0" err="1" smtClean="0">
                              <a:solidFill>
                                <a:srgbClr val="0066FF"/>
                              </a:solidFill>
                            </a:rPr>
                            <a:t>Dev</a:t>
                          </a:r>
                          <a:r>
                            <a:rPr lang="fr-FR" baseline="0" dirty="0" smtClean="0">
                              <a:solidFill>
                                <a:srgbClr val="0066FF"/>
                              </a:solidFill>
                            </a:rPr>
                            <a:t>.</a:t>
                          </a:r>
                          <a:endParaRPr lang="fr-FR" dirty="0">
                            <a:solidFill>
                              <a:srgbClr val="0066FF"/>
                            </a:solidFill>
                          </a:endParaRPr>
                        </a:p>
                      </a:txBody>
                      <a:tcPr/>
                    </a:tc>
                    <a:tc>
                      <a:txBody>
                        <a:bodyPr/>
                        <a:lstStyle/>
                        <a:p>
                          <a:r>
                            <a:rPr lang="fr-FR" dirty="0" err="1" smtClean="0"/>
                            <a:t>Bias</a:t>
                          </a:r>
                          <a:r>
                            <a:rPr lang="fr-FR" dirty="0" smtClean="0"/>
                            <a:t>=0</a:t>
                          </a:r>
                        </a:p>
                        <a:p>
                          <a:r>
                            <a:rPr lang="fr-FR" dirty="0" smtClean="0"/>
                            <a:t>R=1</a:t>
                          </a:r>
                          <a:endParaRPr lang="fr-FR" dirty="0"/>
                        </a:p>
                      </a:txBody>
                      <a:tcPr/>
                    </a:tc>
                    <a:tc>
                      <a:txBody>
                        <a:bodyPr/>
                        <a:lstStyle/>
                        <a:p>
                          <a:endParaRPr lang="fr-FR" dirty="0"/>
                        </a:p>
                      </a:txBody>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6852990" y="3721531"/>
                <a:ext cx="2128211"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r>
                            <a:rPr lang="en-US" i="1">
                              <a:latin typeface="Cambria Math"/>
                            </a:rPr>
                            <m:t>𝑁𝑀𝑆𝐷</m:t>
                          </m:r>
                          <m:r>
                            <m:rPr>
                              <m:nor/>
                            </m:rPr>
                            <a:rPr lang="fr-FR" dirty="0"/>
                            <m:t> </m:t>
                          </m:r>
                        </m:e>
                      </m:d>
                      <m:r>
                        <a:rPr lang="en-US" b="0" i="1" smtClean="0">
                          <a:latin typeface="Cambria Math"/>
                        </a:rPr>
                        <m:t>&lt;</m:t>
                      </m:r>
                      <m:f>
                        <m:fPr>
                          <m:ctrlPr>
                            <a:rPr lang="en-US" b="0" i="1" smtClean="0">
                              <a:latin typeface="Cambria Math"/>
                            </a:rPr>
                          </m:ctrlPr>
                        </m:fPr>
                        <m:num>
                          <m:r>
                            <a:rPr lang="en-US" b="0" i="1" smtClean="0">
                              <a:latin typeface="Cambria Math"/>
                            </a:rPr>
                            <m:t>2</m:t>
                          </m:r>
                          <m:sSub>
                            <m:sSubPr>
                              <m:ctrlPr>
                                <a:rPr lang="en-US" i="1">
                                  <a:latin typeface="Cambria Math"/>
                                </a:rPr>
                              </m:ctrlPr>
                            </m:sSubPr>
                            <m:e>
                              <m:r>
                                <a:rPr lang="en-US" i="1">
                                  <a:latin typeface="Cambria Math"/>
                                </a:rPr>
                                <m:t>𝑅𝑀𝑆</m:t>
                              </m:r>
                            </m:e>
                            <m:sub>
                              <m:r>
                                <a:rPr lang="en-US" i="1">
                                  <a:latin typeface="Cambria Math"/>
                                </a:rPr>
                                <m:t>𝑈</m:t>
                              </m:r>
                            </m:sub>
                          </m:sSub>
                        </m:num>
                        <m:den>
                          <m:r>
                            <a:rPr lang="en-US" b="0" i="1" smtClean="0">
                              <a:latin typeface="Cambria Math"/>
                              <a:ea typeface="Cambria Math"/>
                            </a:rPr>
                            <m:t>𝜎</m:t>
                          </m:r>
                          <m:r>
                            <a:rPr lang="en-US" b="0" i="1" baseline="-25000" smtClean="0">
                              <a:latin typeface="Cambria Math"/>
                              <a:ea typeface="Cambria Math"/>
                            </a:rPr>
                            <m:t>𝑜</m:t>
                          </m:r>
                        </m:den>
                      </m:f>
                    </m:oMath>
                  </m:oMathPara>
                </a14:m>
                <a:endParaRPr lang="fr-FR" dirty="0"/>
              </a:p>
            </p:txBody>
          </p:sp>
        </mc:Choice>
        <mc:Fallback xmlns="">
          <p:sp>
            <p:nvSpPr>
              <p:cNvPr id="4" name="TextBox 3"/>
              <p:cNvSpPr txBox="1">
                <a:spLocks noRot="1" noChangeAspect="1" noMove="1" noResize="1" noEditPoints="1" noAdjustHandles="1" noChangeArrowheads="1" noChangeShapeType="1" noTextEdit="1"/>
              </p:cNvSpPr>
              <p:nvPr/>
            </p:nvSpPr>
            <p:spPr>
              <a:xfrm>
                <a:off x="6852990" y="3721531"/>
                <a:ext cx="2128211" cy="612796"/>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885245" y="2988437"/>
                <a:ext cx="2218364"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&gt;1−2</m:t>
                      </m:r>
                      <m:sSup>
                        <m:sSupPr>
                          <m:ctrlPr>
                            <a:rPr lang="en-US" b="0" i="1" smtClean="0">
                              <a:latin typeface="Cambria Math"/>
                            </a:rPr>
                          </m:ctrlPr>
                        </m:sSupPr>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𝑅𝑀𝑆</m:t>
                                      </m:r>
                                    </m:e>
                                    <m:sub>
                                      <m:r>
                                        <a:rPr lang="en-US" i="1">
                                          <a:latin typeface="Cambria Math"/>
                                        </a:rPr>
                                        <m:t>𝑈</m:t>
                                      </m:r>
                                    </m:sub>
                                  </m:sSub>
                                </m:num>
                                <m:den>
                                  <m:r>
                                    <a:rPr lang="en-US" i="1">
                                      <a:latin typeface="Cambria Math"/>
                                      <a:ea typeface="Cambria Math"/>
                                    </a:rPr>
                                    <m:t>𝜎</m:t>
                                  </m:r>
                                  <m:r>
                                    <a:rPr lang="en-US" i="1" baseline="-25000">
                                      <a:latin typeface="Cambria Math"/>
                                      <a:ea typeface="Cambria Math"/>
                                    </a:rPr>
                                    <m:t>𝑜</m:t>
                                  </m:r>
                                </m:den>
                              </m:f>
                            </m:e>
                          </m:d>
                        </m:e>
                        <m:sup>
                          <m:r>
                            <a:rPr lang="en-US" b="0" i="1" smtClean="0">
                              <a:latin typeface="Cambria Math"/>
                            </a:rPr>
                            <m:t>2</m:t>
                          </m:r>
                        </m:sup>
                      </m:sSup>
                    </m:oMath>
                  </m:oMathPara>
                </a14:m>
                <a:endParaRPr lang="fr-FR"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6885245" y="2988437"/>
                <a:ext cx="2218364" cy="769378"/>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5541" y="2204864"/>
                <a:ext cx="2638307" cy="596830"/>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𝑀𝑄𝑂</m:t>
                      </m:r>
                      <m:r>
                        <a:rPr lang="en-US" sz="1600" b="0" i="1" smtClean="0">
                          <a:latin typeface="Cambria Math"/>
                        </a:rPr>
                        <m:t>=</m:t>
                      </m:r>
                      <m:f>
                        <m:fPr>
                          <m:ctrlPr>
                            <a:rPr lang="en-US" sz="1600" b="0" i="1" smtClean="0">
                              <a:latin typeface="Cambria Math"/>
                            </a:rPr>
                          </m:ctrlPr>
                        </m:fPr>
                        <m:num>
                          <m:r>
                            <a:rPr lang="en-US" sz="1600" b="0" i="1" smtClean="0">
                              <a:latin typeface="Cambria Math"/>
                            </a:rPr>
                            <m:t>𝑅𝑀𝑆𝐸</m:t>
                          </m:r>
                        </m:num>
                        <m:den>
                          <m:r>
                            <a:rPr lang="en-US" sz="1600" b="0" i="1" smtClean="0">
                              <a:latin typeface="Cambria Math"/>
                            </a:rPr>
                            <m:t>2</m:t>
                          </m:r>
                          <m:sSub>
                            <m:sSubPr>
                              <m:ctrlPr>
                                <a:rPr lang="en-US" sz="1600" b="0" i="1" smtClean="0">
                                  <a:latin typeface="Cambria Math"/>
                                </a:rPr>
                              </m:ctrlPr>
                            </m:sSubPr>
                            <m:e>
                              <m:r>
                                <a:rPr lang="en-US" sz="1600" b="0" i="1" smtClean="0">
                                  <a:latin typeface="Cambria Math"/>
                                </a:rPr>
                                <m:t>𝑅𝑀𝑆</m:t>
                              </m:r>
                            </m:e>
                            <m:sub>
                              <m:r>
                                <a:rPr lang="en-US" sz="1600" b="0" i="1" smtClean="0">
                                  <a:latin typeface="Cambria Math"/>
                                </a:rPr>
                                <m:t>𝑈</m:t>
                              </m:r>
                            </m:sub>
                          </m:sSub>
                        </m:den>
                      </m:f>
                      <m:r>
                        <a:rPr lang="en-US" sz="1600" b="0" i="1" smtClean="0">
                          <a:latin typeface="Cambria Math"/>
                        </a:rPr>
                        <m:t>&lt;1</m:t>
                      </m:r>
                    </m:oMath>
                  </m:oMathPara>
                </a14:m>
                <a:endParaRPr lang="fr-FR"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65541" y="2204864"/>
                <a:ext cx="2638307" cy="596830"/>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9512" y="3355272"/>
                <a:ext cx="3595793" cy="338554"/>
              </a:xfrm>
              <a:prstGeom prst="rect">
                <a:avLst/>
              </a:prstGeom>
              <a:solidFill>
                <a:schemeClr val="accent1"/>
              </a:solidFill>
            </p:spPr>
            <p:txBody>
              <a:bodyPr wrap="none" rtlCol="0">
                <a:spAutoFit/>
              </a:bodyPr>
              <a:lstStyle/>
              <a:p>
                <a14:m>
                  <m:oMath xmlns:m="http://schemas.openxmlformats.org/officeDocument/2006/math">
                    <m:r>
                      <a:rPr lang="en-US" sz="1600" b="0" i="1" smtClean="0">
                        <a:latin typeface="Cambria Math"/>
                      </a:rPr>
                      <m:t>𝑅𝑀𝑆𝐸</m:t>
                    </m:r>
                    <m:r>
                      <a:rPr lang="en-US" sz="1600" b="0" i="1" baseline="30000" smtClean="0">
                        <a:latin typeface="Cambria Math"/>
                      </a:rPr>
                      <m:t>2</m:t>
                    </m:r>
                    <m:r>
                      <a:rPr lang="en-US" sz="1600" b="0" i="1" smtClean="0">
                        <a:latin typeface="Cambria Math"/>
                      </a:rPr>
                      <m:t>=</m:t>
                    </m:r>
                  </m:oMath>
                </a14:m>
                <a:r>
                  <a:rPr lang="en-US" sz="1600" dirty="0"/>
                  <a:t> </a:t>
                </a:r>
                <a14:m>
                  <m:oMath xmlns:m="http://schemas.openxmlformats.org/officeDocument/2006/math">
                    <m:r>
                      <a:rPr lang="en-US" sz="1600" i="1">
                        <a:latin typeface="Cambria Math"/>
                      </a:rPr>
                      <m:t>𝐵𝐼𝐴𝑆</m:t>
                    </m:r>
                    <m:r>
                      <a:rPr lang="en-US" sz="1600" i="1" baseline="30000">
                        <a:latin typeface="Cambria Math"/>
                      </a:rPr>
                      <m:t>2</m:t>
                    </m:r>
                    <m:r>
                      <a:rPr lang="en-US" sz="1600" b="0" i="0" smtClean="0">
                        <a:latin typeface="Cambria Math"/>
                      </a:rPr>
                      <m:t>+</m:t>
                    </m:r>
                    <m:r>
                      <a:rPr lang="en-US" sz="1600" i="1">
                        <a:latin typeface="Cambria Math"/>
                        <a:ea typeface="Cambria Math"/>
                      </a:rPr>
                      <m:t>𝜎</m:t>
                    </m:r>
                    <m:r>
                      <a:rPr lang="en-US" sz="1600" i="1" baseline="-25000">
                        <a:latin typeface="Cambria Math"/>
                        <a:ea typeface="Cambria Math"/>
                      </a:rPr>
                      <m:t>𝑜</m:t>
                    </m:r>
                    <m:r>
                      <a:rPr lang="en-US" sz="1600" b="0" i="1" baseline="30000" smtClean="0">
                        <a:latin typeface="Cambria Math"/>
                        <a:ea typeface="Cambria Math"/>
                      </a:rPr>
                      <m:t>2</m:t>
                    </m:r>
                    <m:r>
                      <a:rPr lang="en-US" sz="1600" b="0" i="1" smtClean="0">
                        <a:latin typeface="Cambria Math"/>
                        <a:ea typeface="Cambria Math"/>
                      </a:rPr>
                      <m:t>+</m:t>
                    </m:r>
                    <m:r>
                      <a:rPr lang="en-US" sz="1600" b="0" i="1" smtClean="0">
                        <a:latin typeface="Cambria Math"/>
                        <a:ea typeface="Cambria Math"/>
                      </a:rPr>
                      <m:t>𝜎</m:t>
                    </m:r>
                    <m:r>
                      <a:rPr lang="en-US" sz="1600" b="0" i="1" baseline="-25000" smtClean="0">
                        <a:latin typeface="Cambria Math"/>
                        <a:ea typeface="Cambria Math"/>
                      </a:rPr>
                      <m:t>𝑀</m:t>
                    </m:r>
                    <m:r>
                      <a:rPr lang="en-US" sz="1600" b="0" i="1" baseline="30000" smtClean="0">
                        <a:latin typeface="Cambria Math"/>
                        <a:ea typeface="Cambria Math"/>
                      </a:rPr>
                      <m:t>2</m:t>
                    </m:r>
                    <m:r>
                      <a:rPr lang="en-US" sz="1600" b="0" i="1" smtClean="0">
                        <a:latin typeface="Cambria Math"/>
                        <a:ea typeface="Cambria Math"/>
                      </a:rPr>
                      <m:t>−2</m:t>
                    </m:r>
                    <m:r>
                      <a:rPr lang="en-US" sz="1600" i="1">
                        <a:latin typeface="Cambria Math"/>
                        <a:ea typeface="Cambria Math"/>
                      </a:rPr>
                      <m:t>𝜎</m:t>
                    </m:r>
                    <m:r>
                      <a:rPr lang="en-US" sz="1600" i="1" baseline="-25000">
                        <a:latin typeface="Cambria Math"/>
                        <a:ea typeface="Cambria Math"/>
                      </a:rPr>
                      <m:t>𝑜</m:t>
                    </m:r>
                    <m:r>
                      <a:rPr lang="en-US" sz="1600" i="1" smtClean="0">
                        <a:latin typeface="Cambria Math"/>
                        <a:ea typeface="Cambria Math"/>
                      </a:rPr>
                      <m:t>𝜎</m:t>
                    </m:r>
                    <m:r>
                      <a:rPr lang="en-US" sz="1600" b="0" i="1" baseline="-25000" smtClean="0">
                        <a:latin typeface="Cambria Math"/>
                        <a:ea typeface="Cambria Math"/>
                      </a:rPr>
                      <m:t>𝑀</m:t>
                    </m:r>
                    <m:r>
                      <a:rPr lang="en-US" sz="1600" b="0" i="1" smtClean="0">
                        <a:latin typeface="Cambria Math"/>
                        <a:ea typeface="Cambria Math"/>
                      </a:rPr>
                      <m:t>𝑅</m:t>
                    </m:r>
                  </m:oMath>
                </a14:m>
                <a:endParaRPr lang="fr-FR"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79512" y="3355272"/>
                <a:ext cx="3595793" cy="338554"/>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904230" y="2311894"/>
                <a:ext cx="1998368" cy="6217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r>
                            <a:rPr lang="en-US" i="1">
                              <a:latin typeface="Cambria Math"/>
                            </a:rPr>
                            <m:t>𝑁𝑀𝐵</m:t>
                          </m:r>
                          <m:r>
                            <m:rPr>
                              <m:nor/>
                            </m:rPr>
                            <a:rPr lang="fr-FR" dirty="0"/>
                            <m:t> </m:t>
                          </m:r>
                        </m:e>
                      </m:d>
                      <m:r>
                        <a:rPr lang="en-US" b="0" i="1" smtClean="0">
                          <a:latin typeface="Cambria Math"/>
                        </a:rPr>
                        <m:t>&lt;</m:t>
                      </m:r>
                      <m:f>
                        <m:fPr>
                          <m:ctrlPr>
                            <a:rPr lang="en-US" b="0" i="1" smtClean="0">
                              <a:latin typeface="Cambria Math"/>
                            </a:rPr>
                          </m:ctrlPr>
                        </m:fPr>
                        <m:num>
                          <m:r>
                            <a:rPr lang="en-US" b="0" i="1" smtClean="0">
                              <a:latin typeface="Cambria Math"/>
                            </a:rPr>
                            <m:t>2</m:t>
                          </m:r>
                          <m:sSub>
                            <m:sSubPr>
                              <m:ctrlPr>
                                <a:rPr lang="en-US" i="1">
                                  <a:latin typeface="Cambria Math"/>
                                </a:rPr>
                              </m:ctrlPr>
                            </m:sSubPr>
                            <m:e>
                              <m:r>
                                <a:rPr lang="en-US" i="1">
                                  <a:latin typeface="Cambria Math"/>
                                </a:rPr>
                                <m:t>𝑅𝑀𝑆</m:t>
                              </m:r>
                            </m:e>
                            <m:sub>
                              <m:r>
                                <a:rPr lang="en-US" i="1">
                                  <a:latin typeface="Cambria Math"/>
                                </a:rPr>
                                <m:t>𝑈</m:t>
                              </m:r>
                            </m:sub>
                          </m:sSub>
                        </m:num>
                        <m:den>
                          <m:acc>
                            <m:accPr>
                              <m:chr m:val="̅"/>
                              <m:ctrlPr>
                                <a:rPr lang="en-US" b="0" i="1" smtClean="0">
                                  <a:latin typeface="Cambria Math"/>
                                </a:rPr>
                              </m:ctrlPr>
                            </m:accPr>
                            <m:e>
                              <m:r>
                                <a:rPr lang="en-US" i="1">
                                  <a:latin typeface="Cambria Math"/>
                                </a:rPr>
                                <m:t>𝑂</m:t>
                              </m:r>
                            </m:e>
                          </m:acc>
                        </m:den>
                      </m:f>
                    </m:oMath>
                  </m:oMathPara>
                </a14:m>
                <a:endParaRPr lang="fr-FR" dirty="0"/>
              </a:p>
            </p:txBody>
          </p:sp>
        </mc:Choice>
        <mc:Fallback xmlns="">
          <p:sp>
            <p:nvSpPr>
              <p:cNvPr id="8" name="TextBox 7"/>
              <p:cNvSpPr txBox="1">
                <a:spLocks noRot="1" noChangeAspect="1" noMove="1" noResize="1" noEditPoints="1" noAdjustHandles="1" noChangeArrowheads="1" noChangeShapeType="1" noTextEdit="1"/>
              </p:cNvSpPr>
              <p:nvPr/>
            </p:nvSpPr>
            <p:spPr>
              <a:xfrm>
                <a:off x="6904230" y="2311894"/>
                <a:ext cx="1998368" cy="621773"/>
              </a:xfrm>
              <a:prstGeom prst="rect">
                <a:avLst/>
              </a:prstGeom>
              <a:blipFill rotWithShape="1">
                <a:blip r:embed="rId7"/>
                <a:stretch>
                  <a:fillRect/>
                </a:stretch>
              </a:blipFill>
            </p:spPr>
            <p:txBody>
              <a:bodyPr/>
              <a:lstStyle/>
              <a:p>
                <a:r>
                  <a:rPr lang="fr-FR">
                    <a:noFill/>
                  </a:rPr>
                  <a:t> </a:t>
                </a:r>
              </a:p>
            </p:txBody>
          </p:sp>
        </mc:Fallback>
      </mc:AlternateContent>
      <p:sp>
        <p:nvSpPr>
          <p:cNvPr id="9" name="TextBox 8"/>
          <p:cNvSpPr txBox="1"/>
          <p:nvPr/>
        </p:nvSpPr>
        <p:spPr>
          <a:xfrm>
            <a:off x="251520" y="1268760"/>
            <a:ext cx="7148111" cy="369332"/>
          </a:xfrm>
          <a:prstGeom prst="rect">
            <a:avLst/>
          </a:prstGeom>
          <a:noFill/>
        </p:spPr>
        <p:txBody>
          <a:bodyPr wrap="none" rtlCol="0">
            <a:spAutoFit/>
          </a:bodyPr>
          <a:lstStyle/>
          <a:p>
            <a:r>
              <a:rPr lang="en-US" b="1" u="sng" dirty="0" smtClean="0">
                <a:solidFill>
                  <a:schemeClr val="accent1">
                    <a:lumMod val="75000"/>
                  </a:schemeClr>
                </a:solidFill>
              </a:rPr>
              <a:t>Complementary Performance criteria for hourly/daily resolution</a:t>
            </a:r>
            <a:endParaRPr lang="fr-FR" b="1" u="sng" dirty="0">
              <a:solidFill>
                <a:schemeClr val="accent1">
                  <a:lumMod val="75000"/>
                </a:schemeClr>
              </a:solidFill>
            </a:endParaRPr>
          </a:p>
        </p:txBody>
      </p:sp>
      <p:sp>
        <p:nvSpPr>
          <p:cNvPr id="10" name="Oval 9"/>
          <p:cNvSpPr/>
          <p:nvPr/>
        </p:nvSpPr>
        <p:spPr bwMode="auto">
          <a:xfrm>
            <a:off x="8149134" y="2599926"/>
            <a:ext cx="432048" cy="360040"/>
          </a:xfrm>
          <a:prstGeom prst="ellipse">
            <a:avLst/>
          </a:prstGeom>
          <a:solidFill>
            <a:srgbClr val="FF0000">
              <a:alpha val="14000"/>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Oval 10"/>
          <p:cNvSpPr/>
          <p:nvPr/>
        </p:nvSpPr>
        <p:spPr bwMode="auto">
          <a:xfrm>
            <a:off x="8221142" y="4040086"/>
            <a:ext cx="432048" cy="360040"/>
          </a:xfrm>
          <a:prstGeom prst="ellipse">
            <a:avLst/>
          </a:prstGeom>
          <a:solidFill>
            <a:srgbClr val="FF0000">
              <a:alpha val="14000"/>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2" name="Oval 11"/>
          <p:cNvSpPr/>
          <p:nvPr/>
        </p:nvSpPr>
        <p:spPr bwMode="auto">
          <a:xfrm>
            <a:off x="8221142" y="3392014"/>
            <a:ext cx="432048" cy="360040"/>
          </a:xfrm>
          <a:prstGeom prst="ellipse">
            <a:avLst/>
          </a:prstGeom>
          <a:solidFill>
            <a:srgbClr val="FF0000">
              <a:alpha val="14000"/>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3" name="TextBox 12"/>
          <p:cNvSpPr txBox="1"/>
          <p:nvPr/>
        </p:nvSpPr>
        <p:spPr>
          <a:xfrm>
            <a:off x="357321" y="5013176"/>
            <a:ext cx="8424936" cy="1200329"/>
          </a:xfrm>
          <a:prstGeom prst="rect">
            <a:avLst/>
          </a:prstGeom>
          <a:noFill/>
        </p:spPr>
        <p:txBody>
          <a:bodyPr wrap="square" rtlCol="0">
            <a:spAutoFit/>
          </a:bodyPr>
          <a:lstStyle/>
          <a:p>
            <a:r>
              <a:rPr lang="en-US" b="1" dirty="0" smtClean="0">
                <a:solidFill>
                  <a:srgbClr val="0000FF"/>
                </a:solidFill>
              </a:rPr>
              <a:t>Each station type for a given location and for a given period of time will have </a:t>
            </a:r>
            <a:r>
              <a:rPr lang="en-US" b="1" dirty="0">
                <a:solidFill>
                  <a:srgbClr val="0000FF"/>
                </a:solidFill>
              </a:rPr>
              <a:t>a</a:t>
            </a:r>
            <a:r>
              <a:rPr lang="en-US" b="1" dirty="0" smtClean="0">
                <a:solidFill>
                  <a:srgbClr val="0000FF"/>
                </a:solidFill>
              </a:rPr>
              <a:t> specific signature in terms of mean and standard deviation, leading to specific MQO and MPC. This is implicitly accounted for through the formulation. </a:t>
            </a:r>
            <a:endParaRPr lang="en-US" b="1" dirty="0">
              <a:solidFill>
                <a:srgbClr val="0000FF"/>
              </a:solidFill>
            </a:endParaRPr>
          </a:p>
        </p:txBody>
      </p:sp>
      <mc:AlternateContent xmlns:mc="http://schemas.openxmlformats.org/markup-compatibility/2006" xmlns:a14="http://schemas.microsoft.com/office/drawing/2010/main">
        <mc:Choice Requires="a14">
          <p:sp>
            <p:nvSpPr>
              <p:cNvPr id="14" name="Rectangle 13"/>
              <p:cNvSpPr/>
              <p:nvPr/>
            </p:nvSpPr>
            <p:spPr>
              <a:xfrm>
                <a:off x="2339752" y="3882534"/>
                <a:ext cx="98296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𝐶𝑅𝑀𝑆𝐸</m:t>
                      </m:r>
                      <m:r>
                        <a:rPr lang="en-US" sz="1600" i="1" baseline="30000">
                          <a:latin typeface="Cambria Math"/>
                        </a:rPr>
                        <m:t>2</m:t>
                      </m:r>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2339752" y="3882534"/>
                <a:ext cx="982961" cy="338554"/>
              </a:xfrm>
              <a:prstGeom prst="rect">
                <a:avLst/>
              </a:prstGeom>
              <a:blipFill rotWithShape="1">
                <a:blip r:embed="rId8"/>
                <a:stretch>
                  <a:fillRect/>
                </a:stretch>
              </a:blipFill>
            </p:spPr>
            <p:txBody>
              <a:bodyPr/>
              <a:lstStyle/>
              <a:p>
                <a:r>
                  <a:rPr lang="fr-FR">
                    <a:noFill/>
                  </a:rPr>
                  <a:t> </a:t>
                </a:r>
              </a:p>
            </p:txBody>
          </p:sp>
        </mc:Fallback>
      </mc:AlternateContent>
      <p:sp>
        <p:nvSpPr>
          <p:cNvPr id="15" name="Left Brace 14"/>
          <p:cNvSpPr/>
          <p:nvPr/>
        </p:nvSpPr>
        <p:spPr bwMode="auto">
          <a:xfrm rot="16200000">
            <a:off x="2747124" y="2892136"/>
            <a:ext cx="95017" cy="1773856"/>
          </a:xfrm>
          <a:prstGeom prst="lef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16" name="Right Brace 15"/>
          <p:cNvSpPr/>
          <p:nvPr/>
        </p:nvSpPr>
        <p:spPr bwMode="auto">
          <a:xfrm>
            <a:off x="3825575" y="1916832"/>
            <a:ext cx="242369" cy="2483294"/>
          </a:xfrm>
          <a:prstGeom prst="rightBrac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4227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animBg="1"/>
      <p:bldP spid="11" grpId="0" animBg="1"/>
      <p:bldP spid="12"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397444506"/>
              </p:ext>
            </p:extLst>
          </p:nvPr>
        </p:nvGraphicFramePr>
        <p:xfrm>
          <a:off x="107504" y="1611474"/>
          <a:ext cx="8856981" cy="3185678"/>
        </p:xfrm>
        <a:graphic>
          <a:graphicData uri="http://schemas.openxmlformats.org/drawingml/2006/table">
            <a:tbl>
              <a:tblPr firstRow="1" bandRow="1">
                <a:tableStyleId>{5C22544A-7EE6-4342-B048-85BDC9FD1C3A}</a:tableStyleId>
              </a:tblPr>
              <a:tblGrid>
                <a:gridCol w="1252941"/>
                <a:gridCol w="760404"/>
                <a:gridCol w="823772"/>
                <a:gridCol w="792088"/>
                <a:gridCol w="871296"/>
                <a:gridCol w="871296"/>
                <a:gridCol w="871296"/>
                <a:gridCol w="871296"/>
                <a:gridCol w="950507"/>
                <a:gridCol w="792085"/>
              </a:tblGrid>
              <a:tr h="43204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600" b="1" kern="1200" dirty="0" smtClean="0">
                          <a:solidFill>
                            <a:srgbClr val="0070C0"/>
                          </a:solidFill>
                          <a:latin typeface="+mn-lt"/>
                          <a:ea typeface="+mn-ea"/>
                          <a:cs typeface="+mn-cs"/>
                        </a:rPr>
                        <a:t>8h max O3</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gridSpan="3">
                  <a:txBody>
                    <a:bodyPr/>
                    <a:lstStyle/>
                    <a:p>
                      <a:pPr marL="0" algn="ctr" defTabSz="914400" rtl="0" eaLnBrk="1" latinLnBrk="0" hangingPunct="1"/>
                      <a:r>
                        <a:rPr lang="en-US" sz="1600" b="1" kern="1200" dirty="0" smtClean="0">
                          <a:solidFill>
                            <a:srgbClr val="0070C0"/>
                          </a:solidFill>
                          <a:latin typeface="+mn-lt"/>
                          <a:ea typeface="+mn-ea"/>
                          <a:cs typeface="+mn-cs"/>
                        </a:rPr>
                        <a:t>Hourly NO2</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gridSpan="3">
                  <a:txBody>
                    <a:bodyPr/>
                    <a:lstStyle/>
                    <a:p>
                      <a:pPr marL="0" algn="ctr" defTabSz="914400" rtl="0" eaLnBrk="1" latinLnBrk="0" hangingPunct="1"/>
                      <a:r>
                        <a:rPr lang="en-US" sz="1600" b="1" kern="1200" dirty="0" smtClean="0">
                          <a:solidFill>
                            <a:srgbClr val="0070C0"/>
                          </a:solidFill>
                          <a:latin typeface="+mn-lt"/>
                          <a:ea typeface="+mn-ea"/>
                          <a:cs typeface="+mn-cs"/>
                        </a:rPr>
                        <a:t>Daily PM10</a:t>
                      </a:r>
                      <a:endParaRPr lang="fr-FR" sz="16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r>
              <a:tr h="432048">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Bias</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R</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SD</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Bias</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R</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SD</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Bias</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R</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SD</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4707">
                <a:tc>
                  <a:txBody>
                    <a:bodyPr/>
                    <a:lstStyle/>
                    <a:p>
                      <a:r>
                        <a:rPr lang="en-US" sz="1600" dirty="0" smtClean="0">
                          <a:solidFill>
                            <a:srgbClr val="FF0000"/>
                          </a:solidFill>
                        </a:rPr>
                        <a:t>Rural</a:t>
                      </a:r>
                      <a:endParaRPr lang="fr-FR"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0.40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107%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159%</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&gt;0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200%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116%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r>
                        <a:rPr lang="en-US" sz="1600" dirty="0" smtClean="0">
                          <a:solidFill>
                            <a:srgbClr val="FF0000"/>
                          </a:solidFill>
                        </a:rPr>
                        <a:t>Urban</a:t>
                      </a:r>
                      <a:endParaRPr lang="fr-FR"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41%</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0.51</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97%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79%</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0.29</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117%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65%</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116%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r>
                        <a:rPr lang="en-US" sz="1600" dirty="0" smtClean="0">
                          <a:solidFill>
                            <a:srgbClr val="FF0000"/>
                          </a:solidFill>
                        </a:rPr>
                        <a:t>Traffic</a:t>
                      </a:r>
                      <a:endParaRPr lang="fr-FR"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44%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0.42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106%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65%</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116%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0.26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124%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r>
                        <a:rPr lang="en-US" sz="1600" dirty="0" smtClean="0">
                          <a:solidFill>
                            <a:srgbClr val="0000FF"/>
                          </a:solidFill>
                        </a:rPr>
                        <a:t>Po-Valley</a:t>
                      </a:r>
                      <a:endParaRPr lang="fr-FR"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0.80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68%</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0.42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107%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0.46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104%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4707">
                <a:tc>
                  <a:txBody>
                    <a:bodyPr/>
                    <a:lstStyle/>
                    <a:p>
                      <a:r>
                        <a:rPr lang="en-US" sz="1600" dirty="0" smtClean="0">
                          <a:solidFill>
                            <a:srgbClr val="0000FF"/>
                          </a:solidFill>
                        </a:rPr>
                        <a:t>Paris</a:t>
                      </a:r>
                      <a:endParaRPr lang="fr-FR"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42%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0.49</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77%</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116%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0.24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124%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r>
                        <a:rPr lang="en-US" sz="1600" dirty="0" smtClean="0">
                          <a:solidFill>
                            <a:srgbClr val="0000FF"/>
                          </a:solidFill>
                        </a:rPr>
                        <a:t>Krakow</a:t>
                      </a:r>
                      <a:endParaRPr lang="fr-FR"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40%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0.63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86%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91%</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&gt;0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139%</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69%</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0.54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96%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Box 3"/>
          <p:cNvSpPr txBox="1"/>
          <p:nvPr/>
        </p:nvSpPr>
        <p:spPr>
          <a:xfrm>
            <a:off x="395536" y="5013176"/>
            <a:ext cx="8208912" cy="646331"/>
          </a:xfrm>
          <a:prstGeom prst="rect">
            <a:avLst/>
          </a:prstGeom>
          <a:noFill/>
        </p:spPr>
        <p:txBody>
          <a:bodyPr wrap="square" rtlCol="0">
            <a:spAutoFit/>
          </a:bodyPr>
          <a:lstStyle/>
          <a:p>
            <a:r>
              <a:rPr lang="en-US" dirty="0" smtClean="0"/>
              <a:t>Model Performance Criteria for bias, R and SD in terms of location and station type (based on EU Airbase 2009 measurement data)</a:t>
            </a:r>
          </a:p>
        </p:txBody>
      </p:sp>
      <p:sp>
        <p:nvSpPr>
          <p:cNvPr id="5" name="Rounded Rectangle 4"/>
          <p:cNvSpPr/>
          <p:nvPr/>
        </p:nvSpPr>
        <p:spPr bwMode="auto">
          <a:xfrm>
            <a:off x="1331640" y="3573016"/>
            <a:ext cx="1584176" cy="1224136"/>
          </a:xfrm>
          <a:prstGeom prst="roundRect">
            <a:avLst/>
          </a:prstGeom>
          <a:solidFill>
            <a:srgbClr val="FFC000">
              <a:alpha val="34000"/>
            </a:srgbClr>
          </a:solidFill>
          <a:ln w="28575">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6" name="Rounded Rectangle 5"/>
          <p:cNvSpPr/>
          <p:nvPr/>
        </p:nvSpPr>
        <p:spPr bwMode="auto">
          <a:xfrm>
            <a:off x="3707904" y="2492896"/>
            <a:ext cx="894226" cy="1080120"/>
          </a:xfrm>
          <a:prstGeom prst="roundRect">
            <a:avLst/>
          </a:prstGeom>
          <a:solidFill>
            <a:srgbClr val="FFC000">
              <a:alpha val="34000"/>
            </a:srgbClr>
          </a:solidFill>
          <a:ln w="28575">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6449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8322"/>
          <a:stretch/>
        </p:blipFill>
        <p:spPr>
          <a:xfrm>
            <a:off x="5843252" y="4177151"/>
            <a:ext cx="3193244" cy="2073516"/>
          </a:xfrm>
          <a:prstGeom prst="rect">
            <a:avLst/>
          </a:prstGeom>
        </p:spPr>
      </p:pic>
      <p:sp>
        <p:nvSpPr>
          <p:cNvPr id="4"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Conclusions</a:t>
            </a:r>
            <a:endParaRPr lang="en-US" kern="0" dirty="0"/>
          </a:p>
        </p:txBody>
      </p:sp>
      <p:sp>
        <p:nvSpPr>
          <p:cNvPr id="5" name="Content Placeholder 2"/>
          <p:cNvSpPr txBox="1">
            <a:spLocks/>
          </p:cNvSpPr>
          <p:nvPr/>
        </p:nvSpPr>
        <p:spPr>
          <a:xfrm>
            <a:off x="457200" y="2492375"/>
            <a:ext cx="8229600" cy="35290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kern="0" smtClean="0"/>
              <a:t>MPC are necessary but not sufficient conditions</a:t>
            </a:r>
          </a:p>
          <a:p>
            <a:r>
              <a:rPr lang="en-US" kern="0" smtClean="0"/>
              <a:t>Both the MQO and each MPC have been assigned a specific diagram in the Delta tool</a:t>
            </a:r>
            <a:endParaRPr lang="en-US" kern="0"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566"/>
          <a:stretch/>
        </p:blipFill>
        <p:spPr>
          <a:xfrm>
            <a:off x="0" y="4221088"/>
            <a:ext cx="3058349" cy="1980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8649"/>
          <a:stretch/>
        </p:blipFill>
        <p:spPr>
          <a:xfrm>
            <a:off x="3059832" y="4207968"/>
            <a:ext cx="3061444" cy="1980000"/>
          </a:xfrm>
          <a:prstGeom prst="rect">
            <a:avLst/>
          </a:prstGeom>
        </p:spPr>
      </p:pic>
      <p:sp>
        <p:nvSpPr>
          <p:cNvPr id="8" name="Rectangle 7"/>
          <p:cNvSpPr/>
          <p:nvPr/>
        </p:nvSpPr>
        <p:spPr>
          <a:xfrm>
            <a:off x="2469733" y="4293096"/>
            <a:ext cx="518091"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5186293" y="4293096"/>
            <a:ext cx="825867"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SD</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7733188" y="4293096"/>
            <a:ext cx="1159292"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Bias</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84746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Benchmarking reports</a:t>
            </a:r>
            <a:endParaRPr lang="fr-FR" dirty="0"/>
          </a:p>
        </p:txBody>
      </p:sp>
      <p:sp>
        <p:nvSpPr>
          <p:cNvPr id="4" name="Text Placeholder 3"/>
          <p:cNvSpPr>
            <a:spLocks noGrp="1"/>
          </p:cNvSpPr>
          <p:nvPr>
            <p:ph type="body" idx="1"/>
          </p:nvPr>
        </p:nvSpPr>
        <p:spPr/>
        <p:txBody>
          <a:bodyPr/>
          <a:lstStyle/>
          <a:p>
            <a:endParaRPr lang="fr-FR"/>
          </a:p>
        </p:txBody>
      </p:sp>
      <p:sp>
        <p:nvSpPr>
          <p:cNvPr id="2" name="Date Placeholder 1"/>
          <p:cNvSpPr>
            <a:spLocks noGrp="1"/>
          </p:cNvSpPr>
          <p:nvPr>
            <p:ph type="dt" sz="half" idx="4294967295"/>
          </p:nvPr>
        </p:nvSpPr>
        <p:spPr>
          <a:xfrm>
            <a:off x="0" y="6338888"/>
            <a:ext cx="2638425" cy="476250"/>
          </a:xfrm>
        </p:spPr>
        <p:txBody>
          <a:bodyPr/>
          <a:lstStyle/>
          <a:p>
            <a:pPr>
              <a:defRPr/>
            </a:pPr>
            <a:r>
              <a:rPr lang="en-US" smtClean="0"/>
              <a:t>Antwerp, 04-2013    P. Thunis</a:t>
            </a:r>
            <a:endParaRPr lang="en-GB" dirty="0"/>
          </a:p>
        </p:txBody>
      </p:sp>
    </p:spTree>
    <p:extLst>
      <p:ext uri="{BB962C8B-B14F-4D97-AF65-F5344CB8AC3E}">
        <p14:creationId xmlns:p14="http://schemas.microsoft.com/office/powerpoint/2010/main" val="324679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 y="980728"/>
            <a:ext cx="4068000" cy="5796000"/>
          </a:xfrm>
          <a:prstGeom prst="rect">
            <a:avLst/>
          </a:prstGeom>
          <a:no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8"/>
            <a:ext cx="4068000" cy="5796000"/>
          </a:xfrm>
          <a:prstGeom prst="rect">
            <a:avLst/>
          </a:prstGeom>
          <a:noFill/>
        </p:spPr>
      </p:pic>
      <p:grpSp>
        <p:nvGrpSpPr>
          <p:cNvPr id="5" name="Group 4"/>
          <p:cNvGrpSpPr/>
          <p:nvPr/>
        </p:nvGrpSpPr>
        <p:grpSpPr>
          <a:xfrm>
            <a:off x="285915" y="1481214"/>
            <a:ext cx="3412093" cy="2811882"/>
            <a:chOff x="731838" y="617538"/>
            <a:chExt cx="7153275" cy="4791075"/>
          </a:xfrm>
        </p:grpSpPr>
        <p:pic>
          <p:nvPicPr>
            <p:cNvPr id="6" name="Picture 2"/>
            <p:cNvPicPr>
              <a:picLocks noChangeAspect="1"/>
            </p:cNvPicPr>
            <p:nvPr/>
          </p:nvPicPr>
          <p:blipFill>
            <a:blip r:embed="rId4">
              <a:extLst>
                <a:ext uri="{28A0092B-C50C-407E-A947-70E740481C1C}">
                  <a14:useLocalDpi xmlns:a14="http://schemas.microsoft.com/office/drawing/2010/main" val="0"/>
                </a:ext>
              </a:extLst>
            </a:blip>
            <a:srcRect l="4631" b="19676"/>
            <a:stretch>
              <a:fillRect/>
            </a:stretch>
          </p:blipFill>
          <p:spPr bwMode="auto">
            <a:xfrm>
              <a:off x="731838" y="617538"/>
              <a:ext cx="7153275" cy="4791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258888" y="836613"/>
              <a:ext cx="3049587"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163888" y="4738688"/>
              <a:ext cx="104775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32313" y="4730750"/>
              <a:ext cx="104775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116638" y="2578100"/>
              <a:ext cx="104775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427538" y="1322388"/>
              <a:ext cx="360362"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580063" y="1322388"/>
              <a:ext cx="792162" cy="738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flipV="1">
              <a:off x="1042988" y="3730625"/>
              <a:ext cx="2089150" cy="1331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580063" y="836613"/>
              <a:ext cx="2087562" cy="13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80063" y="3730625"/>
              <a:ext cx="2087562" cy="1331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42988" y="836613"/>
              <a:ext cx="2089150" cy="13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27"/>
            <p:cNvSpPr txBox="1">
              <a:spLocks noChangeArrowheads="1"/>
            </p:cNvSpPr>
            <p:nvPr/>
          </p:nvSpPr>
          <p:spPr bwMode="auto">
            <a:xfrm>
              <a:off x="3851275" y="4378325"/>
              <a:ext cx="11541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omic Sans MS" pitchFamily="66" charset="0"/>
                </a:rPr>
                <a:t>BIAS &lt; 0</a:t>
              </a:r>
            </a:p>
          </p:txBody>
        </p:sp>
        <p:sp>
          <p:nvSpPr>
            <p:cNvPr id="18" name="TextBox 33"/>
            <p:cNvSpPr txBox="1">
              <a:spLocks noChangeArrowheads="1"/>
            </p:cNvSpPr>
            <p:nvPr/>
          </p:nvSpPr>
          <p:spPr bwMode="auto">
            <a:xfrm>
              <a:off x="3779838" y="1116013"/>
              <a:ext cx="11525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omic Sans MS" pitchFamily="66" charset="0"/>
                </a:rPr>
                <a:t>BIAS &gt; 0</a:t>
              </a:r>
            </a:p>
          </p:txBody>
        </p:sp>
        <p:sp>
          <p:nvSpPr>
            <p:cNvPr id="19" name="TextBox 34"/>
            <p:cNvSpPr txBox="1">
              <a:spLocks noChangeArrowheads="1"/>
            </p:cNvSpPr>
            <p:nvPr/>
          </p:nvSpPr>
          <p:spPr bwMode="auto">
            <a:xfrm>
              <a:off x="6546850" y="2771775"/>
              <a:ext cx="3286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omic Sans MS" pitchFamily="66" charset="0"/>
                </a:rPr>
                <a:t>R</a:t>
              </a:r>
            </a:p>
          </p:txBody>
        </p:sp>
        <p:sp>
          <p:nvSpPr>
            <p:cNvPr id="20" name="TextBox 35"/>
            <p:cNvSpPr txBox="1">
              <a:spLocks noChangeArrowheads="1"/>
            </p:cNvSpPr>
            <p:nvPr/>
          </p:nvSpPr>
          <p:spPr bwMode="auto">
            <a:xfrm>
              <a:off x="1692275" y="2771775"/>
              <a:ext cx="5111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omic Sans MS" pitchFamily="66" charset="0"/>
                </a:rPr>
                <a:t>SD</a:t>
              </a:r>
            </a:p>
          </p:txBody>
        </p:sp>
      </p:grpSp>
      <p:sp>
        <p:nvSpPr>
          <p:cNvPr id="22" name="Rectangle 21"/>
          <p:cNvSpPr/>
          <p:nvPr/>
        </p:nvSpPr>
        <p:spPr>
          <a:xfrm>
            <a:off x="5436096" y="1589458"/>
            <a:ext cx="1431609" cy="584775"/>
          </a:xfrm>
          <a:prstGeom prst="rect">
            <a:avLst/>
          </a:prstGeom>
          <a:noFill/>
        </p:spPr>
        <p:txBody>
          <a:bodyPr wrap="none" lIns="91440" tIns="45720" rIns="91440" bIns="45720">
            <a:spAutoFit/>
          </a:bodyPr>
          <a:lstStyle/>
          <a:p>
            <a:pPr algn="ct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Yearly</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3" name="Rectangle 22"/>
          <p:cNvSpPr/>
          <p:nvPr/>
        </p:nvSpPr>
        <p:spPr>
          <a:xfrm>
            <a:off x="278548" y="1556792"/>
            <a:ext cx="1521571" cy="584775"/>
          </a:xfrm>
          <a:prstGeom prst="rect">
            <a:avLst/>
          </a:prstGeom>
          <a:noFill/>
        </p:spPr>
        <p:txBody>
          <a:bodyPr wrap="none" lIns="91440" tIns="45720" rIns="91440" bIns="4572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Hourly</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542388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DELTA tool Version 3.3</a:t>
            </a:r>
          </a:p>
          <a:p>
            <a:r>
              <a:rPr lang="en-US" dirty="0" smtClean="0"/>
              <a:t>FAIRMODE – SG4</a:t>
            </a:r>
            <a:endParaRPr lang="fr-FR" dirty="0"/>
          </a:p>
        </p:txBody>
      </p:sp>
    </p:spTree>
    <p:extLst>
      <p:ext uri="{BB962C8B-B14F-4D97-AF65-F5344CB8AC3E}">
        <p14:creationId xmlns:p14="http://schemas.microsoft.com/office/powerpoint/2010/main" val="19647422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5" name="Title 1"/>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Main Changes in Version 3.3</a:t>
            </a:r>
            <a:endParaRPr lang="en-US" kern="0" dirty="0"/>
          </a:p>
        </p:txBody>
      </p:sp>
      <p:sp>
        <p:nvSpPr>
          <p:cNvPr id="6" name="Content Placeholder 2"/>
          <p:cNvSpPr txBox="1">
            <a:spLocks/>
          </p:cNvSpPr>
          <p:nvPr/>
        </p:nvSpPr>
        <p:spPr>
          <a:xfrm>
            <a:off x="457200" y="2492375"/>
            <a:ext cx="8229600" cy="35290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kern="0" smtClean="0"/>
              <a:t>Split hourly/daily </a:t>
            </a:r>
            <a:r>
              <a:rPr lang="en-US" kern="0" smtClean="0">
                <a:sym typeface="Wingdings" pitchFamily="2" charset="2"/>
              </a:rPr>
              <a:t> yearly</a:t>
            </a:r>
          </a:p>
          <a:p>
            <a:endParaRPr lang="en-US" kern="0" smtClean="0">
              <a:sym typeface="Wingdings" pitchFamily="2" charset="2"/>
            </a:endParaRPr>
          </a:p>
          <a:p>
            <a:r>
              <a:rPr lang="en-US" kern="0" smtClean="0">
                <a:sym typeface="Wingdings" pitchFamily="2" charset="2"/>
              </a:rPr>
              <a:t>90%  75% data availability threshold</a:t>
            </a:r>
          </a:p>
          <a:p>
            <a:endParaRPr lang="en-US" kern="0" smtClean="0">
              <a:sym typeface="Wingdings" pitchFamily="2" charset="2"/>
            </a:endParaRPr>
          </a:p>
          <a:p>
            <a:r>
              <a:rPr lang="en-US" kern="0" smtClean="0">
                <a:sym typeface="Wingdings" pitchFamily="2" charset="2"/>
              </a:rPr>
              <a:t>Input formatting</a:t>
            </a:r>
          </a:p>
          <a:p>
            <a:pPr lvl="1"/>
            <a:r>
              <a:rPr lang="en-US" kern="0" smtClean="0">
                <a:sym typeface="Wingdings" pitchFamily="2" charset="2"/>
              </a:rPr>
              <a:t>netcdf  xls</a:t>
            </a:r>
          </a:p>
          <a:p>
            <a:pPr lvl="1"/>
            <a:r>
              <a:rPr lang="en-US" kern="0" smtClean="0">
                <a:sym typeface="Wingdings" pitchFamily="2" charset="2"/>
              </a:rPr>
              <a:t>leap year</a:t>
            </a:r>
          </a:p>
          <a:p>
            <a:pPr lvl="1"/>
            <a:endParaRPr lang="en-US" kern="0" smtClean="0">
              <a:sym typeface="Wingdings" pitchFamily="2" charset="2"/>
            </a:endParaRPr>
          </a:p>
          <a:p>
            <a:r>
              <a:rPr lang="en-US" kern="0" smtClean="0">
                <a:sym typeface="Wingdings" pitchFamily="2" charset="2"/>
              </a:rPr>
              <a:t>Check-IO: a necessary step</a:t>
            </a:r>
            <a:endParaRPr lang="en-US" kern="0" dirty="0" smtClean="0">
              <a:sym typeface="Wingdings" pitchFamily="2" charset="2"/>
            </a:endParaRPr>
          </a:p>
        </p:txBody>
      </p:sp>
    </p:spTree>
    <p:extLst>
      <p:ext uri="{BB962C8B-B14F-4D97-AF65-F5344CB8AC3E}">
        <p14:creationId xmlns:p14="http://schemas.microsoft.com/office/powerpoint/2010/main" val="2083342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3" name="Title 1"/>
          <p:cNvSpPr txBox="1">
            <a:spLocks/>
          </p:cNvSpPr>
          <p:nvPr/>
        </p:nvSpPr>
        <p:spPr>
          <a:xfrm>
            <a:off x="179512" y="1339850"/>
            <a:ext cx="8784976"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Everyone can test new MQO parameters</a:t>
            </a:r>
            <a:endParaRPr lang="fr-FR" kern="0" dirty="0"/>
          </a:p>
        </p:txBody>
      </p:sp>
      <p:sp>
        <p:nvSpPr>
          <p:cNvPr id="5" name="Rectangle 4"/>
          <p:cNvSpPr/>
          <p:nvPr/>
        </p:nvSpPr>
        <p:spPr>
          <a:xfrm>
            <a:off x="395536" y="3068960"/>
            <a:ext cx="7529625" cy="553998"/>
          </a:xfrm>
          <a:prstGeom prst="rect">
            <a:avLst/>
          </a:prstGeom>
        </p:spPr>
        <p:txBody>
          <a:bodyPr wrap="none">
            <a:spAutoFit/>
          </a:bodyPr>
          <a:lstStyle/>
          <a:p>
            <a:r>
              <a:rPr lang="en-US" sz="3000" b="1" dirty="0">
                <a:solidFill>
                  <a:srgbClr val="0F5494"/>
                </a:solidFill>
                <a:latin typeface="+mj-lt"/>
                <a:ea typeface="+mj-ea"/>
                <a:cs typeface="+mj-cs"/>
              </a:rPr>
              <a:t>Configuration file: goals &amp; criteria</a:t>
            </a:r>
          </a:p>
        </p:txBody>
      </p:sp>
      <mc:AlternateContent xmlns:mc="http://schemas.openxmlformats.org/markup-compatibility/2006" xmlns:a14="http://schemas.microsoft.com/office/drawing/2010/main">
        <mc:Choice Requires="a14">
          <p:sp>
            <p:nvSpPr>
              <p:cNvPr id="6" name="TextBox 5"/>
              <p:cNvSpPr txBox="1"/>
              <p:nvPr/>
            </p:nvSpPr>
            <p:spPr>
              <a:xfrm>
                <a:off x="1605484" y="4904674"/>
                <a:ext cx="4006803" cy="795667"/>
              </a:xfrm>
              <a:prstGeom prst="rect">
                <a:avLst/>
              </a:prstGeom>
              <a:solidFill>
                <a:srgbClr val="EEFAA4"/>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a:rPr>
                          </m:ctrlPr>
                        </m:sSupPr>
                        <m:e>
                          <m:r>
                            <a:rPr lang="en-US" sz="2000" b="0" i="1" smtClean="0">
                              <a:latin typeface="Cambria Math"/>
                            </a:rPr>
                            <m:t>𝑈</m:t>
                          </m:r>
                        </m:e>
                        <m:sup>
                          <m:r>
                            <a:rPr lang="en-US" sz="2000" b="0" i="1" smtClean="0">
                              <a:latin typeface="Cambria Math"/>
                            </a:rPr>
                            <m:t>2</m:t>
                          </m:r>
                        </m:sup>
                      </m:sSup>
                      <m:r>
                        <a:rPr lang="en-US" sz="2000" b="0" i="1" smtClean="0">
                          <a:latin typeface="Cambria Math"/>
                          <a:ea typeface="Cambria Math"/>
                        </a:rPr>
                        <m:t>=</m:t>
                      </m:r>
                      <m:sSup>
                        <m:sSupPr>
                          <m:ctrlPr>
                            <a:rPr lang="en-US" sz="2000" i="1">
                              <a:latin typeface="Cambria Math"/>
                            </a:rPr>
                          </m:ctrlPr>
                        </m:sSupPr>
                        <m:e>
                          <m:d>
                            <m:dPr>
                              <m:ctrlPr>
                                <a:rPr lang="en-US" sz="2000" i="1">
                                  <a:latin typeface="Cambria Math"/>
                                </a:rPr>
                              </m:ctrlPr>
                            </m:dPr>
                            <m:e>
                              <m:sSubSup>
                                <m:sSubSupPr>
                                  <m:ctrlPr>
                                    <a:rPr lang="en-US" sz="2000" i="1">
                                      <a:latin typeface="Cambria Math"/>
                                    </a:rPr>
                                  </m:ctrlPr>
                                </m:sSubSupPr>
                                <m:e>
                                  <m:r>
                                    <a:rPr lang="en-US" sz="2000" b="0" i="1" smtClean="0">
                                      <a:latin typeface="Cambria Math"/>
                                    </a:rPr>
                                    <m:t>𝑘𝑢</m:t>
                                  </m:r>
                                </m:e>
                                <m:sub>
                                  <m:r>
                                    <a:rPr lang="en-US" sz="2000" i="1">
                                      <a:latin typeface="Cambria Math"/>
                                    </a:rPr>
                                    <m:t>𝑅𝑉</m:t>
                                  </m:r>
                                </m:sub>
                                <m:sup/>
                              </m:sSubSup>
                            </m:e>
                          </m:d>
                        </m:e>
                        <m:sup>
                          <m:r>
                            <a:rPr lang="en-US" sz="2000" i="1">
                              <a:latin typeface="Cambria Math"/>
                            </a:rPr>
                            <m:t>2</m:t>
                          </m:r>
                        </m:sup>
                      </m:sSup>
                      <m:d>
                        <m:dPr>
                          <m:begChr m:val="["/>
                          <m:endChr m:val="]"/>
                          <m:ctrlPr>
                            <a:rPr lang="en-US" sz="2000" i="1">
                              <a:latin typeface="Cambria Math"/>
                            </a:rPr>
                          </m:ctrlPr>
                        </m:dPr>
                        <m:e>
                          <m:f>
                            <m:fPr>
                              <m:ctrlPr>
                                <a:rPr lang="en-US" sz="2000" i="1">
                                  <a:latin typeface="Cambria Math"/>
                                </a:rPr>
                              </m:ctrlPr>
                            </m:fPr>
                            <m:num>
                              <m:d>
                                <m:dPr>
                                  <m:ctrlPr>
                                    <a:rPr lang="en-US" sz="2000" i="1">
                                      <a:latin typeface="Cambria Math"/>
                                    </a:rPr>
                                  </m:ctrlPr>
                                </m:dPr>
                                <m:e>
                                  <m:r>
                                    <a:rPr lang="en-US" sz="2000" i="1">
                                      <a:latin typeface="Cambria Math"/>
                                    </a:rPr>
                                    <m:t>1−</m:t>
                                  </m:r>
                                  <m:r>
                                    <a:rPr lang="en-US" sz="2000" i="1">
                                      <a:latin typeface="Cambria Math"/>
                                      <a:ea typeface="Cambria Math"/>
                                    </a:rPr>
                                    <m:t>𝛼</m:t>
                                  </m:r>
                                </m:e>
                              </m:d>
                              <m:sSup>
                                <m:sSupPr>
                                  <m:ctrlPr>
                                    <a:rPr lang="en-US" sz="2000" i="1">
                                      <a:latin typeface="Cambria Math"/>
                                      <a:ea typeface="Cambria Math"/>
                                    </a:rPr>
                                  </m:ctrlPr>
                                </m:sSupPr>
                                <m:e>
                                  <m:r>
                                    <a:rPr lang="en-US" sz="2000" b="0" i="1" smtClean="0">
                                      <a:latin typeface="Cambria Math"/>
                                      <a:ea typeface="Cambria Math"/>
                                    </a:rPr>
                                    <m:t>𝐶</m:t>
                                  </m:r>
                                </m:e>
                                <m:sup>
                                  <m:r>
                                    <a:rPr lang="en-US" sz="2000" i="1">
                                      <a:latin typeface="Cambria Math"/>
                                      <a:ea typeface="Cambria Math"/>
                                    </a:rPr>
                                    <m:t>2</m:t>
                                  </m:r>
                                </m:sup>
                              </m:sSup>
                            </m:num>
                            <m:den>
                              <m:sSub>
                                <m:sSubPr>
                                  <m:ctrlPr>
                                    <a:rPr lang="en-US" sz="2000" i="1">
                                      <a:latin typeface="Cambria Math"/>
                                    </a:rPr>
                                  </m:ctrlPr>
                                </m:sSubPr>
                                <m:e>
                                  <m:r>
                                    <a:rPr lang="en-US" sz="2000" i="1">
                                      <a:latin typeface="Cambria Math"/>
                                    </a:rPr>
                                    <m:t>𝑁</m:t>
                                  </m:r>
                                </m:e>
                                <m:sub>
                                  <m:r>
                                    <a:rPr lang="en-US" sz="2000" i="1">
                                      <a:latin typeface="Cambria Math"/>
                                    </a:rPr>
                                    <m:t>𝑝</m:t>
                                  </m:r>
                                </m:sub>
                              </m:sSub>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𝛼</m:t>
                              </m:r>
                              <m:r>
                                <a:rPr lang="en-US" sz="2000" i="1">
                                  <a:latin typeface="Cambria Math"/>
                                  <a:ea typeface="Cambria Math"/>
                                </a:rPr>
                                <m:t>𝑅𝑉</m:t>
                              </m:r>
                              <m:r>
                                <a:rPr lang="en-US" sz="2000" i="1" baseline="30000">
                                  <a:latin typeface="Cambria Math"/>
                                  <a:ea typeface="Cambria Math"/>
                                </a:rPr>
                                <m:t>2</m:t>
                              </m:r>
                            </m:num>
                            <m:den>
                              <m:sSub>
                                <m:sSubPr>
                                  <m:ctrlPr>
                                    <a:rPr lang="en-US" sz="2000" i="1">
                                      <a:latin typeface="Cambria Math"/>
                                      <a:ea typeface="Cambria Math"/>
                                    </a:rPr>
                                  </m:ctrlPr>
                                </m:sSubPr>
                                <m:e>
                                  <m:r>
                                    <a:rPr lang="en-US" sz="2000" i="1">
                                      <a:latin typeface="Cambria Math"/>
                                      <a:ea typeface="Cambria Math"/>
                                    </a:rPr>
                                    <m:t>𝑁</m:t>
                                  </m:r>
                                </m:e>
                                <m:sub>
                                  <m:r>
                                    <a:rPr lang="en-US" sz="2000" i="1">
                                      <a:latin typeface="Cambria Math"/>
                                      <a:ea typeface="Cambria Math"/>
                                    </a:rPr>
                                    <m:t>𝑛𝑝</m:t>
                                  </m:r>
                                </m:sub>
                              </m:sSub>
                            </m:den>
                          </m:f>
                        </m:e>
                      </m:d>
                    </m:oMath>
                  </m:oMathPara>
                </a14:m>
                <a:endParaRPr lang="fr-FR"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05484" y="4904674"/>
                <a:ext cx="4006803" cy="795667"/>
              </a:xfrm>
              <a:prstGeom prst="rect">
                <a:avLst/>
              </a:prstGeom>
              <a:blipFill rotWithShape="1">
                <a:blip r:embed="rId2"/>
                <a:stretch>
                  <a:fillRect/>
                </a:stretch>
              </a:blipFill>
              <a:ln>
                <a:noFill/>
              </a:ln>
            </p:spPr>
            <p:txBody>
              <a:bodyPr/>
              <a:lstStyle/>
              <a:p>
                <a:r>
                  <a:rPr lang="fr-FR">
                    <a:noFill/>
                  </a:rPr>
                  <a:t> </a:t>
                </a:r>
              </a:p>
            </p:txBody>
          </p:sp>
        </mc:Fallback>
      </mc:AlternateContent>
      <p:sp>
        <p:nvSpPr>
          <p:cNvPr id="7" name="TextBox 6"/>
          <p:cNvSpPr txBox="1"/>
          <p:nvPr/>
        </p:nvSpPr>
        <p:spPr>
          <a:xfrm>
            <a:off x="539552" y="4017476"/>
            <a:ext cx="6968639" cy="369332"/>
          </a:xfrm>
          <a:prstGeom prst="rect">
            <a:avLst/>
          </a:prstGeom>
          <a:noFill/>
        </p:spPr>
        <p:txBody>
          <a:bodyPr wrap="none" rtlCol="0">
            <a:spAutoFit/>
          </a:bodyPr>
          <a:lstStyle/>
          <a:p>
            <a:r>
              <a:rPr lang="en-US" dirty="0" smtClean="0"/>
              <a:t>0;    PM10;    ALL;    OU;    PMEAN;    27.8;    0.027;    40;    1;    50</a:t>
            </a:r>
            <a:endParaRPr lang="fr-FR" dirty="0"/>
          </a:p>
        </p:txBody>
      </p:sp>
      <p:sp>
        <p:nvSpPr>
          <p:cNvPr id="8" name="Rectangle 7"/>
          <p:cNvSpPr/>
          <p:nvPr/>
        </p:nvSpPr>
        <p:spPr bwMode="auto">
          <a:xfrm>
            <a:off x="4860032" y="5349841"/>
            <a:ext cx="504056" cy="350499"/>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9" name="Down Arrow 8"/>
          <p:cNvSpPr/>
          <p:nvPr/>
        </p:nvSpPr>
        <p:spPr bwMode="auto">
          <a:xfrm>
            <a:off x="3199076" y="2204864"/>
            <a:ext cx="1588948" cy="720080"/>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0" name="Rectangle 9"/>
          <p:cNvSpPr/>
          <p:nvPr/>
        </p:nvSpPr>
        <p:spPr bwMode="auto">
          <a:xfrm>
            <a:off x="3707904" y="5366345"/>
            <a:ext cx="504056" cy="350499"/>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1" name="Rectangle 10"/>
          <p:cNvSpPr/>
          <p:nvPr/>
        </p:nvSpPr>
        <p:spPr bwMode="auto">
          <a:xfrm>
            <a:off x="2398697" y="5106888"/>
            <a:ext cx="720080" cy="424104"/>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2" name="Rectangle 11"/>
          <p:cNvSpPr/>
          <p:nvPr/>
        </p:nvSpPr>
        <p:spPr bwMode="auto">
          <a:xfrm>
            <a:off x="4984927" y="4959754"/>
            <a:ext cx="235145" cy="318635"/>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cxnSp>
        <p:nvCxnSpPr>
          <p:cNvPr id="13" name="Elbow Connector 12"/>
          <p:cNvCxnSpPr>
            <a:stCxn id="12" idx="0"/>
          </p:cNvCxnSpPr>
          <p:nvPr/>
        </p:nvCxnSpPr>
        <p:spPr bwMode="auto">
          <a:xfrm rot="16200000" flipH="1">
            <a:off x="5102499" y="4959755"/>
            <a:ext cx="914400" cy="914399"/>
          </a:xfrm>
          <a:prstGeom prst="bentConnector3">
            <a:avLst>
              <a:gd name="adj1" fmla="val -25000"/>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4725541" y="4941168"/>
            <a:ext cx="235145" cy="318635"/>
          </a:xfrm>
          <a:prstGeom prst="rect">
            <a:avLst/>
          </a:prstGeom>
          <a:noFill/>
          <a:ln w="28575">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5" name="Oval 14"/>
          <p:cNvSpPr/>
          <p:nvPr/>
        </p:nvSpPr>
        <p:spPr bwMode="auto">
          <a:xfrm>
            <a:off x="4329850" y="3959182"/>
            <a:ext cx="750799" cy="518846"/>
          </a:xfrm>
          <a:prstGeom prst="ellipse">
            <a:avLst/>
          </a:prstGeom>
          <a:solidFill>
            <a:srgbClr val="FF0000">
              <a:alpha val="41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cxnSp>
        <p:nvCxnSpPr>
          <p:cNvPr id="16" name="Straight Connector 15"/>
          <p:cNvCxnSpPr>
            <a:stCxn id="15" idx="3"/>
            <a:endCxn id="11" idx="0"/>
          </p:cNvCxnSpPr>
          <p:nvPr/>
        </p:nvCxnSpPr>
        <p:spPr bwMode="auto">
          <a:xfrm flipH="1">
            <a:off x="2758737" y="4402045"/>
            <a:ext cx="1681065" cy="704843"/>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5148064" y="3933056"/>
            <a:ext cx="750799" cy="518846"/>
          </a:xfrm>
          <a:prstGeom prst="ellipse">
            <a:avLst/>
          </a:prstGeom>
          <a:solidFill>
            <a:srgbClr val="FF0000">
              <a:alpha val="41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cxnSp>
        <p:nvCxnSpPr>
          <p:cNvPr id="18" name="Straight Connector 17"/>
          <p:cNvCxnSpPr>
            <a:stCxn id="17" idx="4"/>
            <a:endCxn id="14" idx="0"/>
          </p:cNvCxnSpPr>
          <p:nvPr/>
        </p:nvCxnSpPr>
        <p:spPr bwMode="auto">
          <a:xfrm flipH="1">
            <a:off x="4843114" y="4451902"/>
            <a:ext cx="680350" cy="489266"/>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bwMode="auto">
          <a:xfrm>
            <a:off x="6948264" y="3933056"/>
            <a:ext cx="590646" cy="518846"/>
          </a:xfrm>
          <a:prstGeom prst="ellipse">
            <a:avLst/>
          </a:prstGeom>
          <a:solidFill>
            <a:srgbClr val="FF0000">
              <a:alpha val="41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cxnSp>
        <p:nvCxnSpPr>
          <p:cNvPr id="20" name="Straight Connector 19"/>
          <p:cNvCxnSpPr>
            <a:stCxn id="19" idx="3"/>
            <a:endCxn id="12" idx="3"/>
          </p:cNvCxnSpPr>
          <p:nvPr/>
        </p:nvCxnSpPr>
        <p:spPr bwMode="auto">
          <a:xfrm flipH="1">
            <a:off x="5220072" y="4375919"/>
            <a:ext cx="1814690" cy="743153"/>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Elbow Connector 20"/>
          <p:cNvCxnSpPr>
            <a:stCxn id="10" idx="2"/>
            <a:endCxn id="22" idx="4"/>
          </p:cNvCxnSpPr>
          <p:nvPr/>
        </p:nvCxnSpPr>
        <p:spPr bwMode="auto">
          <a:xfrm rot="5400000" flipH="1" flipV="1">
            <a:off x="4457837" y="3939206"/>
            <a:ext cx="1279732" cy="2275543"/>
          </a:xfrm>
          <a:prstGeom prst="bentConnector3">
            <a:avLst>
              <a:gd name="adj1" fmla="val -17863"/>
            </a:avLst>
          </a:prstGeom>
          <a:noFill/>
          <a:ln w="9525" cap="flat" cmpd="sng" algn="ctr">
            <a:solidFill>
              <a:srgbClr val="33CC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p:cNvSpPr/>
          <p:nvPr/>
        </p:nvSpPr>
        <p:spPr bwMode="auto">
          <a:xfrm>
            <a:off x="5940152" y="3918266"/>
            <a:ext cx="590646" cy="518846"/>
          </a:xfrm>
          <a:prstGeom prst="ellipse">
            <a:avLst/>
          </a:prstGeom>
          <a:solidFill>
            <a:srgbClr val="92D050">
              <a:alpha val="41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23" name="Oval 22"/>
          <p:cNvSpPr/>
          <p:nvPr/>
        </p:nvSpPr>
        <p:spPr bwMode="auto">
          <a:xfrm>
            <a:off x="6429626" y="3933056"/>
            <a:ext cx="590646" cy="518846"/>
          </a:xfrm>
          <a:prstGeom prst="ellipse">
            <a:avLst/>
          </a:prstGeom>
          <a:solidFill>
            <a:srgbClr val="92D050">
              <a:alpha val="41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cxnSp>
        <p:nvCxnSpPr>
          <p:cNvPr id="24" name="Elbow Connector 23"/>
          <p:cNvCxnSpPr>
            <a:stCxn id="8" idx="2"/>
            <a:endCxn id="23" idx="4"/>
          </p:cNvCxnSpPr>
          <p:nvPr/>
        </p:nvCxnSpPr>
        <p:spPr bwMode="auto">
          <a:xfrm rot="5400000" flipH="1" flipV="1">
            <a:off x="5294285" y="4269676"/>
            <a:ext cx="1248438" cy="1612889"/>
          </a:xfrm>
          <a:prstGeom prst="bentConnector3">
            <a:avLst>
              <a:gd name="adj1" fmla="val -9940"/>
            </a:avLst>
          </a:prstGeom>
          <a:noFill/>
          <a:ln w="9525" cap="flat" cmpd="sng" algn="ctr">
            <a:solidFill>
              <a:srgbClr val="33CC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94920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1"/>
          <p:cNvSpPr txBox="1">
            <a:spLocks/>
          </p:cNvSpPr>
          <p:nvPr/>
        </p:nvSpPr>
        <p:spPr>
          <a:xfrm>
            <a:off x="179512" y="1412776"/>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dirty="0" smtClean="0"/>
              <a:t>Planning </a:t>
            </a:r>
            <a:r>
              <a:rPr lang="en-US" kern="0" dirty="0"/>
              <a:t>t</a:t>
            </a:r>
            <a:r>
              <a:rPr lang="en-US" kern="0" dirty="0" smtClean="0"/>
              <a:t>ime decomposition</a:t>
            </a:r>
            <a:endParaRPr lang="fr-FR" kern="0" dirty="0"/>
          </a:p>
        </p:txBody>
      </p:sp>
      <p:pic>
        <p:nvPicPr>
          <p:cNvPr id="4" name="Picture 2" descr="C:\Documents and Settings\thuniph\Local Settings\Temp\wzc3e4\Model_Intercomparison\Ozone_Urban\CH_EMEP_LOTO_RCG_56km_Dynamic_WinterSummer.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24" y="2349200"/>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Documents and Settings\thuniph\Local Settings\Temp\wz3470\Model_Intercomparison\Ozone_Urban\CH_EMEP_LOTO_RCG_56km_Dynamic_WeekdaysWeekends.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339675"/>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Documents and Settings\thuniph\Local Settings\Temp\wz4112\Model_Intercomparison\Ozone_Urban\CH_EMEP_LOTO_RCG_56km_Dynamic_DayNight.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334022"/>
            <a:ext cx="288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07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pic>
        <p:nvPicPr>
          <p:cNvPr id="3" name="Picture 2" descr="osioSotto"/>
          <p:cNvPicPr/>
          <p:nvPr/>
        </p:nvPicPr>
        <p:blipFill rotWithShape="1">
          <a:blip r:embed="rId2" cstate="print"/>
          <a:srcRect b="18820"/>
          <a:stretch/>
        </p:blipFill>
        <p:spPr bwMode="auto">
          <a:xfrm>
            <a:off x="4572604" y="2495078"/>
            <a:ext cx="3167748" cy="2439781"/>
          </a:xfrm>
          <a:prstGeom prst="rect">
            <a:avLst/>
          </a:prstGeom>
          <a:noFill/>
          <a:ln w="9525">
            <a:noFill/>
            <a:miter lim="800000"/>
            <a:headEnd/>
            <a:tailEnd/>
          </a:ln>
        </p:spPr>
      </p:pic>
      <p:pic>
        <p:nvPicPr>
          <p:cNvPr id="5" name="Picture 4" descr="osioSottoTS"/>
          <p:cNvPicPr/>
          <p:nvPr/>
        </p:nvPicPr>
        <p:blipFill rotWithShape="1">
          <a:blip r:embed="rId3" cstate="print"/>
          <a:srcRect b="18820"/>
          <a:stretch/>
        </p:blipFill>
        <p:spPr bwMode="auto">
          <a:xfrm>
            <a:off x="971600" y="2495078"/>
            <a:ext cx="3672408" cy="243025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4834950" y="1688639"/>
                <a:ext cx="2831353" cy="8064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𝑅𝐷𝐸</m:t>
                      </m:r>
                      <m:r>
                        <a:rPr lang="en-US" sz="2400" b="0" i="1" smtClean="0">
                          <a:latin typeface="Cambria Math"/>
                        </a:rPr>
                        <m:t>=</m:t>
                      </m:r>
                      <m:f>
                        <m:fPr>
                          <m:ctrlPr>
                            <a:rPr lang="en-US" sz="2400" b="0" i="1" smtClean="0">
                              <a:latin typeface="Cambria Math"/>
                            </a:rPr>
                          </m:ctrlPr>
                        </m:fPr>
                        <m:num>
                          <m:d>
                            <m:dPr>
                              <m:begChr m:val="|"/>
                              <m:endChr m:val="|"/>
                              <m:ctrlPr>
                                <a:rPr lang="en-US" sz="2400" b="0" i="1" smtClean="0">
                                  <a:latin typeface="Cambria Math"/>
                                </a:rPr>
                              </m:ctrlPr>
                            </m:dPr>
                            <m:e>
                              <m:r>
                                <a:rPr lang="en-US" sz="2400" b="0" i="1" smtClean="0">
                                  <a:latin typeface="Cambria Math"/>
                                </a:rPr>
                                <m:t>𝑂</m:t>
                              </m:r>
                              <m:r>
                                <a:rPr lang="en-US" sz="2400" b="0" i="1" baseline="-25000" smtClean="0">
                                  <a:latin typeface="Cambria Math"/>
                                </a:rPr>
                                <m:t>𝐿𝑉</m:t>
                              </m:r>
                              <m:r>
                                <a:rPr lang="en-US" sz="2400" b="0" i="1" smtClean="0">
                                  <a:latin typeface="Cambria Math"/>
                                </a:rPr>
                                <m:t>−</m:t>
                              </m:r>
                              <m:sSub>
                                <m:sSubPr>
                                  <m:ctrlPr>
                                    <a:rPr lang="en-US" sz="2400" b="0" i="1" smtClean="0">
                                      <a:latin typeface="Cambria Math"/>
                                    </a:rPr>
                                  </m:ctrlPr>
                                </m:sSubPr>
                                <m:e>
                                  <m:r>
                                    <a:rPr lang="en-US" sz="2400" b="0" i="1" smtClean="0">
                                      <a:latin typeface="Cambria Math"/>
                                    </a:rPr>
                                    <m:t>𝑀</m:t>
                                  </m:r>
                                </m:e>
                                <m:sub>
                                  <m:r>
                                    <a:rPr lang="en-US" sz="2400" b="0" i="1" smtClean="0">
                                      <a:latin typeface="Cambria Math"/>
                                    </a:rPr>
                                    <m:t>𝐿𝑉</m:t>
                                  </m:r>
                                </m:sub>
                              </m:sSub>
                            </m:e>
                          </m:d>
                        </m:num>
                        <m:den>
                          <m:r>
                            <a:rPr lang="en-US" sz="2400" b="0" i="1" smtClean="0">
                              <a:latin typeface="Cambria Math"/>
                            </a:rPr>
                            <m:t>𝐿𝑉</m:t>
                          </m:r>
                        </m:den>
                      </m:f>
                    </m:oMath>
                  </m:oMathPara>
                </a14:m>
                <a:endParaRPr lang="fr-F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834950" y="1688639"/>
                <a:ext cx="2831353" cy="806439"/>
              </a:xfrm>
              <a:prstGeom prst="rect">
                <a:avLst/>
              </a:prstGeom>
              <a:blipFill rotWithShape="1">
                <a:blip r:embed="rId4"/>
                <a:stretch>
                  <a:fillRect/>
                </a:stretch>
              </a:blipFill>
            </p:spPr>
            <p:txBody>
              <a:bodyPr/>
              <a:lstStyle/>
              <a:p>
                <a:r>
                  <a:rPr lang="fr-FR">
                    <a:noFill/>
                  </a:rPr>
                  <a:t> </a:t>
                </a:r>
              </a:p>
            </p:txBody>
          </p:sp>
        </mc:Fallback>
      </mc:AlternateContent>
      <p:sp>
        <p:nvSpPr>
          <p:cNvPr id="7" name="Left Brace 6"/>
          <p:cNvSpPr/>
          <p:nvPr/>
        </p:nvSpPr>
        <p:spPr bwMode="auto">
          <a:xfrm rot="5400000" flipH="1">
            <a:off x="4522564" y="3541977"/>
            <a:ext cx="432048" cy="3240360"/>
          </a:xfrm>
          <a:prstGeom prst="leftBrace">
            <a:avLst>
              <a:gd name="adj1" fmla="val 0"/>
              <a:gd name="adj2" fmla="val 50000"/>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solidFill>
                  <a:schemeClr val="tx1"/>
                </a:solidFill>
              </a:ln>
              <a:effectLst/>
              <a:latin typeface="Verdana" pitchFamily="34" charset="0"/>
            </a:endParaRPr>
          </a:p>
        </p:txBody>
      </p:sp>
      <p:sp>
        <p:nvSpPr>
          <p:cNvPr id="8" name="TextBox 7"/>
          <p:cNvSpPr txBox="1"/>
          <p:nvPr/>
        </p:nvSpPr>
        <p:spPr>
          <a:xfrm>
            <a:off x="539552" y="5410390"/>
            <a:ext cx="8208911" cy="923330"/>
          </a:xfrm>
          <a:prstGeom prst="rect">
            <a:avLst/>
          </a:prstGeom>
          <a:noFill/>
        </p:spPr>
        <p:txBody>
          <a:bodyPr wrap="square" rtlCol="0">
            <a:spAutoFit/>
          </a:bodyPr>
          <a:lstStyle/>
          <a:p>
            <a:pPr marL="285750" indent="-285750">
              <a:buFont typeface="Arial" pitchFamily="34" charset="0"/>
              <a:buChar char="•"/>
            </a:pPr>
            <a:r>
              <a:rPr lang="en-US" dirty="0" smtClean="0"/>
              <a:t>Little insight into performances (timing of events not considered, only in the LV neighborhood)</a:t>
            </a:r>
          </a:p>
          <a:p>
            <a:pPr marL="285750" indent="-285750">
              <a:buFont typeface="Arial" pitchFamily="34" charset="0"/>
              <a:buChar char="•"/>
            </a:pPr>
            <a:r>
              <a:rPr lang="en-US" dirty="0" smtClean="0"/>
              <a:t>Model can perform well for the wrong reason </a:t>
            </a:r>
            <a:r>
              <a:rPr lang="en-US" dirty="0" smtClean="0">
                <a:sym typeface="Wingdings" pitchFamily="2" charset="2"/>
              </a:rPr>
              <a:t> ?? Planning applications ??</a:t>
            </a:r>
            <a:endParaRPr lang="fr-FR" dirty="0"/>
          </a:p>
        </p:txBody>
      </p:sp>
      <p:sp>
        <p:nvSpPr>
          <p:cNvPr id="9" name="TextBox 8"/>
          <p:cNvSpPr txBox="1"/>
          <p:nvPr/>
        </p:nvSpPr>
        <p:spPr>
          <a:xfrm>
            <a:off x="251519" y="1907193"/>
            <a:ext cx="4070345" cy="369332"/>
          </a:xfrm>
          <a:prstGeom prst="rect">
            <a:avLst/>
          </a:prstGeom>
          <a:noFill/>
        </p:spPr>
        <p:txBody>
          <a:bodyPr wrap="none" rtlCol="0">
            <a:spAutoFit/>
          </a:bodyPr>
          <a:lstStyle/>
          <a:p>
            <a:r>
              <a:rPr lang="en-US" b="1" u="sng" dirty="0" smtClean="0">
                <a:solidFill>
                  <a:schemeClr val="accent1">
                    <a:lumMod val="75000"/>
                  </a:schemeClr>
                </a:solidFill>
              </a:rPr>
              <a:t>Current MQO (Guidance document)</a:t>
            </a:r>
            <a:endParaRPr lang="fr-FR" b="1" u="sng" dirty="0">
              <a:solidFill>
                <a:schemeClr val="accent1">
                  <a:lumMod val="75000"/>
                </a:schemeClr>
              </a:solidFill>
            </a:endParaRPr>
          </a:p>
        </p:txBody>
      </p:sp>
      <p:sp>
        <p:nvSpPr>
          <p:cNvPr id="10" name="Oval 9"/>
          <p:cNvSpPr/>
          <p:nvPr/>
        </p:nvSpPr>
        <p:spPr bwMode="auto">
          <a:xfrm>
            <a:off x="6732240" y="2852936"/>
            <a:ext cx="365760" cy="365760"/>
          </a:xfrm>
          <a:prstGeom prst="ellipse">
            <a:avLst/>
          </a:prstGeom>
          <a:solidFill>
            <a:srgbClr val="FF9900">
              <a:alpha val="20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11" name="TextBox 10"/>
          <p:cNvSpPr txBox="1"/>
          <p:nvPr/>
        </p:nvSpPr>
        <p:spPr>
          <a:xfrm>
            <a:off x="6154134" y="4436262"/>
            <a:ext cx="1268296" cy="369332"/>
          </a:xfrm>
          <a:prstGeom prst="rect">
            <a:avLst/>
          </a:prstGeom>
          <a:noFill/>
        </p:spPr>
        <p:txBody>
          <a:bodyPr wrap="none" rtlCol="0">
            <a:spAutoFit/>
          </a:bodyPr>
          <a:lstStyle/>
          <a:p>
            <a:r>
              <a:rPr lang="en-US" dirty="0" smtClean="0"/>
              <a:t>RDE=10%</a:t>
            </a:r>
            <a:endParaRPr lang="en-US" dirty="0"/>
          </a:p>
        </p:txBody>
      </p:sp>
      <p:sp>
        <p:nvSpPr>
          <p:cNvPr id="12" name="Title 1"/>
          <p:cNvSpPr txBox="1">
            <a:spLocks/>
          </p:cNvSpPr>
          <p:nvPr/>
        </p:nvSpPr>
        <p:spPr>
          <a:xfrm>
            <a:off x="179512" y="1124744"/>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dirty="0" smtClean="0"/>
              <a:t>Why a new MQO?</a:t>
            </a:r>
            <a:endParaRPr lang="fr-FR" kern="0" dirty="0"/>
          </a:p>
        </p:txBody>
      </p:sp>
    </p:spTree>
    <p:extLst>
      <p:ext uri="{BB962C8B-B14F-4D97-AF65-F5344CB8AC3E}">
        <p14:creationId xmlns:p14="http://schemas.microsoft.com/office/powerpoint/2010/main" val="14142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Antwerp, 04-2013    P. Thunis</a:t>
            </a:r>
            <a:endParaRPr lang="en-GB" dirty="0"/>
          </a:p>
        </p:txBody>
      </p:sp>
      <p:sp>
        <p:nvSpPr>
          <p:cNvPr id="3" name="Title 3"/>
          <p:cNvSpPr txBox="1">
            <a:spLocks/>
          </p:cNvSpPr>
          <p:nvPr/>
        </p:nvSpPr>
        <p:spPr>
          <a:xfrm>
            <a:off x="395288" y="133985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Other:</a:t>
            </a:r>
            <a:endParaRPr lang="en-US" kern="0" dirty="0"/>
          </a:p>
        </p:txBody>
      </p:sp>
      <p:sp>
        <p:nvSpPr>
          <p:cNvPr id="4" name="Content Placeholder 4"/>
          <p:cNvSpPr txBox="1">
            <a:spLocks/>
          </p:cNvSpPr>
          <p:nvPr/>
        </p:nvSpPr>
        <p:spPr>
          <a:xfrm>
            <a:off x="457200" y="2492375"/>
            <a:ext cx="8229600" cy="35290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kern="0" smtClean="0">
                <a:sym typeface="Wingdings" pitchFamily="2" charset="2"/>
              </a:rPr>
              <a:t>Specific features for inter-comparing models</a:t>
            </a:r>
          </a:p>
          <a:p>
            <a:r>
              <a:rPr lang="en-US" kern="0" smtClean="0">
                <a:sym typeface="Wingdings" pitchFamily="2" charset="2"/>
              </a:rPr>
              <a:t>Linux version in development</a:t>
            </a:r>
            <a:endParaRPr lang="en-US" kern="0" smtClean="0"/>
          </a:p>
          <a:p>
            <a:endParaRPr lang="en-US" kern="0" dirty="0"/>
          </a:p>
        </p:txBody>
      </p:sp>
    </p:spTree>
    <p:extLst>
      <p:ext uri="{BB962C8B-B14F-4D97-AF65-F5344CB8AC3E}">
        <p14:creationId xmlns:p14="http://schemas.microsoft.com/office/powerpoint/2010/main" val="11973472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Future activities</a:t>
            </a:r>
          </a:p>
          <a:p>
            <a:r>
              <a:rPr lang="en-US" dirty="0" smtClean="0"/>
              <a:t>FAIRMODE – SG4</a:t>
            </a:r>
            <a:endParaRPr lang="fr-FR" dirty="0"/>
          </a:p>
        </p:txBody>
      </p:sp>
    </p:spTree>
    <p:extLst>
      <p:ext uri="{BB962C8B-B14F-4D97-AF65-F5344CB8AC3E}">
        <p14:creationId xmlns:p14="http://schemas.microsoft.com/office/powerpoint/2010/main" val="192839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5" name="Oval 4"/>
          <p:cNvSpPr/>
          <p:nvPr/>
        </p:nvSpPr>
        <p:spPr bwMode="auto">
          <a:xfrm>
            <a:off x="107504" y="2564904"/>
            <a:ext cx="1224136" cy="457200"/>
          </a:xfrm>
          <a:prstGeom prst="ellipse">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F5494"/>
                </a:solidFill>
                <a:effectLst/>
                <a:latin typeface="Verdana" pitchFamily="34" charset="0"/>
              </a:rPr>
              <a:t>NO2</a:t>
            </a:r>
          </a:p>
        </p:txBody>
      </p:sp>
      <p:sp>
        <p:nvSpPr>
          <p:cNvPr id="6" name="Oval 5"/>
          <p:cNvSpPr/>
          <p:nvPr/>
        </p:nvSpPr>
        <p:spPr bwMode="auto">
          <a:xfrm>
            <a:off x="153386" y="3140968"/>
            <a:ext cx="1178254" cy="457200"/>
          </a:xfrm>
          <a:prstGeom prst="ellipse">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F5494"/>
                </a:solidFill>
                <a:effectLst/>
                <a:latin typeface="Verdana" pitchFamily="34" charset="0"/>
              </a:rPr>
              <a:t>PM10</a:t>
            </a:r>
          </a:p>
        </p:txBody>
      </p:sp>
      <p:sp>
        <p:nvSpPr>
          <p:cNvPr id="7" name="Oval 6"/>
          <p:cNvSpPr/>
          <p:nvPr/>
        </p:nvSpPr>
        <p:spPr bwMode="auto">
          <a:xfrm>
            <a:off x="179512" y="3691880"/>
            <a:ext cx="1152128" cy="457200"/>
          </a:xfrm>
          <a:prstGeom prst="ellipse">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F5494"/>
                </a:solidFill>
                <a:effectLst/>
                <a:latin typeface="Verdana" pitchFamily="34" charset="0"/>
              </a:rPr>
              <a:t>O3</a:t>
            </a:r>
          </a:p>
        </p:txBody>
      </p:sp>
      <p:sp>
        <p:nvSpPr>
          <p:cNvPr id="8" name="TextBox 7"/>
          <p:cNvSpPr txBox="1"/>
          <p:nvPr/>
        </p:nvSpPr>
        <p:spPr>
          <a:xfrm>
            <a:off x="153386" y="2060848"/>
            <a:ext cx="1082348" cy="369332"/>
          </a:xfrm>
          <a:prstGeom prst="rect">
            <a:avLst/>
          </a:prstGeom>
          <a:noFill/>
        </p:spPr>
        <p:txBody>
          <a:bodyPr wrap="none" rtlCol="0">
            <a:spAutoFit/>
          </a:bodyPr>
          <a:lstStyle/>
          <a:p>
            <a:r>
              <a:rPr lang="en-US" dirty="0" smtClean="0"/>
              <a:t>Pollutant</a:t>
            </a:r>
            <a:endParaRPr lang="en-US"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702547"/>
            <a:ext cx="1872208" cy="110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302621" y="4932457"/>
            <a:ext cx="1757211"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AQUILA</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716760"/>
            <a:ext cx="2661732"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944" y="4356393"/>
            <a:ext cx="1005404"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SG1</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3" name="TextBox 12"/>
          <p:cNvSpPr txBox="1"/>
          <p:nvPr/>
        </p:nvSpPr>
        <p:spPr>
          <a:xfrm>
            <a:off x="1259632" y="5795972"/>
            <a:ext cx="2236510" cy="369332"/>
          </a:xfrm>
          <a:prstGeom prst="rect">
            <a:avLst/>
          </a:prstGeom>
          <a:noFill/>
        </p:spPr>
        <p:txBody>
          <a:bodyPr wrap="none" rtlCol="0">
            <a:spAutoFit/>
          </a:bodyPr>
          <a:lstStyle/>
          <a:p>
            <a:r>
              <a:rPr lang="en-US" dirty="0" smtClean="0"/>
              <a:t>Uncertainty budgets</a:t>
            </a:r>
            <a:endParaRPr lang="en-US" dirty="0"/>
          </a:p>
        </p:txBody>
      </p:sp>
      <p:sp>
        <p:nvSpPr>
          <p:cNvPr id="14" name="TextBox 13"/>
          <p:cNvSpPr txBox="1"/>
          <p:nvPr/>
        </p:nvSpPr>
        <p:spPr>
          <a:xfrm>
            <a:off x="3769682" y="5805264"/>
            <a:ext cx="1954446" cy="369332"/>
          </a:xfrm>
          <a:prstGeom prst="rect">
            <a:avLst/>
          </a:prstGeom>
          <a:noFill/>
        </p:spPr>
        <p:txBody>
          <a:bodyPr wrap="none" rtlCol="0">
            <a:spAutoFit/>
          </a:bodyPr>
          <a:lstStyle/>
          <a:p>
            <a:r>
              <a:rPr lang="en-US" dirty="0" smtClean="0"/>
              <a:t>Data Assimilation</a:t>
            </a:r>
            <a:endParaRPr lang="en-US" dirty="0"/>
          </a:p>
        </p:txBody>
      </p:sp>
      <p:pic>
        <p:nvPicPr>
          <p:cNvPr id="1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99" t="4075" r="19415" b="4927"/>
          <a:stretch/>
        </p:blipFill>
        <p:spPr bwMode="auto">
          <a:xfrm>
            <a:off x="5940152" y="4496153"/>
            <a:ext cx="1382122" cy="120986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948576" y="5805264"/>
            <a:ext cx="1659429" cy="369332"/>
          </a:xfrm>
          <a:prstGeom prst="rect">
            <a:avLst/>
          </a:prstGeom>
          <a:noFill/>
        </p:spPr>
        <p:txBody>
          <a:bodyPr wrap="none" rtlCol="0">
            <a:spAutoFit/>
          </a:bodyPr>
          <a:lstStyle/>
          <a:p>
            <a:r>
              <a:rPr lang="en-US" dirty="0" smtClean="0"/>
              <a:t>90% threshold</a:t>
            </a:r>
            <a:endParaRPr lang="en-US" dirty="0"/>
          </a:p>
        </p:txBody>
      </p:sp>
      <p:sp>
        <p:nvSpPr>
          <p:cNvPr id="17" name="Rectangle 16"/>
          <p:cNvSpPr/>
          <p:nvPr/>
        </p:nvSpPr>
        <p:spPr bwMode="auto">
          <a:xfrm>
            <a:off x="7740352" y="4509120"/>
            <a:ext cx="1274440" cy="122413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8" name="5-Point Star 17"/>
          <p:cNvSpPr/>
          <p:nvPr/>
        </p:nvSpPr>
        <p:spPr bwMode="auto">
          <a:xfrm>
            <a:off x="7938384" y="5445224"/>
            <a:ext cx="180000" cy="180000"/>
          </a:xfrm>
          <a:prstGeom prst="star5">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F5494"/>
              </a:solidFill>
              <a:effectLst/>
              <a:latin typeface="Verdana" pitchFamily="34" charset="0"/>
            </a:endParaRPr>
          </a:p>
        </p:txBody>
      </p:sp>
      <p:sp>
        <p:nvSpPr>
          <p:cNvPr id="19" name="TextBox 18"/>
          <p:cNvSpPr txBox="1"/>
          <p:nvPr/>
        </p:nvSpPr>
        <p:spPr>
          <a:xfrm>
            <a:off x="8028384" y="4787860"/>
            <a:ext cx="795411" cy="369332"/>
          </a:xfrm>
          <a:prstGeom prst="rect">
            <a:avLst/>
          </a:prstGeom>
          <a:noFill/>
        </p:spPr>
        <p:txBody>
          <a:bodyPr wrap="none" rtlCol="0">
            <a:spAutoFit/>
          </a:bodyPr>
          <a:lstStyle/>
          <a:p>
            <a:r>
              <a:rPr lang="en-US" dirty="0" smtClean="0"/>
              <a:t>[C]</a:t>
            </a:r>
            <a:r>
              <a:rPr lang="en-US" baseline="-25000" dirty="0" smtClean="0"/>
              <a:t>NO2</a:t>
            </a:r>
            <a:endParaRPr lang="fr-FR" baseline="-25000" dirty="0"/>
          </a:p>
        </p:txBody>
      </p:sp>
      <p:sp>
        <p:nvSpPr>
          <p:cNvPr id="20" name="TextBox 19"/>
          <p:cNvSpPr txBox="1"/>
          <p:nvPr/>
        </p:nvSpPr>
        <p:spPr>
          <a:xfrm>
            <a:off x="7697668" y="5805264"/>
            <a:ext cx="1338828" cy="369332"/>
          </a:xfrm>
          <a:prstGeom prst="rect">
            <a:avLst/>
          </a:prstGeom>
          <a:noFill/>
        </p:spPr>
        <p:txBody>
          <a:bodyPr wrap="none" rtlCol="0">
            <a:spAutoFit/>
          </a:bodyPr>
          <a:lstStyle/>
          <a:p>
            <a:r>
              <a:rPr lang="en-US" dirty="0" smtClean="0"/>
              <a:t>Sp. </a:t>
            </a:r>
            <a:r>
              <a:rPr lang="en-US" dirty="0" err="1" smtClean="0"/>
              <a:t>Repres</a:t>
            </a: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957558249"/>
              </p:ext>
            </p:extLst>
          </p:nvPr>
        </p:nvGraphicFramePr>
        <p:xfrm>
          <a:off x="1403648" y="2420888"/>
          <a:ext cx="7611144" cy="1920240"/>
        </p:xfrm>
        <a:graphic>
          <a:graphicData uri="http://schemas.openxmlformats.org/drawingml/2006/table">
            <a:tbl>
              <a:tblPr firstRow="1" bandRow="1">
                <a:tableStyleId>{5C22544A-7EE6-4342-B048-85BDC9FD1C3A}</a:tableStyleId>
              </a:tblPr>
              <a:tblGrid>
                <a:gridCol w="2016224"/>
                <a:gridCol w="2232248"/>
                <a:gridCol w="1872208"/>
                <a:gridCol w="1490464"/>
              </a:tblGrid>
              <a:tr h="370840">
                <a:tc>
                  <a:txBody>
                    <a:bodyPr/>
                    <a:lstStyle/>
                    <a:p>
                      <a:r>
                        <a:rPr lang="en-US" sz="1600" b="0" kern="1200" dirty="0" smtClean="0">
                          <a:solidFill>
                            <a:schemeClr val="dk1"/>
                          </a:solidFill>
                          <a:latin typeface="+mn-lt"/>
                          <a:ea typeface="+mn-ea"/>
                          <a:cs typeface="+mn-cs"/>
                        </a:rPr>
                        <a:t>JRC-AEA</a:t>
                      </a:r>
                      <a:endParaRPr lang="en-US" sz="16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r>
                        <a:rPr lang="en-US" sz="1600" dirty="0" smtClean="0"/>
                        <a:t>JRC-AEA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solidFill>
                            <a:schemeClr val="dk1"/>
                          </a:solidFill>
                          <a:latin typeface="+mn-lt"/>
                          <a:ea typeface="+mn-ea"/>
                          <a:cs typeface="+mn-cs"/>
                        </a:rPr>
                        <a:t>JRC-</a:t>
                      </a:r>
                      <a:r>
                        <a:rPr lang="en-US" sz="1600" kern="1200" dirty="0" err="1" smtClean="0">
                          <a:solidFill>
                            <a:schemeClr val="dk1"/>
                          </a:solidFill>
                          <a:latin typeface="+mn-lt"/>
                          <a:ea typeface="+mn-ea"/>
                          <a:cs typeface="+mn-cs"/>
                        </a:rPr>
                        <a:t>Univ</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Bresc</a:t>
                      </a:r>
                      <a:r>
                        <a:rPr lang="en-US" sz="1600" kern="1200" dirty="0" smtClean="0">
                          <a:solidFill>
                            <a:schemeClr val="dk1"/>
                          </a:solidFill>
                          <a:latin typeface="+mn-lt"/>
                          <a:ea typeface="+mn-ea"/>
                          <a:cs typeface="+mn-cs"/>
                        </a:rPr>
                        <a:t>.</a:t>
                      </a:r>
                      <a:endParaRPr lang="en-US"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JRC-</a:t>
                      </a:r>
                      <a:r>
                        <a:rPr lang="en-US" sz="1600" kern="1200" dirty="0" err="1" smtClean="0">
                          <a:solidFill>
                            <a:schemeClr val="dk1"/>
                          </a:solidFill>
                          <a:latin typeface="+mn-lt"/>
                          <a:ea typeface="+mn-ea"/>
                          <a:cs typeface="+mn-cs"/>
                        </a:rPr>
                        <a:t>Univ</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Bresc</a:t>
                      </a:r>
                      <a:r>
                        <a:rPr lang="en-US" sz="1600" kern="1200" dirty="0" smtClean="0">
                          <a:solidFill>
                            <a:schemeClr val="dk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Rectangle 21"/>
          <p:cNvSpPr/>
          <p:nvPr/>
        </p:nvSpPr>
        <p:spPr>
          <a:xfrm>
            <a:off x="7887076" y="4293096"/>
            <a:ext cx="1005404"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SG1</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3" name="Rectangle 22"/>
          <p:cNvSpPr/>
          <p:nvPr/>
        </p:nvSpPr>
        <p:spPr>
          <a:xfrm rot="20899084">
            <a:off x="2626065" y="2999057"/>
            <a:ext cx="545534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Data exchanges</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4" name="Title 1"/>
          <p:cNvSpPr txBox="1">
            <a:spLocks/>
          </p:cNvSpPr>
          <p:nvPr/>
        </p:nvSpPr>
        <p:spPr>
          <a:xfrm>
            <a:off x="395288" y="1124744"/>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Assessment of MQO</a:t>
            </a:r>
            <a:endParaRPr lang="en-US" kern="0" dirty="0"/>
          </a:p>
        </p:txBody>
      </p:sp>
    </p:spTree>
    <p:extLst>
      <p:ext uri="{BB962C8B-B14F-4D97-AF65-F5344CB8AC3E}">
        <p14:creationId xmlns:p14="http://schemas.microsoft.com/office/powerpoint/2010/main" val="213343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4154305" cy="24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852936"/>
            <a:ext cx="4173578" cy="248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700808"/>
            <a:ext cx="2193870" cy="923330"/>
          </a:xfrm>
          <a:prstGeom prst="rect">
            <a:avLst/>
          </a:prstGeom>
          <a:noFill/>
        </p:spPr>
        <p:txBody>
          <a:bodyPr wrap="none" rtlCol="0">
            <a:spAutoFit/>
          </a:bodyPr>
          <a:lstStyle/>
          <a:p>
            <a:r>
              <a:rPr lang="en-US" b="1" u="sng" dirty="0" smtClean="0"/>
              <a:t>Model</a:t>
            </a:r>
            <a:r>
              <a:rPr lang="en-US" dirty="0" smtClean="0"/>
              <a:t>: CTM TCAM</a:t>
            </a:r>
          </a:p>
          <a:p>
            <a:r>
              <a:rPr lang="en-US" b="1" u="sng" dirty="0" smtClean="0"/>
              <a:t>Area</a:t>
            </a:r>
            <a:r>
              <a:rPr lang="en-US" dirty="0" smtClean="0"/>
              <a:t>: Po-Valley IT</a:t>
            </a:r>
          </a:p>
          <a:p>
            <a:r>
              <a:rPr lang="en-US" b="1" u="sng" dirty="0" smtClean="0"/>
              <a:t>Year</a:t>
            </a:r>
            <a:r>
              <a:rPr lang="en-US" dirty="0" smtClean="0"/>
              <a:t>: 2009</a:t>
            </a:r>
            <a:endParaRPr lang="en-US" dirty="0"/>
          </a:p>
        </p:txBody>
      </p:sp>
      <p:sp>
        <p:nvSpPr>
          <p:cNvPr id="7" name="Down Arrow 6"/>
          <p:cNvSpPr/>
          <p:nvPr/>
        </p:nvSpPr>
        <p:spPr bwMode="auto">
          <a:xfrm rot="16200000">
            <a:off x="4302249" y="1483641"/>
            <a:ext cx="484632" cy="106298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8" name="TextBox 7"/>
          <p:cNvSpPr txBox="1"/>
          <p:nvPr/>
        </p:nvSpPr>
        <p:spPr>
          <a:xfrm>
            <a:off x="5762506" y="1700808"/>
            <a:ext cx="2614818" cy="923330"/>
          </a:xfrm>
          <a:prstGeom prst="rect">
            <a:avLst/>
          </a:prstGeom>
          <a:noFill/>
        </p:spPr>
        <p:txBody>
          <a:bodyPr wrap="none" rtlCol="0">
            <a:spAutoFit/>
          </a:bodyPr>
          <a:lstStyle/>
          <a:p>
            <a:r>
              <a:rPr lang="en-US" b="1" u="sng" dirty="0" smtClean="0"/>
              <a:t>Model</a:t>
            </a:r>
            <a:r>
              <a:rPr lang="en-US" dirty="0" smtClean="0"/>
              <a:t>: PM10=50ug/m3</a:t>
            </a:r>
          </a:p>
          <a:p>
            <a:r>
              <a:rPr lang="en-US" b="1" u="sng" dirty="0" smtClean="0"/>
              <a:t>Area</a:t>
            </a:r>
            <a:r>
              <a:rPr lang="en-US" dirty="0" smtClean="0"/>
              <a:t>: Everywhere</a:t>
            </a:r>
          </a:p>
          <a:p>
            <a:r>
              <a:rPr lang="en-US" b="1" u="sng" dirty="0" smtClean="0"/>
              <a:t>Year</a:t>
            </a:r>
            <a:r>
              <a:rPr lang="en-US" dirty="0" smtClean="0"/>
              <a:t>: Any time</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4365104"/>
            <a:ext cx="2975887" cy="2042491"/>
          </a:xfrm>
          <a:prstGeom prst="rect">
            <a:avLst/>
          </a:prstGeom>
        </p:spPr>
      </p:pic>
    </p:spTree>
    <p:extLst>
      <p:ext uri="{BB962C8B-B14F-4D97-AF65-F5344CB8AC3E}">
        <p14:creationId xmlns:p14="http://schemas.microsoft.com/office/powerpoint/2010/main" val="14142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694165" y="1916832"/>
                <a:ext cx="2831353" cy="8064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𝑅𝐷𝐸</m:t>
                      </m:r>
                      <m:r>
                        <a:rPr lang="en-US" sz="2400" b="0" i="1" smtClean="0">
                          <a:latin typeface="Cambria Math"/>
                        </a:rPr>
                        <m:t>=</m:t>
                      </m:r>
                      <m:f>
                        <m:fPr>
                          <m:ctrlPr>
                            <a:rPr lang="en-US" sz="2400" b="0" i="1" smtClean="0">
                              <a:latin typeface="Cambria Math"/>
                            </a:rPr>
                          </m:ctrlPr>
                        </m:fPr>
                        <m:num>
                          <m:d>
                            <m:dPr>
                              <m:begChr m:val="|"/>
                              <m:endChr m:val="|"/>
                              <m:ctrlPr>
                                <a:rPr lang="en-US" sz="2400" b="0" i="1" smtClean="0">
                                  <a:latin typeface="Cambria Math"/>
                                </a:rPr>
                              </m:ctrlPr>
                            </m:dPr>
                            <m:e>
                              <m:r>
                                <a:rPr lang="en-US" sz="2400" b="0" i="1" smtClean="0">
                                  <a:latin typeface="Cambria Math"/>
                                </a:rPr>
                                <m:t>𝑂</m:t>
                              </m:r>
                              <m:r>
                                <a:rPr lang="en-US" sz="2400" b="0" i="1" baseline="-25000" smtClean="0">
                                  <a:latin typeface="Cambria Math"/>
                                </a:rPr>
                                <m:t>𝐿𝑉</m:t>
                              </m:r>
                              <m:r>
                                <a:rPr lang="en-US" sz="2400" b="0" i="1" smtClean="0">
                                  <a:latin typeface="Cambria Math"/>
                                </a:rPr>
                                <m:t>−</m:t>
                              </m:r>
                              <m:sSub>
                                <m:sSubPr>
                                  <m:ctrlPr>
                                    <a:rPr lang="en-US" sz="2400" b="0" i="1" smtClean="0">
                                      <a:latin typeface="Cambria Math"/>
                                    </a:rPr>
                                  </m:ctrlPr>
                                </m:sSubPr>
                                <m:e>
                                  <m:r>
                                    <a:rPr lang="en-US" sz="2400" b="0" i="1" smtClean="0">
                                      <a:latin typeface="Cambria Math"/>
                                    </a:rPr>
                                    <m:t>𝑀</m:t>
                                  </m:r>
                                </m:e>
                                <m:sub>
                                  <m:r>
                                    <a:rPr lang="en-US" sz="2400" b="0" i="1" smtClean="0">
                                      <a:latin typeface="Cambria Math"/>
                                    </a:rPr>
                                    <m:t>𝐿𝑉</m:t>
                                  </m:r>
                                </m:sub>
                              </m:sSub>
                            </m:e>
                          </m:d>
                        </m:num>
                        <m:den>
                          <m:r>
                            <a:rPr lang="en-US" sz="2400" b="0" i="1" smtClean="0">
                              <a:latin typeface="Cambria Math"/>
                            </a:rPr>
                            <m:t>𝐿𝑉</m:t>
                          </m:r>
                        </m:den>
                      </m:f>
                    </m:oMath>
                  </m:oMathPara>
                </a14:m>
                <a:endParaRPr lang="fr-FR"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94165" y="1916832"/>
                <a:ext cx="2831353" cy="806439"/>
              </a:xfrm>
              <a:prstGeom prst="rect">
                <a:avLst/>
              </a:prstGeom>
              <a:blipFill rotWithShape="1">
                <a:blip r:embed="rId2"/>
                <a:stretch>
                  <a:fillRect/>
                </a:stretch>
              </a:blipFill>
            </p:spPr>
            <p:txBody>
              <a:bodyPr/>
              <a:lstStyle/>
              <a:p>
                <a:r>
                  <a:rPr lang="fr-FR">
                    <a:noFill/>
                  </a:rPr>
                  <a:t> </a:t>
                </a:r>
              </a:p>
            </p:txBody>
          </p:sp>
        </mc:Fallback>
      </mc:AlternateContent>
      <p:sp>
        <p:nvSpPr>
          <p:cNvPr id="5" name="TextBox 4"/>
          <p:cNvSpPr txBox="1"/>
          <p:nvPr/>
        </p:nvSpPr>
        <p:spPr>
          <a:xfrm>
            <a:off x="3746756" y="2135385"/>
            <a:ext cx="4070345" cy="369332"/>
          </a:xfrm>
          <a:prstGeom prst="rect">
            <a:avLst/>
          </a:prstGeom>
          <a:noFill/>
        </p:spPr>
        <p:txBody>
          <a:bodyPr wrap="none" rtlCol="0">
            <a:spAutoFit/>
          </a:bodyPr>
          <a:lstStyle/>
          <a:p>
            <a:r>
              <a:rPr lang="en-US" b="1" u="sng" dirty="0" smtClean="0">
                <a:solidFill>
                  <a:schemeClr val="accent1">
                    <a:lumMod val="75000"/>
                  </a:schemeClr>
                </a:solidFill>
              </a:rPr>
              <a:t>Current MQO (Guidance document)</a:t>
            </a:r>
            <a:endParaRPr lang="fr-FR" b="1" u="sng"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6" name="TextBox 5"/>
              <p:cNvSpPr txBox="1"/>
              <p:nvPr/>
            </p:nvSpPr>
            <p:spPr>
              <a:xfrm>
                <a:off x="969094" y="4964036"/>
                <a:ext cx="2463880" cy="8466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𝑇𝑎𝑟𝑔𝑒𝑡</m:t>
                      </m:r>
                      <m:r>
                        <a:rPr lang="en-US" sz="2400" b="0" i="1" smtClean="0">
                          <a:latin typeface="Cambria Math"/>
                        </a:rPr>
                        <m:t>=</m:t>
                      </m:r>
                      <m:f>
                        <m:fPr>
                          <m:ctrlPr>
                            <a:rPr lang="en-US" sz="2400" b="0" i="1" smtClean="0">
                              <a:latin typeface="Cambria Math"/>
                            </a:rPr>
                          </m:ctrlPr>
                        </m:fPr>
                        <m:num>
                          <m:r>
                            <a:rPr lang="en-US" sz="2400" b="0" i="1" smtClean="0">
                              <a:latin typeface="Cambria Math"/>
                            </a:rPr>
                            <m:t>𝑅𝑀𝑆𝐸</m:t>
                          </m:r>
                        </m:num>
                        <m:den>
                          <m:sSub>
                            <m:sSubPr>
                              <m:ctrlPr>
                                <a:rPr lang="en-US" sz="2400" b="0" i="1" smtClean="0">
                                  <a:latin typeface="Cambria Math"/>
                                </a:rPr>
                              </m:ctrlPr>
                            </m:sSubPr>
                            <m:e>
                              <m:r>
                                <a:rPr lang="en-US" sz="2400" b="0" i="1" smtClean="0">
                                  <a:latin typeface="Cambria Math"/>
                                  <a:ea typeface="Cambria Math"/>
                                </a:rPr>
                                <m:t>𝜎</m:t>
                              </m:r>
                            </m:e>
                            <m:sub>
                              <m:r>
                                <a:rPr lang="en-US" sz="2400" b="0" i="1" smtClean="0">
                                  <a:latin typeface="Cambria Math"/>
                                </a:rPr>
                                <m:t>𝑂</m:t>
                              </m:r>
                            </m:sub>
                          </m:sSub>
                        </m:den>
                      </m:f>
                    </m:oMath>
                  </m:oMathPara>
                </a14:m>
                <a:endParaRPr lang="fr-F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969094" y="4964036"/>
                <a:ext cx="2463880" cy="846642"/>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3568" y="3273069"/>
                <a:ext cx="3034933" cy="8040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𝐼𝑛𝑑𝑖𝑐𝑎𝑡𝑜𝑟</m:t>
                      </m:r>
                      <m:r>
                        <a:rPr lang="en-US" sz="2400" b="0" i="1" smtClean="0">
                          <a:latin typeface="Cambria Math"/>
                        </a:rPr>
                        <m:t>=</m:t>
                      </m:r>
                      <m:f>
                        <m:fPr>
                          <m:ctrlPr>
                            <a:rPr lang="en-US" sz="2400" b="0" i="1" smtClean="0">
                              <a:latin typeface="Cambria Math"/>
                            </a:rPr>
                          </m:ctrlPr>
                        </m:fPr>
                        <m:num>
                          <m:d>
                            <m:dPr>
                              <m:begChr m:val="|"/>
                              <m:endChr m:val="|"/>
                              <m:ctrlPr>
                                <a:rPr lang="en-US" sz="2400" b="0" i="1" smtClean="0">
                                  <a:latin typeface="Cambria Math"/>
                                </a:rPr>
                              </m:ctrlPr>
                            </m:dPr>
                            <m:e>
                              <m:r>
                                <a:rPr lang="en-US" sz="2400" b="0" i="1" smtClean="0">
                                  <a:latin typeface="Cambria Math"/>
                                </a:rPr>
                                <m:t>𝑂</m:t>
                              </m:r>
                              <m:r>
                                <a:rPr lang="en-US" sz="2400" b="0" i="1" smtClean="0">
                                  <a:latin typeface="Cambria Math"/>
                                </a:rPr>
                                <m:t>−</m:t>
                              </m:r>
                              <m:r>
                                <a:rPr lang="en-US" sz="2400" b="0" i="1" smtClean="0">
                                  <a:latin typeface="Cambria Math"/>
                                </a:rPr>
                                <m:t>𝑀</m:t>
                              </m:r>
                            </m:e>
                          </m:d>
                        </m:num>
                        <m:den>
                          <m:r>
                            <a:rPr lang="en-US" sz="2400" b="0" i="1" smtClean="0">
                              <a:latin typeface="Cambria Math"/>
                            </a:rPr>
                            <m:t>𝑋</m:t>
                          </m:r>
                        </m:den>
                      </m:f>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83568" y="3273069"/>
                <a:ext cx="3034933" cy="804003"/>
              </a:xfrm>
              <a:prstGeom prst="rect">
                <a:avLst/>
              </a:prstGeom>
              <a:blipFill rotWithShape="1">
                <a:blip r:embed="rId4"/>
                <a:stretch>
                  <a:fillRect/>
                </a:stretch>
              </a:blipFill>
            </p:spPr>
            <p:txBody>
              <a:bodyPr/>
              <a:lstStyle/>
              <a:p>
                <a:r>
                  <a:rPr lang="fr-FR">
                    <a:noFill/>
                  </a:rPr>
                  <a:t> </a:t>
                </a:r>
              </a:p>
            </p:txBody>
          </p:sp>
        </mc:Fallback>
      </mc:AlternateContent>
      <p:sp>
        <p:nvSpPr>
          <p:cNvPr id="8" name="Down Arrow 7"/>
          <p:cNvSpPr/>
          <p:nvPr/>
        </p:nvSpPr>
        <p:spPr bwMode="auto">
          <a:xfrm>
            <a:off x="2062383" y="4365104"/>
            <a:ext cx="484632" cy="489204"/>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5436096" y="4958970"/>
                <a:ext cx="2463880" cy="786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𝑇𝑎𝑟𝑔𝑒𝑡</m:t>
                      </m:r>
                      <m:r>
                        <a:rPr lang="en-US" sz="2400" b="0" i="1" smtClean="0">
                          <a:latin typeface="Cambria Math"/>
                        </a:rPr>
                        <m:t>=</m:t>
                      </m:r>
                      <m:f>
                        <m:fPr>
                          <m:ctrlPr>
                            <a:rPr lang="en-US" sz="2400" b="0" i="1" smtClean="0">
                              <a:latin typeface="Cambria Math"/>
                            </a:rPr>
                          </m:ctrlPr>
                        </m:fPr>
                        <m:num>
                          <m:r>
                            <a:rPr lang="en-US" sz="2400" b="0" i="1" smtClean="0">
                              <a:latin typeface="Cambria Math"/>
                            </a:rPr>
                            <m:t>𝑅𝑀𝑆𝐸</m:t>
                          </m:r>
                        </m:num>
                        <m:den>
                          <m:r>
                            <a:rPr lang="en-US" sz="2400" b="0" i="1" smtClean="0">
                              <a:latin typeface="Cambria Math"/>
                            </a:rPr>
                            <m:t>2</m:t>
                          </m:r>
                          <m:r>
                            <a:rPr lang="en-US" sz="2400" i="1">
                              <a:latin typeface="Cambria Math"/>
                            </a:rPr>
                            <m:t>𝑈</m:t>
                          </m:r>
                        </m:den>
                      </m:f>
                    </m:oMath>
                  </m:oMathPara>
                </a14:m>
                <a:endParaRPr lang="fr-FR"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436096" y="4958970"/>
                <a:ext cx="2463880" cy="786369"/>
              </a:xfrm>
              <a:prstGeom prst="rect">
                <a:avLst/>
              </a:prstGeom>
              <a:blipFill rotWithShape="1">
                <a:blip r:embed="rId5"/>
                <a:stretch>
                  <a:fillRect/>
                </a:stretch>
              </a:blipFill>
            </p:spPr>
            <p:txBody>
              <a:bodyPr/>
              <a:lstStyle/>
              <a:p>
                <a:r>
                  <a:rPr lang="fr-FR">
                    <a:noFill/>
                  </a:rPr>
                  <a:t> </a:t>
                </a:r>
              </a:p>
            </p:txBody>
          </p:sp>
        </mc:Fallback>
      </mc:AlternateContent>
      <p:sp>
        <p:nvSpPr>
          <p:cNvPr id="10" name="Down Arrow 9"/>
          <p:cNvSpPr/>
          <p:nvPr/>
        </p:nvSpPr>
        <p:spPr bwMode="auto">
          <a:xfrm rot="16200000">
            <a:off x="4184575" y="5145288"/>
            <a:ext cx="484632" cy="489204"/>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11" name="Title 1"/>
          <p:cNvSpPr txBox="1">
            <a:spLocks/>
          </p:cNvSpPr>
          <p:nvPr/>
        </p:nvSpPr>
        <p:spPr>
          <a:xfrm>
            <a:off x="395288" y="1124744"/>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dirty="0" smtClean="0"/>
              <a:t>MQO current status</a:t>
            </a:r>
            <a:endParaRPr lang="fr-FR" kern="0" dirty="0"/>
          </a:p>
        </p:txBody>
      </p:sp>
      <p:sp>
        <p:nvSpPr>
          <p:cNvPr id="12" name="Down Arrow 11"/>
          <p:cNvSpPr/>
          <p:nvPr/>
        </p:nvSpPr>
        <p:spPr bwMode="auto">
          <a:xfrm>
            <a:off x="2062317" y="2708920"/>
            <a:ext cx="484632" cy="489204"/>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4142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Antwerp, 04-2013    P. Thunis</a:t>
            </a:r>
            <a:endParaRPr lang="en-GB" dirty="0"/>
          </a:p>
        </p:txBody>
      </p:sp>
      <p:sp>
        <p:nvSpPr>
          <p:cNvPr id="3" name="Title 5"/>
          <p:cNvSpPr txBox="1">
            <a:spLocks/>
          </p:cNvSpPr>
          <p:nvPr/>
        </p:nvSpPr>
        <p:spPr>
          <a:xfrm>
            <a:off x="395288" y="1052736"/>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smtClean="0"/>
              <a:t>Part I: 	Derivation of the MQO</a:t>
            </a:r>
            <a:endParaRPr lang="en-US" kern="0" dirty="0"/>
          </a:p>
        </p:txBody>
      </p:sp>
      <p:sp>
        <p:nvSpPr>
          <p:cNvPr id="5" name="Title 5"/>
          <p:cNvSpPr txBox="1">
            <a:spLocks/>
          </p:cNvSpPr>
          <p:nvPr/>
        </p:nvSpPr>
        <p:spPr bwMode="auto">
          <a:xfrm>
            <a:off x="395536" y="2780928"/>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kern="0" dirty="0" smtClean="0"/>
              <a:t>Part II: 	Setting a value for U</a:t>
            </a:r>
            <a:endParaRPr lang="en-US" kern="0" dirty="0"/>
          </a:p>
        </p:txBody>
      </p:sp>
      <p:sp>
        <p:nvSpPr>
          <p:cNvPr id="6" name="Content Placeholder 4"/>
          <p:cNvSpPr txBox="1">
            <a:spLocks/>
          </p:cNvSpPr>
          <p:nvPr/>
        </p:nvSpPr>
        <p:spPr>
          <a:xfrm>
            <a:off x="467544" y="1951827"/>
            <a:ext cx="8229600" cy="111713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514350" indent="-514350">
              <a:buFont typeface="+mj-lt"/>
              <a:buAutoNum type="romanUcPeriod"/>
            </a:pPr>
            <a:r>
              <a:rPr lang="en-US" sz="1800" kern="0" dirty="0" smtClean="0"/>
              <a:t>Performance criteria to evaluate air quality </a:t>
            </a:r>
            <a:r>
              <a:rPr lang="en-US" sz="1800" kern="0" dirty="0" err="1" smtClean="0"/>
              <a:t>modelling</a:t>
            </a:r>
            <a:r>
              <a:rPr lang="en-US" sz="1800" kern="0" dirty="0" smtClean="0"/>
              <a:t> applications. P. </a:t>
            </a:r>
            <a:r>
              <a:rPr lang="en-US" sz="1800" kern="0" dirty="0" err="1" smtClean="0"/>
              <a:t>Thunis</a:t>
            </a:r>
            <a:r>
              <a:rPr lang="en-US" sz="1800" kern="0" dirty="0" smtClean="0"/>
              <a:t>, A. </a:t>
            </a:r>
            <a:r>
              <a:rPr lang="en-US" sz="1800" kern="0" dirty="0" err="1" smtClean="0"/>
              <a:t>Pederzoli</a:t>
            </a:r>
            <a:r>
              <a:rPr lang="en-US" sz="1800" kern="0" dirty="0" smtClean="0"/>
              <a:t>, D. </a:t>
            </a:r>
            <a:r>
              <a:rPr lang="en-US" sz="1800" kern="0" dirty="0" err="1" smtClean="0"/>
              <a:t>Pernigotti</a:t>
            </a:r>
            <a:r>
              <a:rPr lang="en-US" sz="1800" kern="0" dirty="0" smtClean="0"/>
              <a:t>, 2012, Atmos. </a:t>
            </a:r>
            <a:r>
              <a:rPr lang="en-US" sz="1800" kern="0" dirty="0" err="1" smtClean="0"/>
              <a:t>Env</a:t>
            </a:r>
            <a:r>
              <a:rPr lang="en-US" sz="1800" kern="0" dirty="0" smtClean="0"/>
              <a:t>., 59, 476-482.</a:t>
            </a:r>
          </a:p>
        </p:txBody>
      </p:sp>
      <p:sp>
        <p:nvSpPr>
          <p:cNvPr id="7" name="Content Placeholder 4"/>
          <p:cNvSpPr txBox="1">
            <a:spLocks/>
          </p:cNvSpPr>
          <p:nvPr/>
        </p:nvSpPr>
        <p:spPr>
          <a:xfrm>
            <a:off x="446856" y="3573017"/>
            <a:ext cx="8229600" cy="2664296"/>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514350" indent="-514350">
              <a:buFont typeface="+mj-lt"/>
              <a:buAutoNum type="romanUcPeriod"/>
            </a:pPr>
            <a:r>
              <a:rPr lang="en-US" sz="1800" kern="0" dirty="0" smtClean="0"/>
              <a:t>Model quality objectives based on measurement uncertainty. Part I: Ozone. P. </a:t>
            </a:r>
            <a:r>
              <a:rPr lang="en-US" sz="1800" kern="0" dirty="0" err="1" smtClean="0"/>
              <a:t>Thunis</a:t>
            </a:r>
            <a:r>
              <a:rPr lang="en-US" sz="1800" kern="0" dirty="0" smtClean="0"/>
              <a:t>, D. </a:t>
            </a:r>
            <a:r>
              <a:rPr lang="en-US" sz="1800" kern="0" dirty="0" err="1" smtClean="0"/>
              <a:t>Pernigotti</a:t>
            </a:r>
            <a:r>
              <a:rPr lang="en-US" sz="1800" kern="0" dirty="0" smtClean="0"/>
              <a:t>, M. </a:t>
            </a:r>
            <a:r>
              <a:rPr lang="en-US" sz="1800" kern="0" dirty="0" err="1" smtClean="0"/>
              <a:t>Gerboles</a:t>
            </a:r>
            <a:r>
              <a:rPr lang="en-US" sz="1800" kern="0" dirty="0" smtClean="0"/>
              <a:t>, 2013, Submitted to Atmos. </a:t>
            </a:r>
            <a:r>
              <a:rPr lang="en-US" sz="1800" kern="0" dirty="0" err="1" smtClean="0"/>
              <a:t>Env</a:t>
            </a:r>
            <a:r>
              <a:rPr lang="en-US" sz="1800" kern="0" dirty="0" smtClean="0"/>
              <a:t>.</a:t>
            </a:r>
          </a:p>
          <a:p>
            <a:pPr marL="514350" indent="-514350">
              <a:buFont typeface="+mj-lt"/>
              <a:buAutoNum type="romanUcPeriod"/>
            </a:pPr>
            <a:endParaRPr lang="en-US" sz="1800" kern="0" dirty="0" smtClean="0"/>
          </a:p>
          <a:p>
            <a:pPr marL="514350" indent="-514350">
              <a:buFont typeface="+mj-lt"/>
              <a:buAutoNum type="romanUcPeriod"/>
            </a:pPr>
            <a:r>
              <a:rPr lang="en-US" sz="1800" kern="0" dirty="0" smtClean="0"/>
              <a:t>Model quality objectives based on measurement uncertainty. Part II: NO2 and PM10, D. </a:t>
            </a:r>
            <a:r>
              <a:rPr lang="en-US" sz="1800" kern="0" dirty="0" err="1" smtClean="0"/>
              <a:t>Pernigotti</a:t>
            </a:r>
            <a:r>
              <a:rPr lang="en-US" sz="1800" kern="0" dirty="0" smtClean="0"/>
              <a:t>, P. </a:t>
            </a:r>
            <a:r>
              <a:rPr lang="en-US" sz="1800" kern="0" dirty="0" err="1" smtClean="0"/>
              <a:t>Thunis</a:t>
            </a:r>
            <a:r>
              <a:rPr lang="en-US" sz="1800" kern="0" dirty="0" smtClean="0"/>
              <a:t>, M. </a:t>
            </a:r>
            <a:r>
              <a:rPr lang="en-US" sz="1800" kern="0" dirty="0" err="1" smtClean="0"/>
              <a:t>Gerboles</a:t>
            </a:r>
            <a:r>
              <a:rPr lang="en-US" sz="1800" kern="0" dirty="0" smtClean="0"/>
              <a:t>, C. </a:t>
            </a:r>
            <a:r>
              <a:rPr lang="en-US" sz="1800" kern="0" dirty="0" err="1" smtClean="0"/>
              <a:t>Belis</a:t>
            </a:r>
            <a:r>
              <a:rPr lang="en-US" sz="1800" kern="0" dirty="0" smtClean="0"/>
              <a:t>, 2013, Submitted to Atmos. </a:t>
            </a:r>
            <a:r>
              <a:rPr lang="en-US" sz="1800" kern="0" dirty="0" err="1" smtClean="0"/>
              <a:t>Env</a:t>
            </a:r>
            <a:r>
              <a:rPr lang="en-US" sz="1800" kern="0" dirty="0" smtClean="0"/>
              <a:t>.</a:t>
            </a:r>
          </a:p>
          <a:p>
            <a:endParaRPr lang="en-US" kern="0" dirty="0"/>
          </a:p>
        </p:txBody>
      </p:sp>
      <p:sp>
        <p:nvSpPr>
          <p:cNvPr id="8" name="TextBox 7"/>
          <p:cNvSpPr txBox="1"/>
          <p:nvPr/>
        </p:nvSpPr>
        <p:spPr>
          <a:xfrm>
            <a:off x="1043608" y="5733256"/>
            <a:ext cx="2711063" cy="369332"/>
          </a:xfrm>
          <a:prstGeom prst="rect">
            <a:avLst/>
          </a:prstGeom>
          <a:noFill/>
        </p:spPr>
        <p:txBody>
          <a:bodyPr wrap="none" rtlCol="0">
            <a:spAutoFit/>
          </a:bodyPr>
          <a:lstStyle/>
          <a:p>
            <a:r>
              <a:rPr lang="en-US" dirty="0" smtClean="0"/>
              <a:t>Acknowledgments: AEA</a:t>
            </a:r>
            <a:endParaRPr lang="en-US" dirty="0"/>
          </a:p>
        </p:txBody>
      </p:sp>
    </p:spTree>
    <p:extLst>
      <p:ext uri="{BB962C8B-B14F-4D97-AF65-F5344CB8AC3E}">
        <p14:creationId xmlns:p14="http://schemas.microsoft.com/office/powerpoint/2010/main" val="1414285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Derivation of the MQO</a:t>
            </a:r>
            <a:endParaRPr lang="fr-FR" dirty="0"/>
          </a:p>
        </p:txBody>
      </p:sp>
      <p:sp>
        <p:nvSpPr>
          <p:cNvPr id="6" name="Text Placeholder 5"/>
          <p:cNvSpPr>
            <a:spLocks noGrp="1"/>
          </p:cNvSpPr>
          <p:nvPr>
            <p:ph type="body" idx="1"/>
          </p:nvPr>
        </p:nvSpPr>
        <p:spPr/>
        <p:txBody>
          <a:bodyPr/>
          <a:lstStyle/>
          <a:p>
            <a:endParaRPr lang="fr-FR"/>
          </a:p>
        </p:txBody>
      </p:sp>
      <p:sp>
        <p:nvSpPr>
          <p:cNvPr id="2" name="Date Placeholder 1"/>
          <p:cNvSpPr>
            <a:spLocks noGrp="1"/>
          </p:cNvSpPr>
          <p:nvPr>
            <p:ph type="dt" sz="half" idx="4294967295"/>
          </p:nvPr>
        </p:nvSpPr>
        <p:spPr>
          <a:xfrm>
            <a:off x="0" y="6338888"/>
            <a:ext cx="2638425" cy="476250"/>
          </a:xfrm>
        </p:spPr>
        <p:txBody>
          <a:bodyPr/>
          <a:lstStyle/>
          <a:p>
            <a:pPr>
              <a:defRPr/>
            </a:pPr>
            <a:r>
              <a:rPr lang="en-US" smtClean="0"/>
              <a:t>Antwerp, 04-2013    P. Thunis</a:t>
            </a:r>
            <a:endParaRPr lang="en-GB" dirty="0"/>
          </a:p>
        </p:txBody>
      </p:sp>
    </p:spTree>
    <p:extLst>
      <p:ext uri="{BB962C8B-B14F-4D97-AF65-F5344CB8AC3E}">
        <p14:creationId xmlns:p14="http://schemas.microsoft.com/office/powerpoint/2010/main" val="211840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IIASA-MAG</Template>
  <TotalTime>11549</TotalTime>
  <Words>3121</Words>
  <Application>Microsoft Office PowerPoint</Application>
  <PresentationFormat>On-screen Show (4:3)</PresentationFormat>
  <Paragraphs>633</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Slide_Master</vt:lpstr>
      <vt:lpstr>Equation</vt:lpstr>
      <vt:lpstr>FAIRMODE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Derivation of the MQO</vt:lpstr>
      <vt:lpstr>PowerPoint Presentation</vt:lpstr>
      <vt:lpstr>PowerPoint Presentation</vt:lpstr>
      <vt:lpstr>PowerPoint Presentation</vt:lpstr>
      <vt:lpstr>PowerPoint Presentation</vt:lpstr>
      <vt:lpstr>PowerPoint Presentation</vt:lpstr>
      <vt:lpstr>PowerPoint Presentation</vt:lpstr>
      <vt:lpstr>Setting a value for 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GraphicAL View and Performance criteria</vt:lpstr>
      <vt:lpstr>PowerPoint Presentation</vt:lpstr>
      <vt:lpstr>PowerPoint Presentation</vt:lpstr>
      <vt:lpstr>PowerPoint Presentation</vt:lpstr>
      <vt:lpstr>PowerPoint Presentation</vt:lpstr>
      <vt:lpstr>Benchmarking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thuniph</dc:creator>
  <cp:lastModifiedBy>thuniph</cp:lastModifiedBy>
  <cp:revision>650</cp:revision>
  <cp:lastPrinted>2013-03-21T09:05:44Z</cp:lastPrinted>
  <dcterms:created xsi:type="dcterms:W3CDTF">2011-10-21T14:41:55Z</dcterms:created>
  <dcterms:modified xsi:type="dcterms:W3CDTF">2013-05-03T15:12:23Z</dcterms:modified>
</cp:coreProperties>
</file>