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gif" ContentType="image/gif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6" r:id="rId2"/>
    <p:sldId id="437" r:id="rId3"/>
    <p:sldId id="438" r:id="rId4"/>
    <p:sldId id="440" r:id="rId5"/>
    <p:sldId id="441" r:id="rId6"/>
    <p:sldId id="442" r:id="rId7"/>
    <p:sldId id="443" r:id="rId8"/>
    <p:sldId id="365" r:id="rId9"/>
    <p:sldId id="366" r:id="rId10"/>
    <p:sldId id="367" r:id="rId11"/>
    <p:sldId id="364" r:id="rId12"/>
    <p:sldId id="445" r:id="rId13"/>
    <p:sldId id="449" r:id="rId14"/>
    <p:sldId id="448" r:id="rId15"/>
    <p:sldId id="451" r:id="rId16"/>
    <p:sldId id="456" r:id="rId17"/>
    <p:sldId id="452" r:id="rId18"/>
    <p:sldId id="453" r:id="rId19"/>
    <p:sldId id="454" r:id="rId20"/>
    <p:sldId id="455" r:id="rId21"/>
    <p:sldId id="408" r:id="rId22"/>
    <p:sldId id="435" r:id="rId23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80808"/>
    <a:srgbClr val="777777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3" autoAdjust="0"/>
  </p:normalViewPr>
  <p:slideViewPr>
    <p:cSldViewPr snapToGrid="0">
      <p:cViewPr>
        <p:scale>
          <a:sx n="40" d="100"/>
          <a:sy n="40" d="100"/>
        </p:scale>
        <p:origin x="-917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572" y="-102"/>
      </p:cViewPr>
      <p:guideLst>
        <p:guide orient="horz" pos="3222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uniph\My%20Documents\Simulator%20Uncertainty%20formul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1"/>
          <c:order val="0"/>
          <c:tx>
            <c:strRef>
              <c:f>WS!$J$2</c:f>
              <c:strCache>
                <c:ptCount val="1"/>
                <c:pt idx="0">
                  <c:v>UappRel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WS!$C$3:$C$82</c:f>
              <c:numCache>
                <c:formatCode>General</c:formatCode>
                <c:ptCount val="80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  <c:pt idx="3">
                  <c:v>0.4</c:v>
                </c:pt>
                <c:pt idx="4">
                  <c:v>0.5</c:v>
                </c:pt>
                <c:pt idx="5">
                  <c:v>0.60000000000000042</c:v>
                </c:pt>
                <c:pt idx="6">
                  <c:v>0.7000000000000004</c:v>
                </c:pt>
                <c:pt idx="7">
                  <c:v>0.79999999999999993</c:v>
                </c:pt>
                <c:pt idx="8">
                  <c:v>0.9</c:v>
                </c:pt>
                <c:pt idx="9">
                  <c:v>0.99999999999999989</c:v>
                </c:pt>
                <c:pt idx="10">
                  <c:v>1.099999999999999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1.7000000000000011</c:v>
                </c:pt>
                <c:pt idx="17">
                  <c:v>1.8000000000000005</c:v>
                </c:pt>
                <c:pt idx="18">
                  <c:v>1.9000000000000008</c:v>
                </c:pt>
                <c:pt idx="19">
                  <c:v>2.0000000000000004</c:v>
                </c:pt>
                <c:pt idx="20">
                  <c:v>2.1000000000000005</c:v>
                </c:pt>
                <c:pt idx="21">
                  <c:v>2.2000000000000006</c:v>
                </c:pt>
                <c:pt idx="22">
                  <c:v>2.3000000000000007</c:v>
                </c:pt>
                <c:pt idx="23">
                  <c:v>2.4000000000000008</c:v>
                </c:pt>
                <c:pt idx="24">
                  <c:v>2.5000000000000009</c:v>
                </c:pt>
                <c:pt idx="25">
                  <c:v>2.600000000000001</c:v>
                </c:pt>
                <c:pt idx="26">
                  <c:v>2.7000000000000011</c:v>
                </c:pt>
                <c:pt idx="27">
                  <c:v>2.8000000000000007</c:v>
                </c:pt>
                <c:pt idx="28">
                  <c:v>2.9000000000000008</c:v>
                </c:pt>
                <c:pt idx="29">
                  <c:v>3.0000000000000013</c:v>
                </c:pt>
                <c:pt idx="30">
                  <c:v>3.1000000000000014</c:v>
                </c:pt>
                <c:pt idx="31">
                  <c:v>3.2000000000000015</c:v>
                </c:pt>
                <c:pt idx="32">
                  <c:v>3.3000000000000007</c:v>
                </c:pt>
                <c:pt idx="33">
                  <c:v>3.4000000000000017</c:v>
                </c:pt>
                <c:pt idx="34">
                  <c:v>3.5000000000000018</c:v>
                </c:pt>
                <c:pt idx="35">
                  <c:v>3.6000000000000019</c:v>
                </c:pt>
                <c:pt idx="36">
                  <c:v>3.7000000000000037</c:v>
                </c:pt>
                <c:pt idx="37">
                  <c:v>3.800000000000002</c:v>
                </c:pt>
                <c:pt idx="38">
                  <c:v>3.9000000000000021</c:v>
                </c:pt>
                <c:pt idx="39">
                  <c:v>4.0000000000000018</c:v>
                </c:pt>
                <c:pt idx="40">
                  <c:v>4.1000000000000005</c:v>
                </c:pt>
                <c:pt idx="41">
                  <c:v>4.2000000000000011</c:v>
                </c:pt>
                <c:pt idx="42">
                  <c:v>4.3000000000000007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4.6999999999999975</c:v>
                </c:pt>
                <c:pt idx="47">
                  <c:v>4.7999999999999989</c:v>
                </c:pt>
                <c:pt idx="48">
                  <c:v>4.8999999999999986</c:v>
                </c:pt>
                <c:pt idx="49">
                  <c:v>4.9999999999999982</c:v>
                </c:pt>
                <c:pt idx="50">
                  <c:v>5.4999999999999982</c:v>
                </c:pt>
                <c:pt idx="51">
                  <c:v>5.9999999999999982</c:v>
                </c:pt>
                <c:pt idx="52">
                  <c:v>6.4999999999999982</c:v>
                </c:pt>
                <c:pt idx="53">
                  <c:v>6.9999999999999982</c:v>
                </c:pt>
                <c:pt idx="54">
                  <c:v>7.4999999999999982</c:v>
                </c:pt>
                <c:pt idx="55">
                  <c:v>7.9999999999999982</c:v>
                </c:pt>
                <c:pt idx="56">
                  <c:v>8.5000000000000018</c:v>
                </c:pt>
                <c:pt idx="57">
                  <c:v>9.0000000000000018</c:v>
                </c:pt>
                <c:pt idx="58">
                  <c:v>9.5000000000000018</c:v>
                </c:pt>
                <c:pt idx="59">
                  <c:v>10.000000000000002</c:v>
                </c:pt>
                <c:pt idx="60">
                  <c:v>10.500000000000002</c:v>
                </c:pt>
                <c:pt idx="61">
                  <c:v>11.000000000000002</c:v>
                </c:pt>
                <c:pt idx="62">
                  <c:v>11.500000000000002</c:v>
                </c:pt>
                <c:pt idx="63">
                  <c:v>12.000000000000002</c:v>
                </c:pt>
                <c:pt idx="64">
                  <c:v>12.500000000000002</c:v>
                </c:pt>
                <c:pt idx="65">
                  <c:v>13.000000000000002</c:v>
                </c:pt>
                <c:pt idx="66">
                  <c:v>13.500000000000002</c:v>
                </c:pt>
                <c:pt idx="67">
                  <c:v>14.000000000000002</c:v>
                </c:pt>
                <c:pt idx="68">
                  <c:v>14.500000000000002</c:v>
                </c:pt>
                <c:pt idx="69">
                  <c:v>15.000000000000002</c:v>
                </c:pt>
                <c:pt idx="70">
                  <c:v>15.500000000000002</c:v>
                </c:pt>
                <c:pt idx="71">
                  <c:v>16</c:v>
                </c:pt>
                <c:pt idx="72">
                  <c:v>16.5</c:v>
                </c:pt>
                <c:pt idx="73">
                  <c:v>17</c:v>
                </c:pt>
                <c:pt idx="74">
                  <c:v>17.5</c:v>
                </c:pt>
                <c:pt idx="75">
                  <c:v>18</c:v>
                </c:pt>
                <c:pt idx="76">
                  <c:v>18.5</c:v>
                </c:pt>
                <c:pt idx="77">
                  <c:v>19</c:v>
                </c:pt>
                <c:pt idx="78">
                  <c:v>19.5</c:v>
                </c:pt>
                <c:pt idx="79">
                  <c:v>20</c:v>
                </c:pt>
              </c:numCache>
            </c:numRef>
          </c:xVal>
          <c:yVal>
            <c:numRef>
              <c:f>WS!$J$3:$J$82</c:f>
              <c:numCache>
                <c:formatCode>0%</c:formatCode>
                <c:ptCount val="80"/>
                <c:pt idx="0">
                  <c:v>5.8140674230696714</c:v>
                </c:pt>
                <c:pt idx="1">
                  <c:v>2.9074696902977339</c:v>
                </c:pt>
                <c:pt idx="2">
                  <c:v>1.9387974508843244</c:v>
                </c:pt>
                <c:pt idx="3">
                  <c:v>1.4546064759927337</c:v>
                </c:pt>
                <c:pt idx="4">
                  <c:v>1.1642078852163829</c:v>
                </c:pt>
                <c:pt idx="5">
                  <c:v>0.97070535637179323</c:v>
                </c:pt>
                <c:pt idx="6">
                  <c:v>0.8325718697910387</c:v>
                </c:pt>
                <c:pt idx="7">
                  <c:v>0.72904389442611806</c:v>
                </c:pt>
                <c:pt idx="8">
                  <c:v>0.64858611657765541</c:v>
                </c:pt>
                <c:pt idx="9">
                  <c:v>0.5842773314103501</c:v>
                </c:pt>
                <c:pt idx="10">
                  <c:v>0.53171312093572243</c:v>
                </c:pt>
                <c:pt idx="11">
                  <c:v>0.48795719302232082</c:v>
                </c:pt>
                <c:pt idx="12">
                  <c:v>0.45097671780259374</c:v>
                </c:pt>
                <c:pt idx="13">
                  <c:v>0.41931966277750088</c:v>
                </c:pt>
                <c:pt idx="14">
                  <c:v>0.3919211938926277</c:v>
                </c:pt>
                <c:pt idx="15">
                  <c:v>0.36798267622267278</c:v>
                </c:pt>
                <c:pt idx="16">
                  <c:v>0.34689338030731892</c:v>
                </c:pt>
                <c:pt idx="17">
                  <c:v>0.3281782863845828</c:v>
                </c:pt>
                <c:pt idx="18">
                  <c:v>0.31146237150619982</c:v>
                </c:pt>
                <c:pt idx="19">
                  <c:v>0.29644561052577584</c:v>
                </c:pt>
                <c:pt idx="20">
                  <c:v>0.28288511966822383</c:v>
                </c:pt>
                <c:pt idx="21">
                  <c:v>0.27058217004045515</c:v>
                </c:pt>
                <c:pt idx="22">
                  <c:v>0.25937258892677639</c:v>
                </c:pt>
                <c:pt idx="23">
                  <c:v>0.24911956076461669</c:v>
                </c:pt>
                <c:pt idx="24">
                  <c:v>0.23970815588961511</c:v>
                </c:pt>
                <c:pt idx="25">
                  <c:v>0.23104112188093276</c:v>
                </c:pt>
                <c:pt idx="26">
                  <c:v>0.22303561016555273</c:v>
                </c:pt>
                <c:pt idx="27">
                  <c:v>0.21562060406639991</c:v>
                </c:pt>
                <c:pt idx="28">
                  <c:v>0.20873487897985518</c:v>
                </c:pt>
                <c:pt idx="29">
                  <c:v>0.20232537051876495</c:v>
                </c:pt>
                <c:pt idx="30">
                  <c:v>0.19634585849934283</c:v>
                </c:pt>
                <c:pt idx="31">
                  <c:v>0.19075589768077941</c:v>
                </c:pt>
                <c:pt idx="32">
                  <c:v>0.18551994291576152</c:v>
                </c:pt>
                <c:pt idx="33">
                  <c:v>0.18060662868582505</c:v>
                </c:pt>
                <c:pt idx="34">
                  <c:v>0.17598817214430601</c:v>
                </c:pt>
                <c:pt idx="35">
                  <c:v>0.17163987565126071</c:v>
                </c:pt>
                <c:pt idx="36">
                  <c:v>0.16753970997731898</c:v>
                </c:pt>
                <c:pt idx="37">
                  <c:v>0.16366796331618014</c:v>
                </c:pt>
                <c:pt idx="38">
                  <c:v>0.16000694429374684</c:v>
                </c:pt>
                <c:pt idx="39">
                  <c:v>0.15654072952429993</c:v>
                </c:pt>
                <c:pt idx="40">
                  <c:v>0.15325494810795412</c:v>
                </c:pt>
                <c:pt idx="41">
                  <c:v>0.15013659691236622</c:v>
                </c:pt>
                <c:pt idx="42">
                  <c:v>0.14717388162716621</c:v>
                </c:pt>
                <c:pt idx="43">
                  <c:v>0.14435607949078688</c:v>
                </c:pt>
                <c:pt idx="44">
                  <c:v>0.14167342031831986</c:v>
                </c:pt>
                <c:pt idx="45">
                  <c:v>0.13911698304536602</c:v>
                </c:pt>
                <c:pt idx="46">
                  <c:v>0.13667860547690308</c:v>
                </c:pt>
                <c:pt idx="47">
                  <c:v>0.13435080531537166</c:v>
                </c:pt>
                <c:pt idx="48">
                  <c:v>0.13212671085659627</c:v>
                </c:pt>
                <c:pt idx="49">
                  <c:v>0.13000000000000006</c:v>
                </c:pt>
                <c:pt idx="50">
                  <c:v>0.12063811055801676</c:v>
                </c:pt>
                <c:pt idx="51">
                  <c:v>0.11299950835684598</c:v>
                </c:pt>
                <c:pt idx="52">
                  <c:v>0.10667708282475666</c:v>
                </c:pt>
                <c:pt idx="53">
                  <c:v>0.10138027018938878</c:v>
                </c:pt>
                <c:pt idx="54">
                  <c:v>9.6896279024990969E-2</c:v>
                </c:pt>
                <c:pt idx="55">
                  <c:v>9.3065836911296482E-2</c:v>
                </c:pt>
                <c:pt idx="56">
                  <c:v>8.9767481261543297E-2</c:v>
                </c:pt>
                <c:pt idx="57">
                  <c:v>8.6907073970838813E-2</c:v>
                </c:pt>
                <c:pt idx="58">
                  <c:v>8.4410617546435682E-2</c:v>
                </c:pt>
                <c:pt idx="59">
                  <c:v>8.2219219164377785E-2</c:v>
                </c:pt>
                <c:pt idx="60">
                  <c:v>8.0285488334992564E-2</c:v>
                </c:pt>
                <c:pt idx="61">
                  <c:v>7.857091338244751E-2</c:v>
                </c:pt>
                <c:pt idx="62">
                  <c:v>7.7043919912366532E-2</c:v>
                </c:pt>
                <c:pt idx="63">
                  <c:v>7.567841318514959E-2</c:v>
                </c:pt>
                <c:pt idx="64">
                  <c:v>7.4452669529037133E-2</c:v>
                </c:pt>
                <c:pt idx="65">
                  <c:v>7.3348483283568994E-2</c:v>
                </c:pt>
                <c:pt idx="66">
                  <c:v>7.2350503357452994E-2</c:v>
                </c:pt>
                <c:pt idx="67">
                  <c:v>7.144571222906497E-2</c:v>
                </c:pt>
                <c:pt idx="68">
                  <c:v>7.0623013162207898E-2</c:v>
                </c:pt>
                <c:pt idx="69">
                  <c:v>6.9872900485254102E-2</c:v>
                </c:pt>
                <c:pt idx="70">
                  <c:v>6.9187194234148361E-2</c:v>
                </c:pt>
                <c:pt idx="71">
                  <c:v>6.8558825106619203E-2</c:v>
                </c:pt>
                <c:pt idx="72">
                  <c:v>6.7981659061681493E-2</c:v>
                </c:pt>
                <c:pt idx="73">
                  <c:v>6.7450353394258686E-2</c:v>
                </c:pt>
                <c:pt idx="74">
                  <c:v>6.696023797290275E-2</c:v>
                </c:pt>
                <c:pt idx="75">
                  <c:v>6.6507216725278873E-2</c:v>
                </c:pt>
                <c:pt idx="76">
                  <c:v>6.6087685515316491E-2</c:v>
                </c:pt>
                <c:pt idx="77">
                  <c:v>6.5698463365916435E-2</c:v>
                </c:pt>
                <c:pt idx="78">
                  <c:v>6.5336734605342048E-2</c:v>
                </c:pt>
                <c:pt idx="79">
                  <c:v>6.5000000000000044E-2</c:v>
                </c:pt>
              </c:numCache>
            </c:numRef>
          </c:yVal>
        </c:ser>
        <c:axId val="63531264"/>
        <c:axId val="63612416"/>
      </c:scatterChart>
      <c:valAx>
        <c:axId val="63531264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m/s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62898547119116377"/>
              <c:y val="0.72219537824853774"/>
            </c:manualLayout>
          </c:layout>
        </c:title>
        <c:numFmt formatCode="General" sourceLinked="1"/>
        <c:majorTickMark val="none"/>
        <c:tickLblPos val="nextTo"/>
        <c:crossAx val="63612416"/>
        <c:crosses val="autoZero"/>
        <c:crossBetween val="midCat"/>
      </c:valAx>
      <c:valAx>
        <c:axId val="63612416"/>
        <c:scaling>
          <c:orientation val="minMax"/>
          <c:max val="1"/>
        </c:scaling>
        <c:axPos val="l"/>
        <c:numFmt formatCode="0%" sourceLinked="1"/>
        <c:majorTickMark val="none"/>
        <c:tickLblPos val="nextTo"/>
        <c:crossAx val="63531264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% Station inside "acceptance region"</c:v>
                </c:pt>
              </c:strCache>
            </c:strRef>
          </c:tx>
          <c:cat>
            <c:numRef>
              <c:f>Foglio1!$A$2:$A$10</c:f>
              <c:numCache>
                <c:formatCode>General</c:formatCode>
                <c:ptCount val="9"/>
              </c:numCache>
            </c:num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  <c:pt idx="8">
                  <c:v>100</c:v>
                </c:pt>
              </c:numCache>
            </c:numRef>
          </c:val>
        </c:ser>
        <c:shape val="box"/>
        <c:axId val="93499776"/>
        <c:axId val="93501312"/>
        <c:axId val="0"/>
      </c:bar3DChart>
      <c:catAx>
        <c:axId val="93499776"/>
        <c:scaling>
          <c:orientation val="minMax"/>
        </c:scaling>
        <c:axPos val="b"/>
        <c:numFmt formatCode="General" sourceLinked="1"/>
        <c:tickLblPos val="nextTo"/>
        <c:crossAx val="93501312"/>
        <c:crosses val="autoZero"/>
        <c:auto val="1"/>
        <c:lblAlgn val="ctr"/>
        <c:lblOffset val="100"/>
      </c:catAx>
      <c:valAx>
        <c:axId val="93501312"/>
        <c:scaling>
          <c:orientation val="minMax"/>
        </c:scaling>
        <c:axPos val="l"/>
        <c:majorGridlines/>
        <c:numFmt formatCode="General" sourceLinked="1"/>
        <c:tickLblPos val="nextTo"/>
        <c:crossAx val="93499776"/>
        <c:crosses val="autoZero"/>
        <c:crossBetween val="between"/>
      </c:valAx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6EE93E-8C29-40ED-916E-2E25DB3FD2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15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87800" y="0"/>
            <a:ext cx="31115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785813"/>
            <a:ext cx="5137150" cy="385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3" y="4875213"/>
            <a:ext cx="518477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1126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0425"/>
            <a:ext cx="31115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7800" y="9750425"/>
            <a:ext cx="31115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FD43CA63-532C-4833-9F4B-07D1D99AE30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B5D3-E37C-41C6-B1DA-9DD8DA8A2CA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471C3-6686-4009-9D74-C104CDD0AC51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FD9D3-AB9A-4949-A590-6A3B851C4E90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3A13-B7B0-4F6B-8DB1-A667C72ADC39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E2026-9039-4E5B-AA91-C5133D8CA24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3750"/>
          </a:xfrm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cmr10" pitchFamily="34" charset="0"/>
              </a:rPr>
              <a:t>Mi fa schifo questo </a:t>
            </a:r>
            <a:r>
              <a:rPr lang="it-IT" dirty="0" err="1" smtClean="0">
                <a:latin typeface="cmr10" pitchFamily="34" charset="0"/>
              </a:rPr>
              <a:t>titolo…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Vogio</a:t>
            </a:r>
            <a:r>
              <a:rPr lang="it-IT" baseline="0" dirty="0" smtClean="0">
                <a:latin typeface="cmr10" pitchFamily="34" charset="0"/>
              </a:rPr>
              <a:t> introdurre le due slide successive su delta e </a:t>
            </a:r>
            <a:r>
              <a:rPr lang="it-IT" baseline="0" dirty="0" err="1" smtClean="0">
                <a:latin typeface="cmr10" pitchFamily="34" charset="0"/>
              </a:rPr>
              <a:t>meteo…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smtClean="0">
                <a:latin typeface="cmr10" pitchFamily="34" charset="0"/>
              </a:rPr>
              <a:t>system </a:t>
            </a:r>
            <a:r>
              <a:rPr lang="it-IT" dirty="0" err="1" smtClean="0">
                <a:latin typeface="cmr10" pitchFamily="34" charset="0"/>
              </a:rPr>
              <a:t>is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composed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by</a:t>
            </a:r>
            <a:r>
              <a:rPr lang="it-IT" dirty="0" smtClean="0">
                <a:latin typeface="cmr10" pitchFamily="34" charset="0"/>
              </a:rPr>
              <a:t> (i) a </a:t>
            </a:r>
            <a:r>
              <a:rPr lang="it-IT" dirty="0" err="1" smtClean="0">
                <a:latin typeface="cmr10" pitchFamily="34" charset="0"/>
              </a:rPr>
              <a:t>meteorological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preprocessor</a:t>
            </a:r>
            <a:r>
              <a:rPr lang="it-IT" dirty="0" smtClean="0">
                <a:latin typeface="cmr10" pitchFamily="34" charset="0"/>
              </a:rPr>
              <a:t>,</a:t>
            </a: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simulating</a:t>
            </a:r>
            <a:r>
              <a:rPr lang="it-IT" dirty="0" smtClean="0">
                <a:latin typeface="cmr10" pitchFamily="34" charset="0"/>
              </a:rPr>
              <a:t> the </a:t>
            </a:r>
            <a:r>
              <a:rPr lang="it-IT" dirty="0" err="1" smtClean="0">
                <a:latin typeface="cmr10" pitchFamily="34" charset="0"/>
              </a:rPr>
              <a:t>wind</a:t>
            </a:r>
            <a:r>
              <a:rPr lang="it-IT" dirty="0" smtClean="0">
                <a:latin typeface="cmr10" pitchFamily="34" charset="0"/>
              </a:rPr>
              <a:t> and temperature</a:t>
            </a: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fields</a:t>
            </a:r>
            <a:r>
              <a:rPr lang="it-IT" dirty="0" smtClean="0">
                <a:latin typeface="cmr10" pitchFamily="34" charset="0"/>
              </a:rPr>
              <a:t> and the </a:t>
            </a:r>
            <a:r>
              <a:rPr lang="it-IT" dirty="0" err="1" smtClean="0">
                <a:latin typeface="cmr10" pitchFamily="34" charset="0"/>
              </a:rPr>
              <a:t>turbulence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parameters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over</a:t>
            </a:r>
            <a:r>
              <a:rPr lang="it-IT" dirty="0" smtClean="0">
                <a:latin typeface="cmr10" pitchFamily="34" charset="0"/>
              </a:rPr>
              <a:t> the domain,</a:t>
            </a:r>
          </a:p>
          <a:p>
            <a:pPr eaLnBrk="1" hangingPunct="1"/>
            <a:r>
              <a:rPr lang="it-IT" dirty="0" smtClean="0">
                <a:latin typeface="cmr10" pitchFamily="34" charset="0"/>
              </a:rPr>
              <a:t>(</a:t>
            </a:r>
            <a:r>
              <a:rPr lang="it-IT" dirty="0" err="1" smtClean="0">
                <a:latin typeface="cmr10" pitchFamily="34" charset="0"/>
              </a:rPr>
              <a:t>ii</a:t>
            </a:r>
            <a:r>
              <a:rPr lang="it-IT" dirty="0" smtClean="0">
                <a:latin typeface="cmr10" pitchFamily="34" charset="0"/>
              </a:rPr>
              <a:t>) </a:t>
            </a:r>
            <a:r>
              <a:rPr lang="it-IT" dirty="0" err="1" smtClean="0">
                <a:latin typeface="cmr10" pitchFamily="34" charset="0"/>
              </a:rPr>
              <a:t>an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emission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processor</a:t>
            </a:r>
            <a:r>
              <a:rPr lang="it-IT" dirty="0" smtClean="0">
                <a:latin typeface="cmr10" pitchFamily="34" charset="0"/>
              </a:rPr>
              <a:t>, </a:t>
            </a:r>
            <a:r>
              <a:rPr lang="it-IT" dirty="0" err="1" smtClean="0">
                <a:latin typeface="cmr10" pitchFamily="34" charset="0"/>
              </a:rPr>
              <a:t>estimating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emission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fields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for</a:t>
            </a:r>
            <a:r>
              <a:rPr lang="it-IT" dirty="0" smtClean="0">
                <a:latin typeface="cmr10" pitchFamily="34" charset="0"/>
              </a:rPr>
              <a:t> the </a:t>
            </a:r>
            <a:r>
              <a:rPr lang="it-IT" dirty="0" err="1" smtClean="0">
                <a:latin typeface="cmr10" pitchFamily="34" charset="0"/>
              </a:rPr>
              <a:t>emitted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species</a:t>
            </a:r>
            <a:r>
              <a:rPr lang="it-IT" dirty="0" smtClean="0">
                <a:latin typeface="cmr10" pitchFamily="34" charset="0"/>
              </a:rPr>
              <a:t> alternative </a:t>
            </a:r>
            <a:r>
              <a:rPr lang="it-IT" dirty="0" err="1" smtClean="0">
                <a:latin typeface="cmr10" pitchFamily="34" charset="0"/>
              </a:rPr>
              <a:t>emission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scenarios</a:t>
            </a:r>
            <a:r>
              <a:rPr lang="it-IT" dirty="0" smtClean="0">
                <a:latin typeface="cmr10" pitchFamily="34" charset="0"/>
              </a:rPr>
              <a:t>, (</a:t>
            </a:r>
            <a:r>
              <a:rPr lang="it-IT" dirty="0" err="1" smtClean="0">
                <a:latin typeface="cmr10" pitchFamily="34" charset="0"/>
              </a:rPr>
              <a:t>iii</a:t>
            </a:r>
            <a:r>
              <a:rPr lang="it-IT" dirty="0" smtClean="0">
                <a:latin typeface="cmr10" pitchFamily="34" charset="0"/>
              </a:rPr>
              <a:t>) a </a:t>
            </a:r>
            <a:r>
              <a:rPr lang="it-IT" dirty="0" err="1" smtClean="0">
                <a:latin typeface="cmr10" pitchFamily="34" charset="0"/>
              </a:rPr>
              <a:t>photochemical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model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that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describes</a:t>
            </a:r>
            <a:r>
              <a:rPr lang="it-IT" dirty="0" smtClean="0">
                <a:latin typeface="cmr10" pitchFamily="34" charset="0"/>
              </a:rPr>
              <a:t> the </a:t>
            </a:r>
            <a:r>
              <a:rPr lang="it-IT" dirty="0" err="1" smtClean="0">
                <a:latin typeface="cmr10" pitchFamily="34" charset="0"/>
              </a:rPr>
              <a:t>transport</a:t>
            </a:r>
            <a:r>
              <a:rPr lang="it-IT" dirty="0" smtClean="0">
                <a:latin typeface="cmr10" pitchFamily="34" charset="0"/>
              </a:rPr>
              <a:t> and the </a:t>
            </a:r>
            <a:r>
              <a:rPr lang="it-IT" dirty="0" err="1" smtClean="0">
                <a:latin typeface="cmr10" pitchFamily="34" charset="0"/>
              </a:rPr>
              <a:t>chemical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transformations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taking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place</a:t>
            </a:r>
            <a:r>
              <a:rPr lang="it-IT" dirty="0" smtClean="0">
                <a:latin typeface="cmr10" pitchFamily="34" charset="0"/>
              </a:rPr>
              <a:t> in the atmosphere.</a:t>
            </a:r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Controllare</a:t>
            </a:r>
            <a:r>
              <a:rPr lang="it-IT" baseline="0" dirty="0" smtClean="0"/>
              <a:t> inglese nel titolo!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3CA63-532C-4833-9F4B-07D1D99AE30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101600"/>
            <a:ext cx="2286000" cy="5829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101600"/>
            <a:ext cx="67056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571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161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8161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0" y="101600"/>
            <a:ext cx="9144000" cy="571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8161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161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39497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497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571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161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161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97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16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16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016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161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73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031" name="Picture 15" descr="unibscolore"/>
          <p:cNvPicPr>
            <a:picLocks noChangeAspect="1" noChangeArrowheads="1"/>
          </p:cNvPicPr>
          <p:nvPr userDrawn="1"/>
        </p:nvPicPr>
        <p:blipFill>
          <a:blip r:embed="rId16" cstate="print"/>
          <a:srcRect l="17731" t="25772" r="18739" b="26485"/>
          <a:stretch>
            <a:fillRect/>
          </a:stretch>
        </p:blipFill>
        <p:spPr bwMode="auto">
          <a:xfrm>
            <a:off x="8742363" y="6432550"/>
            <a:ext cx="401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unibs.it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TCAM\docs\ew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260648"/>
            <a:ext cx="3240360" cy="57606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Applying the DELTA-FAIRMODE tool to support AQD: the validation of the TCAM Chemical Transport </a:t>
            </a:r>
            <a:r>
              <a:rPr lang="en-GB" b="1" dirty="0" smtClean="0"/>
              <a:t>Model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1752600"/>
          </a:xfrm>
        </p:spPr>
        <p:txBody>
          <a:bodyPr>
            <a:normAutofit/>
          </a:bodyPr>
          <a:lstStyle/>
          <a:p>
            <a:r>
              <a:rPr lang="it-IT" sz="2400" u="sng" dirty="0" smtClean="0"/>
              <a:t>C. Carnevale</a:t>
            </a:r>
            <a:r>
              <a:rPr lang="it-IT" sz="2400" dirty="0" smtClean="0"/>
              <a:t>, G. </a:t>
            </a:r>
            <a:r>
              <a:rPr lang="it-IT" sz="2400" dirty="0" err="1" smtClean="0"/>
              <a:t>Finzi</a:t>
            </a:r>
            <a:r>
              <a:rPr lang="it-IT" sz="2400" dirty="0" smtClean="0"/>
              <a:t>, A. </a:t>
            </a:r>
            <a:r>
              <a:rPr lang="it-IT" sz="2400" dirty="0" err="1" smtClean="0"/>
              <a:t>Pederzoli</a:t>
            </a:r>
            <a:r>
              <a:rPr lang="it-IT" sz="2400" dirty="0" smtClean="0"/>
              <a:t>, </a:t>
            </a:r>
          </a:p>
          <a:p>
            <a:r>
              <a:rPr lang="it-IT" sz="2400" dirty="0" smtClean="0"/>
              <a:t>P. </a:t>
            </a:r>
            <a:r>
              <a:rPr lang="it-IT" sz="2400" dirty="0" err="1" smtClean="0"/>
              <a:t>Thunis</a:t>
            </a:r>
            <a:r>
              <a:rPr lang="it-IT" sz="2400" dirty="0" smtClean="0"/>
              <a:t>, E. </a:t>
            </a:r>
            <a:r>
              <a:rPr lang="it-IT" sz="2400" dirty="0" err="1" smtClean="0"/>
              <a:t>Pisoni</a:t>
            </a:r>
            <a:r>
              <a:rPr lang="it-IT" sz="2400" dirty="0" smtClean="0"/>
              <a:t>, M. Volta</a:t>
            </a:r>
            <a:endParaRPr lang="it-IT" sz="2400" dirty="0"/>
          </a:p>
        </p:txBody>
      </p:sp>
      <p:pic>
        <p:nvPicPr>
          <p:cNvPr id="1027" name="Picture 3" descr="C:\Users\vpederzoli\Desktop\left_logo.gi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835317" cy="432048"/>
          </a:xfrm>
          <a:prstGeom prst="rect">
            <a:avLst/>
          </a:prstGeom>
          <a:noFill/>
        </p:spPr>
      </p:pic>
      <p:pic>
        <p:nvPicPr>
          <p:cNvPr id="1028" name="Picture 4" descr="C:\Users\vpederzoli\Desktop\logo_del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6633"/>
            <a:ext cx="1314929" cy="720080"/>
          </a:xfrm>
          <a:prstGeom prst="rect">
            <a:avLst/>
          </a:prstGeom>
          <a:noFill/>
        </p:spPr>
      </p:pic>
      <p:pic>
        <p:nvPicPr>
          <p:cNvPr id="10" name="Picture 11" descr="Portale di Ateneo - Unibs.it">
            <a:hlinkClick r:id="rId5"/>
          </p:cNvPr>
          <p:cNvPicPr/>
          <p:nvPr/>
        </p:nvPicPr>
        <p:blipFill>
          <a:blip r:embed="rId6" cstate="print"/>
          <a:srcRect r="72552"/>
          <a:stretch>
            <a:fillRect/>
          </a:stretch>
        </p:blipFill>
        <p:spPr bwMode="auto">
          <a:xfrm>
            <a:off x="2555776" y="188640"/>
            <a:ext cx="1512168" cy="648072"/>
          </a:xfrm>
          <a:prstGeom prst="rect">
            <a:avLst/>
          </a:prstGeom>
          <a:noFill/>
        </p:spPr>
      </p:pic>
      <p:pic>
        <p:nvPicPr>
          <p:cNvPr id="28673" name="Picture 1" descr="C:\TCAM\docs\index.jpg"/>
          <p:cNvPicPr>
            <a:picLocks noChangeAspect="1" noChangeArrowheads="1"/>
          </p:cNvPicPr>
          <p:nvPr/>
        </p:nvPicPr>
        <p:blipFill>
          <a:blip r:embed="rId7" cstate="print"/>
          <a:srcRect t="30488" b="26829"/>
          <a:stretch>
            <a:fillRect/>
          </a:stretch>
        </p:blipFill>
        <p:spPr bwMode="auto">
          <a:xfrm>
            <a:off x="107504" y="116632"/>
            <a:ext cx="230425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2800" y="1511300"/>
            <a:ext cx="7696200" cy="4114800"/>
          </a:xfrm>
        </p:spPr>
        <p:txBody>
          <a:bodyPr/>
          <a:lstStyle/>
          <a:p>
            <a:pPr eaLnBrk="1" hangingPunct="1"/>
            <a:r>
              <a:rPr lang="it-IT" sz="2400" smtClean="0"/>
              <a:t>Chemical Species: 21</a:t>
            </a:r>
          </a:p>
          <a:p>
            <a:pPr lvl="1" eaLnBrk="1" hangingPunct="1"/>
            <a:r>
              <a:rPr lang="it-IT" sz="2000" smtClean="0"/>
              <a:t>12 inorganics</a:t>
            </a:r>
          </a:p>
          <a:p>
            <a:pPr lvl="1" eaLnBrk="1" hangingPunct="1"/>
            <a:r>
              <a:rPr lang="it-IT" sz="2000" smtClean="0"/>
              <a:t>9 organics</a:t>
            </a:r>
          </a:p>
          <a:p>
            <a:pPr lvl="1" eaLnBrk="1" hangingPunct="1">
              <a:buFontTx/>
              <a:buNone/>
            </a:pPr>
            <a:endParaRPr lang="it-IT" sz="2000" smtClean="0"/>
          </a:p>
          <a:p>
            <a:pPr eaLnBrk="1" hangingPunct="1"/>
            <a:r>
              <a:rPr lang="it-IT" sz="2400" smtClean="0"/>
              <a:t>Size Classes: &lt;10 (from 0.01 </a:t>
            </a:r>
            <a:r>
              <a:rPr lang="it-IT" sz="2400" smtClean="0">
                <a:latin typeface="Symbol" pitchFamily="18" charset="2"/>
              </a:rPr>
              <a:t>m</a:t>
            </a:r>
            <a:r>
              <a:rPr lang="it-IT" sz="2400" smtClean="0"/>
              <a:t>m to 50 </a:t>
            </a:r>
            <a:r>
              <a:rPr lang="it-IT" sz="2400" smtClean="0">
                <a:latin typeface="Symbol" pitchFamily="18" charset="2"/>
              </a:rPr>
              <a:t>m</a:t>
            </a:r>
            <a:r>
              <a:rPr lang="it-IT" sz="2400" smtClean="0"/>
              <a:t>m)</a:t>
            </a:r>
          </a:p>
          <a:p>
            <a:pPr lvl="1" eaLnBrk="1" hangingPunct="1"/>
            <a:r>
              <a:rPr lang="it-IT" sz="2000" smtClean="0"/>
              <a:t>Fixed moving approach</a:t>
            </a:r>
          </a:p>
          <a:p>
            <a:pPr lvl="1" eaLnBrk="1" hangingPunct="1">
              <a:buFontTx/>
              <a:buNone/>
            </a:pPr>
            <a:endParaRPr lang="it-IT" sz="2000" smtClean="0"/>
          </a:p>
          <a:p>
            <a:pPr eaLnBrk="1" hangingPunct="1"/>
            <a:r>
              <a:rPr lang="it-IT" sz="2400" smtClean="0"/>
              <a:t>Involved Phenomena:</a:t>
            </a:r>
          </a:p>
          <a:p>
            <a:pPr lvl="1" eaLnBrk="1" hangingPunct="1"/>
            <a:r>
              <a:rPr lang="it-IT" sz="2000" smtClean="0"/>
              <a:t>Condensation/Evaporation</a:t>
            </a:r>
          </a:p>
          <a:p>
            <a:pPr lvl="1" eaLnBrk="1" hangingPunct="1"/>
            <a:r>
              <a:rPr lang="it-IT" sz="2000" smtClean="0"/>
              <a:t>Nucleation</a:t>
            </a:r>
          </a:p>
          <a:p>
            <a:pPr lvl="1" eaLnBrk="1" hangingPunct="1"/>
            <a:r>
              <a:rPr lang="it-IT" sz="2000" smtClean="0"/>
              <a:t>SO</a:t>
            </a:r>
            <a:r>
              <a:rPr lang="it-IT" sz="2000" baseline="-25000" smtClean="0"/>
              <a:t>2 </a:t>
            </a:r>
            <a:r>
              <a:rPr lang="it-IT" sz="2000" smtClean="0"/>
              <a:t>aqueus chemistry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5300663" y="3830638"/>
            <a:ext cx="33274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it-IT" sz="220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70513" y="4051300"/>
            <a:ext cx="3003550" cy="1447800"/>
            <a:chOff x="3447" y="2544"/>
            <a:chExt cx="1892" cy="912"/>
          </a:xfrm>
        </p:grpSpPr>
        <p:pic>
          <p:nvPicPr>
            <p:cNvPr id="10250" name="Picture 6" descr="shell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7" y="2640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1" name="Group 7"/>
            <p:cNvGrpSpPr>
              <a:grpSpLocks/>
            </p:cNvGrpSpPr>
            <p:nvPr/>
          </p:nvGrpSpPr>
          <p:grpSpPr bwMode="auto">
            <a:xfrm>
              <a:off x="4071" y="2544"/>
              <a:ext cx="1268" cy="336"/>
              <a:chOff x="2928" y="2448"/>
              <a:chExt cx="1268" cy="336"/>
            </a:xfrm>
          </p:grpSpPr>
          <p:sp>
            <p:nvSpPr>
              <p:cNvPr id="10252" name="Line 8"/>
              <p:cNvSpPr>
                <a:spLocks noChangeShapeType="1"/>
              </p:cNvSpPr>
              <p:nvPr/>
            </p:nvSpPr>
            <p:spPr bwMode="auto">
              <a:xfrm flipV="1">
                <a:off x="2928" y="2544"/>
                <a:ext cx="816" cy="2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53" name="Rectangle 9"/>
              <p:cNvSpPr>
                <a:spLocks noChangeArrowheads="1"/>
              </p:cNvSpPr>
              <p:nvPr/>
            </p:nvSpPr>
            <p:spPr bwMode="auto">
              <a:xfrm>
                <a:off x="3744" y="2448"/>
                <a:ext cx="4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>
                    <a:solidFill>
                      <a:schemeClr val="accent2"/>
                    </a:solidFill>
                    <a:latin typeface="Tahoma" pitchFamily="34" charset="0"/>
                  </a:rPr>
                  <a:t>Shell</a:t>
                </a:r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75313" y="4508500"/>
            <a:ext cx="2833687" cy="701675"/>
            <a:chOff x="2314" y="2880"/>
            <a:chExt cx="1785" cy="442"/>
          </a:xfrm>
        </p:grpSpPr>
        <p:sp>
          <p:nvSpPr>
            <p:cNvPr id="10247" name="Rectangle 11"/>
            <p:cNvSpPr>
              <a:spLocks noChangeArrowheads="1"/>
            </p:cNvSpPr>
            <p:nvPr/>
          </p:nvSpPr>
          <p:spPr bwMode="auto">
            <a:xfrm>
              <a:off x="3658" y="3072"/>
              <a:ext cx="4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  <a:latin typeface="Tahoma" pitchFamily="34" charset="0"/>
                </a:rPr>
                <a:t>Core</a:t>
              </a:r>
            </a:p>
          </p:txBody>
        </p:sp>
        <p:pic>
          <p:nvPicPr>
            <p:cNvPr id="1024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4" y="2880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>
              <a:off x="2602" y="3024"/>
              <a:ext cx="100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TCAM: Aerosol module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3"/>
          <p:cNvSpPr>
            <a:spLocks noChangeArrowheads="1"/>
          </p:cNvSpPr>
          <p:nvPr/>
        </p:nvSpPr>
        <p:spPr bwMode="auto">
          <a:xfrm>
            <a:off x="746125" y="4448175"/>
            <a:ext cx="1387475" cy="7461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C3FFC3"/>
              </a:gs>
            </a:gsLst>
            <a:lin ang="27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2233613" y="1385888"/>
            <a:ext cx="1141412" cy="56356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F3F9FF"/>
              </a:gs>
            </a:gsLst>
            <a:lin ang="2700000" scaled="1"/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366963" y="1419225"/>
            <a:ext cx="852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000">
                <a:latin typeface="Tahoma" pitchFamily="34" charset="0"/>
                <a:cs typeface="Times New Roman" pitchFamily="18" charset="0"/>
              </a:rPr>
              <a:t>Land use</a:t>
            </a:r>
          </a:p>
          <a:p>
            <a:pPr algn="ctr" eaLnBrk="0" hangingPunct="0"/>
            <a:r>
              <a:rPr lang="en-GB" sz="1000">
                <a:latin typeface="Tahoma" pitchFamily="34" charset="0"/>
                <a:cs typeface="Times New Roman" pitchFamily="18" charset="0"/>
              </a:rPr>
              <a:t>Topography</a:t>
            </a:r>
            <a:endParaRPr lang="en-GB" sz="1000">
              <a:latin typeface="Tahoma" pitchFamily="34" charset="0"/>
            </a:endParaRPr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5135563" y="1360488"/>
            <a:ext cx="1409700" cy="5572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F3F9FF"/>
              </a:gs>
            </a:gsLst>
            <a:lin ang="2700000" scaled="1"/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2400"/>
              <a:t>    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379645" y="1447800"/>
            <a:ext cx="86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000" b="1" dirty="0" smtClean="0">
                <a:latin typeface="Tahoma" pitchFamily="34" charset="0"/>
                <a:cs typeface="Times New Roman" pitchFamily="18" charset="0"/>
              </a:rPr>
              <a:t>Prognostic</a:t>
            </a:r>
            <a:endParaRPr lang="en-GB" sz="1000" b="1" dirty="0"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GB" sz="1000" b="1" dirty="0">
                <a:latin typeface="Tahoma" pitchFamily="34" charset="0"/>
                <a:cs typeface="Times New Roman" pitchFamily="18" charset="0"/>
              </a:rPr>
              <a:t>output</a:t>
            </a:r>
            <a:endParaRPr lang="it-IT" sz="1000" b="1" dirty="0">
              <a:latin typeface="Tahoma" pitchFamily="34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3729038" y="2176463"/>
            <a:ext cx="1073150" cy="503237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81E6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3765550" y="2274888"/>
            <a:ext cx="96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200">
                <a:latin typeface="Tahoma" pitchFamily="34" charset="0"/>
              </a:rPr>
              <a:t>PROMETEO</a:t>
            </a: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3748088" y="3487738"/>
            <a:ext cx="954087" cy="592137"/>
          </a:xfrm>
          <a:prstGeom prst="rect">
            <a:avLst/>
          </a:prstGeom>
          <a:gradFill rotWithShape="0">
            <a:gsLst>
              <a:gs pos="0">
                <a:srgbClr val="CC3399"/>
              </a:gs>
              <a:gs pos="100000">
                <a:srgbClr val="E391C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99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3657600" y="3586163"/>
            <a:ext cx="1222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300" b="1">
                <a:latin typeface="Tahoma" pitchFamily="34" charset="0"/>
              </a:rPr>
              <a:t>TCAM</a:t>
            </a:r>
          </a:p>
          <a:p>
            <a:pPr algn="ctr" eaLnBrk="0" hangingPunct="0"/>
            <a:endParaRPr lang="it-IT" sz="1300">
              <a:latin typeface="Tahoma" pitchFamily="34" charset="0"/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758594" y="4613275"/>
            <a:ext cx="1329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000" b="1" dirty="0" smtClean="0">
                <a:latin typeface="Tahoma" pitchFamily="34" charset="0"/>
              </a:rPr>
              <a:t>Continental scale </a:t>
            </a:r>
            <a:br>
              <a:rPr lang="it-IT" sz="1000" b="1" dirty="0" smtClean="0">
                <a:latin typeface="Tahoma" pitchFamily="34" charset="0"/>
              </a:rPr>
            </a:br>
            <a:r>
              <a:rPr lang="it-IT" sz="1000" b="1" dirty="0" err="1" smtClean="0">
                <a:latin typeface="Tahoma" pitchFamily="34" charset="0"/>
              </a:rPr>
              <a:t>model</a:t>
            </a:r>
            <a:r>
              <a:rPr lang="it-IT" sz="1000" b="1" dirty="0" smtClean="0">
                <a:latin typeface="Tahoma" pitchFamily="34" charset="0"/>
              </a:rPr>
              <a:t> output</a:t>
            </a:r>
            <a:endParaRPr lang="it-IT" sz="1000" b="1" dirty="0">
              <a:latin typeface="Tahoma" pitchFamily="34" charset="0"/>
            </a:endParaRPr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1447800" y="4051300"/>
            <a:ext cx="0" cy="37623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609600" y="3241675"/>
            <a:ext cx="1597025" cy="809625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D6EB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it-IT" sz="2400">
              <a:latin typeface="Tahoma" pitchFamily="34" charset="0"/>
            </a:endParaRP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1039813" y="3517900"/>
            <a:ext cx="781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200">
                <a:latin typeface="Tahoma" pitchFamily="34" charset="0"/>
              </a:rPr>
              <a:t>BOUNDY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2446338" y="3448050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000">
                <a:latin typeface="Tahoma" pitchFamily="34" charset="0"/>
              </a:rPr>
              <a:t>Boundary and</a:t>
            </a:r>
          </a:p>
          <a:p>
            <a:pPr eaLnBrk="0" hangingPunct="0"/>
            <a:r>
              <a:rPr lang="it-IT" sz="1000">
                <a:latin typeface="Tahoma" pitchFamily="34" charset="0"/>
              </a:rPr>
              <a:t>Initial condition</a:t>
            </a:r>
            <a:endParaRPr lang="it-IT" sz="800">
              <a:latin typeface="Tahoma" pitchFamily="34" charset="0"/>
            </a:endParaRPr>
          </a:p>
        </p:txBody>
      </p:sp>
      <p:sp useBgFill="1"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038600" y="4203700"/>
            <a:ext cx="1566863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>
                <a:latin typeface="Tahoma" pitchFamily="34" charset="0"/>
                <a:cs typeface="Times New Roman" pitchFamily="18" charset="0"/>
              </a:rPr>
              <a:t>3D concentration</a:t>
            </a:r>
          </a:p>
          <a:p>
            <a:pPr algn="ctr" eaLnBrk="0" hangingPunct="0"/>
            <a:r>
              <a:rPr lang="en-GB" sz="1000">
                <a:latin typeface="Tahoma" pitchFamily="34" charset="0"/>
                <a:cs typeface="Times New Roman" pitchFamily="18" charset="0"/>
              </a:rPr>
              <a:t>fields</a:t>
            </a:r>
            <a:endParaRPr lang="it-IT" sz="100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113" name="Rectangle 18"/>
          <p:cNvSpPr>
            <a:spLocks noChangeArrowheads="1"/>
          </p:cNvSpPr>
          <p:nvPr/>
        </p:nvSpPr>
        <p:spPr bwMode="auto">
          <a:xfrm>
            <a:off x="6411913" y="2389188"/>
            <a:ext cx="927100" cy="6715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BE9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6448425" y="2538413"/>
            <a:ext cx="842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200">
                <a:latin typeface="Tahoma" pitchFamily="34" charset="0"/>
              </a:rPr>
              <a:t>POEM-PM</a:t>
            </a:r>
            <a:endParaRPr lang="it-IT" sz="1000">
              <a:latin typeface="Tahoma" pitchFamily="34" charset="0"/>
            </a:endParaRP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2455863" y="3662363"/>
            <a:ext cx="127476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3421063" y="1700213"/>
            <a:ext cx="646112" cy="274637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 flipH="1">
            <a:off x="4537075" y="1722438"/>
            <a:ext cx="544513" cy="252412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8" name="Oval 23"/>
          <p:cNvSpPr>
            <a:spLocks noChangeArrowheads="1"/>
          </p:cNvSpPr>
          <p:nvPr/>
        </p:nvSpPr>
        <p:spPr bwMode="auto">
          <a:xfrm>
            <a:off x="6919913" y="1376363"/>
            <a:ext cx="1666875" cy="5969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F1B7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000" b="1">
                <a:latin typeface="Tahoma" pitchFamily="34" charset="0"/>
              </a:rPr>
              <a:t>Emission inventories</a:t>
            </a:r>
          </a:p>
        </p:txBody>
      </p:sp>
      <p:sp>
        <p:nvSpPr>
          <p:cNvPr id="4119" name="Line 24"/>
          <p:cNvSpPr>
            <a:spLocks noChangeShapeType="1"/>
          </p:cNvSpPr>
          <p:nvPr/>
        </p:nvSpPr>
        <p:spPr bwMode="auto">
          <a:xfrm flipH="1">
            <a:off x="7459663" y="2713038"/>
            <a:ext cx="155575" cy="47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0" name="Line 25"/>
          <p:cNvSpPr>
            <a:spLocks noChangeShapeType="1"/>
          </p:cNvSpPr>
          <p:nvPr/>
        </p:nvSpPr>
        <p:spPr bwMode="auto">
          <a:xfrm>
            <a:off x="4267200" y="2679700"/>
            <a:ext cx="15875" cy="646113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1" name="Line 26"/>
          <p:cNvSpPr>
            <a:spLocks noChangeShapeType="1"/>
          </p:cNvSpPr>
          <p:nvPr/>
        </p:nvSpPr>
        <p:spPr bwMode="auto">
          <a:xfrm flipH="1">
            <a:off x="4805363" y="2717800"/>
            <a:ext cx="1611312" cy="87788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2" name="Line 27"/>
          <p:cNvSpPr>
            <a:spLocks noChangeShapeType="1"/>
          </p:cNvSpPr>
          <p:nvPr/>
        </p:nvSpPr>
        <p:spPr bwMode="auto">
          <a:xfrm flipH="1">
            <a:off x="7235825" y="1982788"/>
            <a:ext cx="460375" cy="2206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4123" name="Text Box 28"/>
          <p:cNvSpPr txBox="1">
            <a:spLocks noChangeArrowheads="1"/>
          </p:cNvSpPr>
          <p:nvPr/>
        </p:nvSpPr>
        <p:spPr bwMode="auto">
          <a:xfrm>
            <a:off x="4919663" y="3192463"/>
            <a:ext cx="1030287" cy="2444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000">
                <a:latin typeface="Tahoma" pitchFamily="34" charset="0"/>
              </a:rPr>
              <a:t>Emission Fields</a:t>
            </a:r>
          </a:p>
        </p:txBody>
      </p:sp>
      <p:sp useBgFill="1">
        <p:nvSpPr>
          <p:cNvPr id="4124" name="Text Box 29"/>
          <p:cNvSpPr txBox="1">
            <a:spLocks noChangeArrowheads="1"/>
          </p:cNvSpPr>
          <p:nvPr/>
        </p:nvSpPr>
        <p:spPr bwMode="auto">
          <a:xfrm>
            <a:off x="3051175" y="2701925"/>
            <a:ext cx="2646363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000" dirty="0">
                <a:latin typeface="Tahoma" pitchFamily="34" charset="0"/>
                <a:cs typeface="Times New Roman" pitchFamily="18" charset="0"/>
              </a:rPr>
              <a:t>3D wind and temperature fields </a:t>
            </a:r>
            <a:br>
              <a:rPr lang="en-GB" sz="1000" dirty="0">
                <a:latin typeface="Tahoma" pitchFamily="34" charset="0"/>
                <a:cs typeface="Times New Roman" pitchFamily="18" charset="0"/>
              </a:rPr>
            </a:br>
            <a:r>
              <a:rPr lang="en-GB" sz="1000" dirty="0" err="1">
                <a:latin typeface="Tahoma" pitchFamily="34" charset="0"/>
                <a:cs typeface="Times New Roman" pitchFamily="18" charset="0"/>
              </a:rPr>
              <a:t>Turbolence</a:t>
            </a:r>
            <a:r>
              <a:rPr lang="en-GB" sz="1000" dirty="0">
                <a:latin typeface="Tahoma" pitchFamily="34" charset="0"/>
                <a:cs typeface="Times New Roman" pitchFamily="18" charset="0"/>
              </a:rPr>
              <a:t> and Boundary Layer parameters</a:t>
            </a:r>
            <a:endParaRPr lang="it-IT" sz="10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125" name="Oval 30"/>
          <p:cNvSpPr>
            <a:spLocks noChangeArrowheads="1"/>
          </p:cNvSpPr>
          <p:nvPr/>
        </p:nvSpPr>
        <p:spPr bwMode="auto">
          <a:xfrm>
            <a:off x="7419975" y="3630613"/>
            <a:ext cx="1177925" cy="496887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F3C3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000">
                <a:latin typeface="Tahoma" pitchFamily="34" charset="0"/>
              </a:rPr>
              <a:t>VOC speciation</a:t>
            </a:r>
          </a:p>
          <a:p>
            <a:pPr algn="ctr" eaLnBrk="0" hangingPunct="0"/>
            <a:r>
              <a:rPr lang="it-IT" sz="1000">
                <a:latin typeface="Tahoma" pitchFamily="34" charset="0"/>
              </a:rPr>
              <a:t>Profiles</a:t>
            </a:r>
          </a:p>
        </p:txBody>
      </p:sp>
      <p:sp>
        <p:nvSpPr>
          <p:cNvPr id="4126" name="Line 31"/>
          <p:cNvSpPr>
            <a:spLocks noChangeShapeType="1"/>
          </p:cNvSpPr>
          <p:nvPr/>
        </p:nvSpPr>
        <p:spPr bwMode="auto">
          <a:xfrm flipH="1" flipV="1">
            <a:off x="7138988" y="3119438"/>
            <a:ext cx="508000" cy="5762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7" name="Oval 32"/>
          <p:cNvSpPr>
            <a:spLocks noChangeArrowheads="1"/>
          </p:cNvSpPr>
          <p:nvPr/>
        </p:nvSpPr>
        <p:spPr bwMode="auto">
          <a:xfrm>
            <a:off x="7607300" y="2447925"/>
            <a:ext cx="1073150" cy="496888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F1B7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8" name="Text Box 33"/>
          <p:cNvSpPr txBox="1">
            <a:spLocks noChangeArrowheads="1"/>
          </p:cNvSpPr>
          <p:nvPr/>
        </p:nvSpPr>
        <p:spPr bwMode="auto">
          <a:xfrm>
            <a:off x="7802563" y="2516188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000">
                <a:latin typeface="Tahoma" pitchFamily="34" charset="0"/>
              </a:rPr>
              <a:t>Temporal</a:t>
            </a:r>
          </a:p>
          <a:p>
            <a:pPr algn="ctr" eaLnBrk="0" hangingPunct="0"/>
            <a:r>
              <a:rPr lang="it-IT" sz="1000">
                <a:latin typeface="Tahoma" pitchFamily="34" charset="0"/>
              </a:rPr>
              <a:t>Profiles</a:t>
            </a:r>
          </a:p>
        </p:txBody>
      </p:sp>
      <p:sp>
        <p:nvSpPr>
          <p:cNvPr id="4129" name="Rectangle 34"/>
          <p:cNvSpPr>
            <a:spLocks noChangeArrowheads="1"/>
          </p:cNvSpPr>
          <p:nvPr/>
        </p:nvSpPr>
        <p:spPr bwMode="auto">
          <a:xfrm>
            <a:off x="3746500" y="5137150"/>
            <a:ext cx="954088" cy="74295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A9FFA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it-IT" sz="1300" dirty="0" smtClean="0">
                <a:latin typeface="Tahoma" pitchFamily="34" charset="0"/>
              </a:rPr>
              <a:t>Output</a:t>
            </a:r>
            <a:endParaRPr lang="it-IT" sz="2400" dirty="0"/>
          </a:p>
        </p:txBody>
      </p:sp>
      <p:sp>
        <p:nvSpPr>
          <p:cNvPr id="4130" name="Line 35"/>
          <p:cNvSpPr>
            <a:spLocks noChangeShapeType="1"/>
          </p:cNvSpPr>
          <p:nvPr/>
        </p:nvSpPr>
        <p:spPr bwMode="auto">
          <a:xfrm>
            <a:off x="4267200" y="4127500"/>
            <a:ext cx="0" cy="877888"/>
          </a:xfrm>
          <a:prstGeom prst="line">
            <a:avLst/>
          </a:prstGeom>
          <a:noFill/>
          <a:ln w="19050">
            <a:solidFill>
              <a:srgbClr val="D6009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31" name="Rectangle 3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Delta?</a:t>
            </a:r>
          </a:p>
        </p:txBody>
      </p:sp>
      <p:sp>
        <p:nvSpPr>
          <p:cNvPr id="4132" name="Oval 30"/>
          <p:cNvSpPr>
            <a:spLocks noChangeArrowheads="1"/>
          </p:cNvSpPr>
          <p:nvPr/>
        </p:nvSpPr>
        <p:spPr bwMode="auto">
          <a:xfrm>
            <a:off x="6070600" y="3759200"/>
            <a:ext cx="1320800" cy="635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F3C3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000">
                <a:latin typeface="Tahoma" pitchFamily="34" charset="0"/>
              </a:rPr>
              <a:t>PM size and </a:t>
            </a:r>
            <a:br>
              <a:rPr lang="it-IT" sz="1000">
                <a:latin typeface="Tahoma" pitchFamily="34" charset="0"/>
              </a:rPr>
            </a:br>
            <a:r>
              <a:rPr lang="it-IT" sz="1000">
                <a:latin typeface="Tahoma" pitchFamily="34" charset="0"/>
              </a:rPr>
              <a:t>chemical speciation</a:t>
            </a:r>
          </a:p>
          <a:p>
            <a:pPr algn="ctr" eaLnBrk="0" hangingPunct="0"/>
            <a:r>
              <a:rPr lang="it-IT" sz="1000">
                <a:latin typeface="Tahoma" pitchFamily="34" charset="0"/>
              </a:rPr>
              <a:t>Profiles</a:t>
            </a:r>
          </a:p>
        </p:txBody>
      </p:sp>
      <p:sp>
        <p:nvSpPr>
          <p:cNvPr id="4133" name="Line 31"/>
          <p:cNvSpPr>
            <a:spLocks noChangeShapeType="1"/>
          </p:cNvSpPr>
          <p:nvPr/>
        </p:nvSpPr>
        <p:spPr bwMode="auto">
          <a:xfrm flipV="1">
            <a:off x="6794500" y="3111500"/>
            <a:ext cx="139700" cy="5969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228600" y="884307"/>
            <a:ext cx="7029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GAMES: Gas Aerosol </a:t>
            </a:r>
            <a:r>
              <a:rPr lang="it-IT" dirty="0" err="1" smtClean="0">
                <a:latin typeface="+mn-lt"/>
              </a:rPr>
              <a:t>Modelling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Evaluation</a:t>
            </a:r>
            <a:r>
              <a:rPr lang="it-IT" dirty="0" smtClean="0">
                <a:latin typeface="+mn-lt"/>
              </a:rPr>
              <a:t> System</a:t>
            </a:r>
            <a:endParaRPr lang="en-US" dirty="0">
              <a:latin typeface="+mn-lt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476250" y="3067050"/>
            <a:ext cx="4895850" cy="2476500"/>
            <a:chOff x="476250" y="3028950"/>
            <a:chExt cx="4895850" cy="2476500"/>
          </a:xfrm>
        </p:grpSpPr>
        <p:sp>
          <p:nvSpPr>
            <p:cNvPr id="39" name="Rettangolo 38"/>
            <p:cNvSpPr/>
            <p:nvPr/>
          </p:nvSpPr>
          <p:spPr>
            <a:xfrm>
              <a:off x="3181350" y="3028950"/>
              <a:ext cx="2190750" cy="1428750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476250" y="4324350"/>
              <a:ext cx="1981200" cy="1181100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ttangolo 41"/>
          <p:cNvSpPr/>
          <p:nvPr/>
        </p:nvSpPr>
        <p:spPr>
          <a:xfrm>
            <a:off x="1981200" y="1314450"/>
            <a:ext cx="4610100" cy="14859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Target </a:t>
            </a:r>
            <a:r>
              <a:rPr lang="it-IT" dirty="0" err="1" smtClean="0"/>
              <a:t>diagram</a:t>
            </a:r>
            <a:r>
              <a:rPr lang="it-IT" dirty="0" smtClean="0"/>
              <a:t>: PM10 </a:t>
            </a:r>
            <a:r>
              <a:rPr lang="it-IT" dirty="0" err="1" smtClean="0"/>
              <a:t>daily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74218" y="5180806"/>
            <a:ext cx="521243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: </a:t>
            </a:r>
            <a:r>
              <a:rPr lang="it-IT" dirty="0" err="1" smtClean="0"/>
              <a:t>Bias</a:t>
            </a:r>
            <a:r>
              <a:rPr lang="it-IT" dirty="0" smtClean="0"/>
              <a:t> &lt;0 (</a:t>
            </a:r>
            <a:r>
              <a:rPr lang="it-IT" dirty="0" err="1" smtClean="0"/>
              <a:t>underestimation</a:t>
            </a:r>
            <a:r>
              <a:rPr lang="it-IT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dirty="0" err="1" smtClean="0"/>
              <a:t>Random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: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correlation</a:t>
            </a:r>
            <a:r>
              <a:rPr lang="it-IT" dirty="0" smtClean="0"/>
              <a:t>!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69%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sites</a:t>
            </a:r>
            <a:r>
              <a:rPr lang="it-IT" dirty="0" smtClean="0"/>
              <a:t> </a:t>
            </a:r>
            <a:r>
              <a:rPr lang="it-IT" dirty="0" err="1" smtClean="0"/>
              <a:t>respect</a:t>
            </a:r>
            <a:r>
              <a:rPr lang="it-IT" dirty="0" smtClean="0"/>
              <a:t> the MPC</a:t>
            </a:r>
            <a:r>
              <a:rPr lang="it-IT" baseline="-25000" dirty="0" smtClean="0"/>
              <a:t>RMSE</a:t>
            </a:r>
            <a:endParaRPr lang="it-IT" dirty="0"/>
          </a:p>
        </p:txBody>
      </p:sp>
      <p:pic>
        <p:nvPicPr>
          <p:cNvPr id="6" name="Picture 2" descr="C:\Users\claudio\Desktop\Fairmode2013\Fairmode2013\PM10\YR\PM10_YR_100.PNG"/>
          <p:cNvPicPr>
            <a:picLocks noChangeAspect="1" noChangeArrowheads="1"/>
          </p:cNvPicPr>
          <p:nvPr/>
        </p:nvPicPr>
        <p:blipFill>
          <a:blip r:embed="rId2" cstate="print"/>
          <a:srcRect b="20399"/>
          <a:stretch>
            <a:fillRect/>
          </a:stretch>
        </p:blipFill>
        <p:spPr bwMode="auto">
          <a:xfrm>
            <a:off x="2236912" y="1605558"/>
            <a:ext cx="4043372" cy="3060000"/>
          </a:xfrm>
          <a:prstGeom prst="rect">
            <a:avLst/>
          </a:prstGeom>
          <a:noFill/>
        </p:spPr>
      </p:pic>
      <p:grpSp>
        <p:nvGrpSpPr>
          <p:cNvPr id="8" name="Gruppo 21"/>
          <p:cNvGrpSpPr/>
          <p:nvPr/>
        </p:nvGrpSpPr>
        <p:grpSpPr>
          <a:xfrm>
            <a:off x="3140384" y="3010958"/>
            <a:ext cx="1154436" cy="1154436"/>
            <a:chOff x="3059832" y="2924944"/>
            <a:chExt cx="1656184" cy="1656184"/>
          </a:xfrm>
        </p:grpSpPr>
        <p:cxnSp>
          <p:nvCxnSpPr>
            <p:cNvPr id="9" name="Connettore 1 8"/>
            <p:cNvCxnSpPr/>
            <p:nvPr/>
          </p:nvCxnSpPr>
          <p:spPr>
            <a:xfrm>
              <a:off x="3059832" y="3068960"/>
              <a:ext cx="1512168" cy="151216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H="1">
              <a:off x="3203848" y="29249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H="1">
              <a:off x="3356248" y="30773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flipH="1">
              <a:off x="3508648" y="32297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flipH="1">
              <a:off x="4118248" y="38393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flipH="1">
              <a:off x="4270648" y="39917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flipH="1">
              <a:off x="4427984" y="4149080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magine 19" descr="TP_PM10_094.tiff"/>
          <p:cNvPicPr/>
          <p:nvPr/>
        </p:nvPicPr>
        <p:blipFill>
          <a:blip r:embed="rId3" cstate="print"/>
          <a:srcRect b="20399"/>
          <a:stretch>
            <a:fillRect/>
          </a:stretch>
        </p:blipFill>
        <p:spPr>
          <a:xfrm>
            <a:off x="2123728" y="1484784"/>
            <a:ext cx="4680520" cy="3267162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2533650" y="1409700"/>
            <a:ext cx="1924050" cy="8572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What</a:t>
            </a:r>
            <a:r>
              <a:rPr lang="it-IT" dirty="0" smtClean="0"/>
              <a:t> data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? (1/3)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Selecting</a:t>
            </a:r>
            <a:r>
              <a:rPr lang="it-IT" dirty="0" smtClean="0"/>
              <a:t> a subset </a:t>
            </a:r>
            <a:r>
              <a:rPr lang="it-IT" dirty="0" err="1" smtClean="0"/>
              <a:t>of</a:t>
            </a:r>
            <a:r>
              <a:rPr lang="it-IT" dirty="0" smtClean="0"/>
              <a:t> station?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it-IT" dirty="0" err="1" smtClean="0"/>
              <a:t>Limited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stations</a:t>
            </a:r>
            <a:endParaRPr lang="it-IT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regimes</a:t>
            </a:r>
            <a:endParaRPr lang="it-IT" dirty="0" smtClean="0"/>
          </a:p>
          <a:p>
            <a:pPr marL="914400" lvl="1" indent="-514350">
              <a:buNone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Selecting</a:t>
            </a:r>
            <a:r>
              <a:rPr lang="it-IT" dirty="0" smtClean="0"/>
              <a:t> a subset </a:t>
            </a:r>
            <a:r>
              <a:rPr lang="it-IT" dirty="0" err="1" smtClean="0"/>
              <a:t>of</a:t>
            </a:r>
            <a:r>
              <a:rPr lang="it-IT" dirty="0" smtClean="0"/>
              <a:t> data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stations</a:t>
            </a:r>
            <a:r>
              <a:rPr lang="it-IT" dirty="0" smtClean="0"/>
              <a:t>?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it-IT" dirty="0" err="1" smtClean="0"/>
              <a:t>Considering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the </a:t>
            </a:r>
            <a:r>
              <a:rPr lang="it-IT" dirty="0" err="1" smtClean="0"/>
              <a:t>X%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best data (</a:t>
            </a:r>
            <a:r>
              <a:rPr lang="it-IT" dirty="0" err="1" smtClean="0"/>
              <a:t>X-th</a:t>
            </a:r>
            <a:r>
              <a:rPr lang="it-IT" dirty="0" smtClean="0"/>
              <a:t> </a:t>
            </a:r>
            <a:r>
              <a:rPr lang="it-IT" dirty="0" err="1" smtClean="0"/>
              <a:t>percentiles</a:t>
            </a:r>
            <a:r>
              <a:rPr lang="it-IT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laudio\Desktop\Fairmode2013\dati_delta\PM10\YR\PM10_YR_95.PNG"/>
          <p:cNvPicPr>
            <a:picLocks noChangeAspect="1" noChangeArrowheads="1"/>
          </p:cNvPicPr>
          <p:nvPr/>
        </p:nvPicPr>
        <p:blipFill>
          <a:blip r:embed="rId2" cstate="print"/>
          <a:srcRect b="20399"/>
          <a:stretch>
            <a:fillRect/>
          </a:stretch>
        </p:blipFill>
        <p:spPr bwMode="auto">
          <a:xfrm>
            <a:off x="33338" y="2119908"/>
            <a:ext cx="4043353" cy="3060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What</a:t>
            </a:r>
            <a:r>
              <a:rPr lang="it-IT" dirty="0" smtClean="0"/>
              <a:t> data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? (2/3)</a:t>
            </a:r>
            <a:endParaRPr lang="en-US" dirty="0"/>
          </a:p>
        </p:txBody>
      </p:sp>
      <p:pic>
        <p:nvPicPr>
          <p:cNvPr id="23" name="Picture 2" descr="C:\Users\claudio\Desktop\Fairmode2013\Fairmode2013\PM10\YR\PM10_YR_100.PNG"/>
          <p:cNvPicPr>
            <a:picLocks noChangeAspect="1" noChangeArrowheads="1"/>
          </p:cNvPicPr>
          <p:nvPr/>
        </p:nvPicPr>
        <p:blipFill>
          <a:blip r:embed="rId3" cstate="print"/>
          <a:srcRect t="81623"/>
          <a:stretch>
            <a:fillRect/>
          </a:stretch>
        </p:blipFill>
        <p:spPr bwMode="auto">
          <a:xfrm>
            <a:off x="1763688" y="5157192"/>
            <a:ext cx="5800725" cy="1013495"/>
          </a:xfrm>
          <a:prstGeom prst="rect">
            <a:avLst/>
          </a:prstGeom>
          <a:noFill/>
        </p:spPr>
      </p:pic>
      <p:pic>
        <p:nvPicPr>
          <p:cNvPr id="58371" name="Picture 3" descr="C:\Users\claudio\Desktop\Fairmode2013\Fairmode2013\PM10\YR\PM10_YR_90.PNG"/>
          <p:cNvPicPr>
            <a:picLocks noChangeAspect="1" noChangeArrowheads="1"/>
          </p:cNvPicPr>
          <p:nvPr/>
        </p:nvPicPr>
        <p:blipFill>
          <a:blip r:embed="rId4" cstate="print"/>
          <a:srcRect b="20399"/>
          <a:stretch>
            <a:fillRect/>
          </a:stretch>
        </p:blipFill>
        <p:spPr bwMode="auto">
          <a:xfrm>
            <a:off x="4860032" y="2119908"/>
            <a:ext cx="4043356" cy="3060000"/>
          </a:xfrm>
          <a:prstGeom prst="rect">
            <a:avLst/>
          </a:prstGeom>
          <a:noFill/>
        </p:spPr>
      </p:pic>
      <p:grpSp>
        <p:nvGrpSpPr>
          <p:cNvPr id="54" name="Gruppo 53"/>
          <p:cNvGrpSpPr/>
          <p:nvPr/>
        </p:nvGrpSpPr>
        <p:grpSpPr>
          <a:xfrm>
            <a:off x="1082984" y="1638300"/>
            <a:ext cx="2277820" cy="3079544"/>
            <a:chOff x="1082984" y="1638300"/>
            <a:chExt cx="2277820" cy="3079544"/>
          </a:xfrm>
        </p:grpSpPr>
        <p:grpSp>
          <p:nvGrpSpPr>
            <p:cNvPr id="18" name="Gruppo 21"/>
            <p:cNvGrpSpPr/>
            <p:nvPr/>
          </p:nvGrpSpPr>
          <p:grpSpPr>
            <a:xfrm>
              <a:off x="1082984" y="3563408"/>
              <a:ext cx="1154436" cy="1154436"/>
              <a:chOff x="3059832" y="2924944"/>
              <a:chExt cx="1656184" cy="1656184"/>
            </a:xfrm>
          </p:grpSpPr>
          <p:cxnSp>
            <p:nvCxnSpPr>
              <p:cNvPr id="22" name="Connettore 1 21"/>
              <p:cNvCxnSpPr/>
              <p:nvPr/>
            </p:nvCxnSpPr>
            <p:spPr>
              <a:xfrm>
                <a:off x="3059832" y="3068960"/>
                <a:ext cx="1512168" cy="151216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flipH="1">
                <a:off x="3203848" y="29249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/>
              <p:nvPr/>
            </p:nvCxnSpPr>
            <p:spPr>
              <a:xfrm flipH="1">
                <a:off x="3356248" y="30773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H="1">
                <a:off x="3508648" y="32297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 flipH="1">
                <a:off x="4118248" y="38393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 flipH="1">
                <a:off x="4270648" y="39917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 flipH="1">
                <a:off x="4427984" y="4149080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CasellaDiTesto 51"/>
            <p:cNvSpPr txBox="1"/>
            <p:nvPr/>
          </p:nvSpPr>
          <p:spPr>
            <a:xfrm>
              <a:off x="1581150" y="1638300"/>
              <a:ext cx="1779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+mn-lt"/>
                </a:rPr>
                <a:t>90% </a:t>
              </a:r>
              <a:r>
                <a:rPr lang="it-IT" b="1" dirty="0" err="1" smtClean="0">
                  <a:latin typeface="+mn-lt"/>
                </a:rPr>
                <a:t>Stations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6210300" y="163830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90% Data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laudio\Desktop\Fairmode2013\dati_delta\PM10\YR\PM10_YR_95.PNG"/>
          <p:cNvPicPr>
            <a:picLocks noChangeAspect="1" noChangeArrowheads="1"/>
          </p:cNvPicPr>
          <p:nvPr/>
        </p:nvPicPr>
        <p:blipFill>
          <a:blip r:embed="rId2" cstate="print"/>
          <a:srcRect b="20399"/>
          <a:stretch>
            <a:fillRect/>
          </a:stretch>
        </p:blipFill>
        <p:spPr bwMode="auto">
          <a:xfrm>
            <a:off x="33338" y="2119908"/>
            <a:ext cx="4043353" cy="3060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What</a:t>
            </a:r>
            <a:r>
              <a:rPr lang="it-IT" dirty="0" smtClean="0"/>
              <a:t> data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? (3/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23" name="Picture 2" descr="C:\Users\claudio\Desktop\Fairmode2013\Fairmode2013\PM10\YR\PM10_YR_100.PNG"/>
          <p:cNvPicPr>
            <a:picLocks noChangeAspect="1" noChangeArrowheads="1"/>
          </p:cNvPicPr>
          <p:nvPr/>
        </p:nvPicPr>
        <p:blipFill>
          <a:blip r:embed="rId3" cstate="print"/>
          <a:srcRect t="81623"/>
          <a:stretch>
            <a:fillRect/>
          </a:stretch>
        </p:blipFill>
        <p:spPr bwMode="auto">
          <a:xfrm>
            <a:off x="1763688" y="5157192"/>
            <a:ext cx="5800725" cy="1013495"/>
          </a:xfrm>
          <a:prstGeom prst="rect">
            <a:avLst/>
          </a:prstGeom>
          <a:noFill/>
        </p:spPr>
      </p:pic>
      <p:pic>
        <p:nvPicPr>
          <p:cNvPr id="58371" name="Picture 3" descr="C:\Users\claudio\Desktop\Fairmode2013\Fairmode2013\PM10\YR\PM10_YR_90.PNG"/>
          <p:cNvPicPr>
            <a:picLocks noChangeAspect="1" noChangeArrowheads="1"/>
          </p:cNvPicPr>
          <p:nvPr/>
        </p:nvPicPr>
        <p:blipFill>
          <a:blip r:embed="rId4" cstate="print"/>
          <a:srcRect b="20399"/>
          <a:stretch>
            <a:fillRect/>
          </a:stretch>
        </p:blipFill>
        <p:spPr bwMode="auto">
          <a:xfrm>
            <a:off x="4860032" y="2119908"/>
            <a:ext cx="4043356" cy="3060000"/>
          </a:xfrm>
          <a:prstGeom prst="rect">
            <a:avLst/>
          </a:prstGeom>
          <a:noFill/>
        </p:spPr>
      </p:pic>
      <p:sp>
        <p:nvSpPr>
          <p:cNvPr id="52" name="CasellaDiTesto 51"/>
          <p:cNvSpPr txBox="1"/>
          <p:nvPr/>
        </p:nvSpPr>
        <p:spPr>
          <a:xfrm>
            <a:off x="1352550" y="163830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Default </a:t>
            </a:r>
            <a:r>
              <a:rPr lang="it-IT" b="1" dirty="0" err="1" smtClean="0">
                <a:latin typeface="+mn-lt"/>
              </a:rPr>
              <a:t>Setup</a:t>
            </a:r>
            <a:endParaRPr lang="en-US" b="1" dirty="0">
              <a:latin typeface="+mn-lt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6210300" y="163830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90% Data</a:t>
            </a:r>
            <a:endParaRPr lang="en-US" b="1" dirty="0">
              <a:latin typeface="+mn-lt"/>
            </a:endParaRPr>
          </a:p>
        </p:txBody>
      </p:sp>
      <p:pic>
        <p:nvPicPr>
          <p:cNvPr id="6147" name="Picture 3" descr="C:\Users\claudio\Desktop\Fairmode2013\dati_delta\PM10\YR\PM10_YR_85.PNG"/>
          <p:cNvPicPr>
            <a:picLocks noChangeAspect="1" noChangeArrowheads="1"/>
          </p:cNvPicPr>
          <p:nvPr/>
        </p:nvPicPr>
        <p:blipFill>
          <a:blip r:embed="rId5" cstate="print"/>
          <a:srcRect b="20399"/>
          <a:stretch>
            <a:fillRect/>
          </a:stretch>
        </p:blipFill>
        <p:spPr bwMode="auto">
          <a:xfrm>
            <a:off x="4860000" y="2120400"/>
            <a:ext cx="4043353" cy="3060000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6191250" y="1638300"/>
            <a:ext cx="13244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85% Data</a:t>
            </a:r>
            <a:endParaRPr lang="en-US" b="1" dirty="0"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210300" y="1657350"/>
            <a:ext cx="13244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80% Data</a:t>
            </a:r>
            <a:endParaRPr lang="en-US" b="1" dirty="0">
              <a:latin typeface="+mn-lt"/>
            </a:endParaRPr>
          </a:p>
        </p:txBody>
      </p:sp>
      <p:pic>
        <p:nvPicPr>
          <p:cNvPr id="6146" name="Picture 2" descr="C:\Users\claudio\Desktop\Fairmode2013\dati_delta\PM10\YR\PM10_YR_80.PNG"/>
          <p:cNvPicPr>
            <a:picLocks noChangeAspect="1" noChangeArrowheads="1"/>
          </p:cNvPicPr>
          <p:nvPr/>
        </p:nvPicPr>
        <p:blipFill>
          <a:blip r:embed="rId6" cstate="print"/>
          <a:srcRect b="20399"/>
          <a:stretch>
            <a:fillRect/>
          </a:stretch>
        </p:blipFill>
        <p:spPr bwMode="auto">
          <a:xfrm>
            <a:off x="4860000" y="2120400"/>
            <a:ext cx="4043353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“</a:t>
            </a:r>
            <a:r>
              <a:rPr lang="it-IT" dirty="0" err="1" smtClean="0"/>
              <a:t>good</a:t>
            </a:r>
            <a:r>
              <a:rPr lang="it-IT" dirty="0" smtClean="0"/>
              <a:t>”?</a:t>
            </a:r>
            <a:endParaRPr lang="en-US" dirty="0"/>
          </a:p>
        </p:txBody>
      </p:sp>
      <p:pic>
        <p:nvPicPr>
          <p:cNvPr id="23" name="Picture 2" descr="C:\Users\claudio\Desktop\Fairmode2013\Fairmode2013\PM10\YR\PM10_YR_100.PNG"/>
          <p:cNvPicPr>
            <a:picLocks noChangeAspect="1" noChangeArrowheads="1"/>
          </p:cNvPicPr>
          <p:nvPr/>
        </p:nvPicPr>
        <p:blipFill>
          <a:blip r:embed="rId3" cstate="print"/>
          <a:srcRect t="81623"/>
          <a:stretch>
            <a:fillRect/>
          </a:stretch>
        </p:blipFill>
        <p:spPr bwMode="auto">
          <a:xfrm>
            <a:off x="49188" y="4871442"/>
            <a:ext cx="5800725" cy="1013495"/>
          </a:xfrm>
          <a:prstGeom prst="rect">
            <a:avLst/>
          </a:prstGeom>
          <a:noFill/>
        </p:spPr>
      </p:pic>
      <p:pic>
        <p:nvPicPr>
          <p:cNvPr id="6146" name="Picture 2" descr="C:\Users\claudio\Desktop\Fairmode2013\dati_delta\PM10\YR\PM10_YR_80.PNG"/>
          <p:cNvPicPr>
            <a:picLocks noChangeAspect="1" noChangeArrowheads="1"/>
          </p:cNvPicPr>
          <p:nvPr/>
        </p:nvPicPr>
        <p:blipFill>
          <a:blip r:embed="rId4" cstate="print"/>
          <a:srcRect b="20399"/>
          <a:stretch>
            <a:fillRect/>
          </a:stretch>
        </p:blipFill>
        <p:spPr bwMode="auto">
          <a:xfrm>
            <a:off x="400050" y="964848"/>
            <a:ext cx="4940953" cy="3739302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6248400" y="1657350"/>
            <a:ext cx="24497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90% </a:t>
            </a:r>
            <a:r>
              <a:rPr lang="it-IT" dirty="0" err="1" smtClean="0">
                <a:latin typeface="+mn-lt"/>
              </a:rPr>
              <a:t>of</a:t>
            </a:r>
            <a:r>
              <a:rPr lang="it-IT" dirty="0" smtClean="0">
                <a:latin typeface="+mn-lt"/>
              </a:rPr>
              <a:t> station</a:t>
            </a:r>
          </a:p>
          <a:p>
            <a:r>
              <a:rPr lang="it-IT" dirty="0" smtClean="0">
                <a:latin typeface="+mn-lt"/>
              </a:rPr>
              <a:t>inside the </a:t>
            </a:r>
          </a:p>
          <a:p>
            <a:r>
              <a:rPr lang="it-IT" dirty="0" smtClean="0">
                <a:latin typeface="+mn-lt"/>
              </a:rPr>
              <a:t>“</a:t>
            </a:r>
            <a:r>
              <a:rPr lang="it-IT" dirty="0" err="1" smtClean="0">
                <a:latin typeface="+mn-lt"/>
              </a:rPr>
              <a:t>acceptance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region</a:t>
            </a:r>
            <a:r>
              <a:rPr lang="it-IT" dirty="0" smtClean="0">
                <a:latin typeface="+mn-lt"/>
              </a:rPr>
              <a:t>”</a:t>
            </a:r>
          </a:p>
          <a:p>
            <a:endParaRPr lang="it-I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Good</a:t>
            </a:r>
            <a:endParaRPr lang="it-I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Very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Good</a:t>
            </a:r>
            <a:endParaRPr lang="it-I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Excellent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Target Plot: O3 8hmax </a:t>
            </a:r>
            <a:endParaRPr lang="en-US" dirty="0"/>
          </a:p>
        </p:txBody>
      </p:sp>
      <p:pic>
        <p:nvPicPr>
          <p:cNvPr id="7170" name="Picture 2" descr="C:\Users\claudio\Desktop\Fairmode2013\dati_delta\O3\YR\O3_YR_12.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0" y="1262065"/>
            <a:ext cx="4686986" cy="44561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467350" y="1524000"/>
            <a:ext cx="3164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 err="1" smtClean="0">
                <a:latin typeface="+mn-lt"/>
              </a:rPr>
              <a:t>Worse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than</a:t>
            </a:r>
            <a:r>
              <a:rPr lang="it-IT" dirty="0" smtClean="0">
                <a:latin typeface="+mn-lt"/>
              </a:rPr>
              <a:t> PM10?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err="1" smtClean="0">
                <a:latin typeface="+mn-lt"/>
              </a:rPr>
              <a:t>Similar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to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other</a:t>
            </a:r>
            <a:r>
              <a:rPr lang="it-IT" dirty="0" smtClean="0">
                <a:latin typeface="+mn-lt"/>
              </a:rPr>
              <a:t> POMI </a:t>
            </a:r>
            <a:br>
              <a:rPr lang="it-IT" dirty="0" smtClean="0">
                <a:latin typeface="+mn-lt"/>
              </a:rPr>
            </a:br>
            <a:r>
              <a:rPr lang="it-IT" dirty="0" err="1" smtClean="0">
                <a:latin typeface="+mn-lt"/>
              </a:rPr>
              <a:t>model</a:t>
            </a:r>
            <a:endParaRPr lang="en-US" dirty="0">
              <a:latin typeface="+mn-lt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6610350" y="2686050"/>
            <a:ext cx="438150" cy="78105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263" y="3697288"/>
            <a:ext cx="42306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ttore 2 13"/>
          <p:cNvCxnSpPr/>
          <p:nvPr/>
        </p:nvCxnSpPr>
        <p:spPr>
          <a:xfrm flipH="1">
            <a:off x="6286500" y="4362450"/>
            <a:ext cx="8763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7181850" y="4343400"/>
            <a:ext cx="55245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172200" y="436245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O3</a:t>
            </a:r>
            <a:endParaRPr lang="en-US" dirty="0">
              <a:latin typeface="+mn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524750" y="4362450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NO2, PM10</a:t>
            </a:r>
            <a:endParaRPr lang="en-US" dirty="0">
              <a:latin typeface="+mn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867400" y="4933950"/>
            <a:ext cx="96051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k=1.44</a:t>
            </a:r>
            <a:endParaRPr lang="en-US" dirty="0"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448550" y="5181600"/>
            <a:ext cx="60465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k=2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coverage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k </a:t>
            </a:r>
            <a:r>
              <a:rPr lang="it-IT" dirty="0" err="1" smtClean="0"/>
              <a:t>value</a:t>
            </a:r>
            <a:r>
              <a:rPr lang="it-IT" dirty="0" smtClean="0"/>
              <a:t>?</a:t>
            </a:r>
            <a:endParaRPr lang="en-US" dirty="0"/>
          </a:p>
        </p:txBody>
      </p:sp>
      <p:pic>
        <p:nvPicPr>
          <p:cNvPr id="8195" name="Picture 3" descr="C:\Users\claudio\Desktop\Fairmode2013\dati_delta\O3\YR\O3_YR_12.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000" y="792000"/>
            <a:ext cx="5800725" cy="5514975"/>
          </a:xfrm>
          <a:prstGeom prst="rect">
            <a:avLst/>
          </a:prstGeom>
          <a:noFill/>
        </p:spPr>
      </p:pic>
      <p:pic>
        <p:nvPicPr>
          <p:cNvPr id="8196" name="Picture 4" descr="C:\Users\claudio\Desktop\Fairmode2013\dati_delta\O3\YR\O3_YR_15.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000" y="792000"/>
            <a:ext cx="5800725" cy="5514975"/>
          </a:xfrm>
          <a:prstGeom prst="rect">
            <a:avLst/>
          </a:prstGeom>
          <a:noFill/>
        </p:spPr>
      </p:pic>
      <p:pic>
        <p:nvPicPr>
          <p:cNvPr id="8194" name="Picture 2" descr="C:\Users\claudio\Desktop\Fairmode2013\dati_delta\O3\YR\O3_YR_17.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000" y="790575"/>
            <a:ext cx="5800725" cy="5514975"/>
          </a:xfrm>
          <a:prstGeom prst="rect">
            <a:avLst/>
          </a:prstGeom>
          <a:noFill/>
        </p:spPr>
      </p:pic>
      <p:sp>
        <p:nvSpPr>
          <p:cNvPr id="21" name="CasellaDiTesto 20"/>
          <p:cNvSpPr txBox="1"/>
          <p:nvPr/>
        </p:nvSpPr>
        <p:spPr>
          <a:xfrm>
            <a:off x="7524750" y="209550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k=1.44</a:t>
            </a:r>
            <a:endParaRPr lang="en-US" dirty="0">
              <a:latin typeface="+mn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524750" y="2095500"/>
            <a:ext cx="9605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k=1.75</a:t>
            </a:r>
            <a:endParaRPr lang="en-US" dirty="0"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524750" y="2095500"/>
            <a:ext cx="9605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k=2.00</a:t>
            </a:r>
            <a:endParaRPr lang="en-US" dirty="0">
              <a:latin typeface="+mn-lt"/>
            </a:endParaRPr>
          </a:p>
        </p:txBody>
      </p:sp>
      <p:sp>
        <p:nvSpPr>
          <p:cNvPr id="25" name="Freccia in giù 24"/>
          <p:cNvSpPr/>
          <p:nvPr/>
        </p:nvSpPr>
        <p:spPr>
          <a:xfrm>
            <a:off x="7639050" y="2686050"/>
            <a:ext cx="438150" cy="60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/>
          <p:cNvSpPr txBox="1"/>
          <p:nvPr/>
        </p:nvSpPr>
        <p:spPr>
          <a:xfrm>
            <a:off x="6819900" y="352425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+mn-lt"/>
              </a:rPr>
              <a:t>Similar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to</a:t>
            </a:r>
            <a:r>
              <a:rPr lang="it-IT" dirty="0" smtClean="0">
                <a:latin typeface="+mn-lt"/>
              </a:rPr>
              <a:t> PM10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036340"/>
            <a:ext cx="504016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WS</a:t>
            </a: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U</a:t>
            </a:r>
            <a:r>
              <a:rPr lang="en-US" sz="1400" dirty="0" smtClean="0">
                <a:latin typeface="+mn-lt"/>
              </a:rPr>
              <a:t>ncertainty constant (0.5 m/s) below 5m/s (WMO)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U</a:t>
            </a:r>
            <a:r>
              <a:rPr lang="en-US" sz="1400" dirty="0" smtClean="0">
                <a:latin typeface="+mn-lt"/>
              </a:rPr>
              <a:t>ncertainty proportional to WS (10%) above 5m/s (WMO)</a:t>
            </a:r>
            <a:endParaRPr lang="en-US" sz="14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Rounding (to integer) effects accounted for 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1849411"/>
              </p:ext>
            </p:extLst>
          </p:nvPr>
        </p:nvGraphicFramePr>
        <p:xfrm>
          <a:off x="179512" y="3035424"/>
          <a:ext cx="29523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594430"/>
              </p:ext>
            </p:extLst>
          </p:nvPr>
        </p:nvGraphicFramePr>
        <p:xfrm>
          <a:off x="3563888" y="3899520"/>
          <a:ext cx="2255912" cy="115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56"/>
                <a:gridCol w="1127956"/>
              </a:tblGrid>
              <a:tr h="243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endParaRPr lang="fr-FR" sz="1200" dirty="0"/>
                    </a:p>
                  </a:txBody>
                  <a:tcPr/>
                </a:tc>
              </a:tr>
              <a:tr h="1746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Alpha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0.88</a:t>
                      </a:r>
                      <a:endParaRPr lang="fr-FR" sz="1200" dirty="0"/>
                    </a:p>
                  </a:txBody>
                  <a:tcPr/>
                </a:tc>
              </a:tr>
              <a:tr h="3323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</a:t>
                      </a:r>
                      <a:r>
                        <a:rPr lang="en-US" sz="1200" baseline="-25000" dirty="0" smtClean="0"/>
                        <a:t>RV</a:t>
                      </a:r>
                      <a:endParaRPr lang="fr-FR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</a:t>
                      </a:r>
                      <a:endParaRPr lang="fr-FR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RV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Down Arrow 12"/>
          <p:cNvSpPr/>
          <p:nvPr/>
        </p:nvSpPr>
        <p:spPr bwMode="auto">
          <a:xfrm rot="16200000">
            <a:off x="6102172" y="3881516"/>
            <a:ext cx="828088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Left Brace 10"/>
          <p:cNvSpPr/>
          <p:nvPr/>
        </p:nvSpPr>
        <p:spPr bwMode="auto">
          <a:xfrm flipH="1">
            <a:off x="6012160" y="2819399"/>
            <a:ext cx="288032" cy="22627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5862121"/>
              </p:ext>
            </p:extLst>
          </p:nvPr>
        </p:nvGraphicFramePr>
        <p:xfrm>
          <a:off x="6732240" y="3323456"/>
          <a:ext cx="2255913" cy="115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71"/>
                <a:gridCol w="616181"/>
                <a:gridCol w="887761"/>
              </a:tblGrid>
              <a:tr h="243720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EC4MACS 2009 (450 </a:t>
                      </a:r>
                      <a:r>
                        <a:rPr lang="en-US" sz="1200" dirty="0" err="1" smtClean="0"/>
                        <a:t>st</a:t>
                      </a:r>
                      <a:r>
                        <a:rPr lang="en-US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1746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3235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Bias</a:t>
                      </a:r>
                      <a:endParaRPr lang="fr-FR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36%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1.3 m/s</a:t>
                      </a:r>
                      <a:endParaRPr lang="fr-FR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NMSD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63%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MQO extension to meteorology: WS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363" y="3460750"/>
            <a:ext cx="26701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260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en-US" dirty="0"/>
          </a:p>
        </p:txBody>
      </p:sp>
      <p:sp>
        <p:nvSpPr>
          <p:cNvPr id="6" name="Segnaposto contenuto 5"/>
          <p:cNvSpPr txBox="1">
            <a:spLocks noGrp="1"/>
          </p:cNvSpPr>
          <p:nvPr>
            <p:ph idx="1"/>
          </p:nvPr>
        </p:nvSpPr>
        <p:spPr>
          <a:xfrm>
            <a:off x="685800" y="1816100"/>
            <a:ext cx="2629246" cy="207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solidFill>
                  <a:schemeClr val="tx1"/>
                </a:solidFill>
              </a:rPr>
              <a:t>Methodology</a:t>
            </a:r>
            <a:endParaRPr lang="it-IT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1"/>
                </a:solidFill>
              </a:rPr>
              <a:t>TCAM </a:t>
            </a:r>
            <a:r>
              <a:rPr lang="it-IT" dirty="0" err="1" smtClean="0">
                <a:solidFill>
                  <a:schemeClr val="tx1"/>
                </a:solidFill>
              </a:rPr>
              <a:t>model</a:t>
            </a:r>
            <a:endParaRPr lang="it-IT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solidFill>
                  <a:schemeClr val="tx1"/>
                </a:solidFill>
              </a:rPr>
              <a:t>Results</a:t>
            </a:r>
            <a:endParaRPr lang="it-IT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solidFill>
                  <a:schemeClr val="tx1"/>
                </a:solidFill>
              </a:rPr>
              <a:t>Conclusions</a:t>
            </a:r>
            <a:endParaRPr lang="it-IT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988840"/>
            <a:ext cx="46089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TEMP</a:t>
            </a: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Instrument uncertainty on test-bank </a:t>
            </a:r>
            <a:r>
              <a:rPr lang="en-US" sz="1400" dirty="0" smtClean="0">
                <a:latin typeface="+mn-lt"/>
                <a:sym typeface="Wingdings" pitchFamily="2" charset="2"/>
              </a:rPr>
              <a:t> 0.1K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  <a:sym typeface="Wingdings" pitchFamily="2" charset="2"/>
              </a:rPr>
              <a:t>Instrument  uncertainty in the field  0.5-0.6K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  <a:sym typeface="Wingdings" pitchFamily="2" charset="2"/>
              </a:rPr>
              <a:t>Uncertainty including </a:t>
            </a:r>
            <a:r>
              <a:rPr lang="en-US" sz="1400" dirty="0" err="1" smtClean="0">
                <a:latin typeface="+mn-lt"/>
                <a:sym typeface="Wingdings" pitchFamily="2" charset="2"/>
              </a:rPr>
              <a:t>meteo</a:t>
            </a:r>
            <a:r>
              <a:rPr lang="en-US" sz="1400" dirty="0" smtClean="0">
                <a:latin typeface="+mn-lt"/>
                <a:sym typeface="Wingdings" pitchFamily="2" charset="2"/>
              </a:rPr>
              <a:t>-housing structure  1K</a:t>
            </a:r>
            <a:endParaRPr lang="fr-FR" sz="14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340350"/>
              </p:ext>
            </p:extLst>
          </p:nvPr>
        </p:nvGraphicFramePr>
        <p:xfrm>
          <a:off x="6300725" y="2213843"/>
          <a:ext cx="2255912" cy="115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56"/>
                <a:gridCol w="1127956"/>
              </a:tblGrid>
              <a:tr h="243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endParaRPr lang="fr-FR" sz="1200" dirty="0"/>
                    </a:p>
                  </a:txBody>
                  <a:tcPr/>
                </a:tc>
              </a:tr>
              <a:tr h="1746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Alpha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fr-FR" sz="1200" dirty="0"/>
                    </a:p>
                  </a:txBody>
                  <a:tcPr/>
                </a:tc>
              </a:tr>
              <a:tr h="3323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</a:t>
                      </a:r>
                      <a:r>
                        <a:rPr lang="en-US" sz="1200" baseline="-25000" dirty="0" smtClean="0"/>
                        <a:t>RV</a:t>
                      </a:r>
                      <a:endParaRPr lang="fr-FR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0.04</a:t>
                      </a:r>
                      <a:endParaRPr lang="fr-FR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RV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Down Arrow 12"/>
          <p:cNvSpPr/>
          <p:nvPr/>
        </p:nvSpPr>
        <p:spPr bwMode="auto">
          <a:xfrm rot="16200000">
            <a:off x="5310084" y="2431460"/>
            <a:ext cx="828088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1063812"/>
              </p:ext>
            </p:extLst>
          </p:nvPr>
        </p:nvGraphicFramePr>
        <p:xfrm>
          <a:off x="6300192" y="4649952"/>
          <a:ext cx="2255912" cy="115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56"/>
                <a:gridCol w="1127956"/>
              </a:tblGrid>
              <a:tr h="243720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EC4MACS 2009 (460 </a:t>
                      </a:r>
                      <a:r>
                        <a:rPr lang="en-US" sz="1200" dirty="0" err="1" smtClean="0"/>
                        <a:t>st</a:t>
                      </a:r>
                      <a:r>
                        <a:rPr lang="en-US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1746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0.96</a:t>
                      </a:r>
                      <a:endParaRPr lang="fr-FR" sz="1200" dirty="0"/>
                    </a:p>
                  </a:txBody>
                  <a:tcPr/>
                </a:tc>
              </a:tr>
              <a:tr h="33235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Bias</a:t>
                      </a:r>
                      <a:endParaRPr lang="fr-FR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2K</a:t>
                      </a:r>
                      <a:endParaRPr lang="fr-FR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NMSD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26%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 bwMode="auto">
          <a:xfrm>
            <a:off x="6948264" y="3717032"/>
            <a:ext cx="828088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MQO extension to meteorology: TEMP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38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r>
              <a:rPr lang="it-IT" dirty="0" smtClean="0"/>
              <a:t> &amp; </a:t>
            </a:r>
            <a:r>
              <a:rPr lang="it-IT" dirty="0" err="1" smtClean="0"/>
              <a:t>Discussions</a:t>
            </a: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85800" y="1168400"/>
            <a:ext cx="7772400" cy="4114800"/>
          </a:xfrm>
        </p:spPr>
        <p:txBody>
          <a:bodyPr/>
          <a:lstStyle/>
          <a:p>
            <a:r>
              <a:rPr lang="it-IT" sz="2400" dirty="0" err="1" smtClean="0"/>
              <a:t>About</a:t>
            </a:r>
            <a:r>
              <a:rPr lang="it-IT" sz="2400" dirty="0" smtClean="0"/>
              <a:t> Delta </a:t>
            </a:r>
            <a:r>
              <a:rPr lang="it-IT" sz="2400" dirty="0" err="1" smtClean="0"/>
              <a:t>tool</a:t>
            </a:r>
            <a:endParaRPr lang="it-IT" sz="2400" dirty="0" smtClean="0"/>
          </a:p>
          <a:p>
            <a:pPr lvl="1"/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valuable</a:t>
            </a:r>
            <a:r>
              <a:rPr lang="it-IT" sz="2000" dirty="0" smtClean="0"/>
              <a:t> </a:t>
            </a:r>
            <a:r>
              <a:rPr lang="it-IT" sz="2000" dirty="0" err="1" smtClean="0"/>
              <a:t>tool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model</a:t>
            </a:r>
            <a:r>
              <a:rPr lang="it-IT" sz="2000" dirty="0" smtClean="0"/>
              <a:t> (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</a:t>
            </a:r>
            <a:r>
              <a:rPr lang="it-IT" sz="2000" dirty="0" err="1" smtClean="0"/>
              <a:t>type…</a:t>
            </a:r>
            <a:r>
              <a:rPr lang="it-IT" sz="2000" dirty="0" smtClean="0"/>
              <a:t>) </a:t>
            </a:r>
            <a:r>
              <a:rPr lang="it-IT" sz="2000" dirty="0" err="1" smtClean="0"/>
              <a:t>validation</a:t>
            </a:r>
            <a:r>
              <a:rPr lang="it-IT" sz="2000" dirty="0" smtClean="0"/>
              <a:t>/</a:t>
            </a:r>
            <a:r>
              <a:rPr lang="it-IT" sz="2000" dirty="0" err="1" smtClean="0"/>
              <a:t>comparison</a:t>
            </a:r>
            <a:endParaRPr lang="it-IT" sz="2000" dirty="0" smtClean="0"/>
          </a:p>
          <a:p>
            <a:pPr lvl="1"/>
            <a:r>
              <a:rPr lang="it-IT" sz="2000" dirty="0" err="1" smtClean="0"/>
              <a:t>Continuosly</a:t>
            </a:r>
            <a:r>
              <a:rPr lang="it-IT" sz="2000" dirty="0" smtClean="0"/>
              <a:t> </a:t>
            </a:r>
            <a:r>
              <a:rPr lang="it-IT" sz="2000" dirty="0" err="1" smtClean="0"/>
              <a:t>improving</a:t>
            </a:r>
            <a:r>
              <a:rPr lang="it-IT" sz="2000" dirty="0" smtClean="0"/>
              <a:t>/</a:t>
            </a:r>
            <a:r>
              <a:rPr lang="it-IT" sz="2000" dirty="0" err="1" smtClean="0"/>
              <a:t>generalizing</a:t>
            </a:r>
            <a:r>
              <a:rPr lang="it-IT" sz="2000" dirty="0" smtClean="0"/>
              <a:t> (</a:t>
            </a:r>
            <a:r>
              <a:rPr lang="it-IT" sz="2000" dirty="0" err="1" smtClean="0"/>
              <a:t>Thanks</a:t>
            </a:r>
            <a:r>
              <a:rPr lang="it-IT" sz="2000" dirty="0" smtClean="0"/>
              <a:t>!!!)</a:t>
            </a:r>
          </a:p>
          <a:p>
            <a:r>
              <a:rPr lang="it-IT" sz="2400" dirty="0" err="1" smtClean="0"/>
              <a:t>About</a:t>
            </a:r>
            <a:r>
              <a:rPr lang="it-IT" sz="2400" dirty="0" smtClean="0"/>
              <a:t> MPC</a:t>
            </a:r>
          </a:p>
          <a:p>
            <a:pPr lvl="1"/>
            <a:r>
              <a:rPr lang="it-IT" sz="2000" dirty="0" smtClean="0"/>
              <a:t>Issue1: </a:t>
            </a:r>
            <a:r>
              <a:rPr lang="it-IT" sz="2000" dirty="0" err="1" smtClean="0"/>
              <a:t>Considering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the data?</a:t>
            </a:r>
          </a:p>
          <a:p>
            <a:pPr lvl="1"/>
            <a:r>
              <a:rPr lang="it-IT" sz="2000" dirty="0" smtClean="0"/>
              <a:t>Issue2: </a:t>
            </a:r>
            <a:r>
              <a:rPr lang="it-IT" sz="2000" dirty="0" err="1" smtClean="0"/>
              <a:t>What</a:t>
            </a:r>
            <a:r>
              <a:rPr lang="it-IT" sz="2000" dirty="0" smtClean="0"/>
              <a:t> </a:t>
            </a:r>
            <a:r>
              <a:rPr lang="it-IT" sz="2000" dirty="0" err="1" smtClean="0"/>
              <a:t>value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U?</a:t>
            </a:r>
            <a:endParaRPr lang="it-IT" sz="2400" dirty="0" smtClean="0"/>
          </a:p>
          <a:p>
            <a:r>
              <a:rPr lang="it-IT" sz="2400" dirty="0" err="1" smtClean="0"/>
              <a:t>About</a:t>
            </a:r>
            <a:r>
              <a:rPr lang="it-IT" sz="2400" dirty="0" smtClean="0"/>
              <a:t> TCAM</a:t>
            </a:r>
          </a:p>
          <a:p>
            <a:pPr lvl="1"/>
            <a:r>
              <a:rPr lang="it-IT" sz="2000" dirty="0" err="1" smtClean="0"/>
              <a:t>Quite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interesting</a:t>
            </a:r>
            <a:r>
              <a:rPr lang="it-IT" sz="2000" dirty="0" smtClean="0"/>
              <a:t> and </a:t>
            </a:r>
            <a:r>
              <a:rPr lang="it-IT" sz="2000" dirty="0" err="1" smtClean="0"/>
              <a:t>good</a:t>
            </a:r>
            <a:r>
              <a:rPr lang="it-IT" sz="2000" dirty="0" smtClean="0"/>
              <a:t> </a:t>
            </a:r>
            <a:r>
              <a:rPr lang="it-IT" sz="2000" dirty="0" err="1" smtClean="0"/>
              <a:t>performances</a:t>
            </a:r>
            <a:endParaRPr lang="it-IT" sz="2000" dirty="0" smtClean="0"/>
          </a:p>
          <a:p>
            <a:pPr lvl="2"/>
            <a:r>
              <a:rPr lang="it-IT" sz="1800" dirty="0" smtClean="0"/>
              <a:t>PM10: </a:t>
            </a:r>
            <a:r>
              <a:rPr lang="it-IT" sz="1800" dirty="0" err="1" smtClean="0"/>
              <a:t>Very</a:t>
            </a:r>
            <a:r>
              <a:rPr lang="it-IT" sz="1800" dirty="0" smtClean="0"/>
              <a:t> </a:t>
            </a:r>
            <a:r>
              <a:rPr lang="it-IT" sz="1800" dirty="0" err="1" smtClean="0"/>
              <a:t>good</a:t>
            </a:r>
            <a:endParaRPr lang="it-IT" sz="1800" dirty="0" smtClean="0"/>
          </a:p>
          <a:p>
            <a:pPr lvl="2"/>
            <a:r>
              <a:rPr lang="it-IT" sz="1800" dirty="0" smtClean="0"/>
              <a:t>O3: </a:t>
            </a:r>
            <a:r>
              <a:rPr lang="it-IT" sz="1800" dirty="0" err="1" smtClean="0"/>
              <a:t>comparable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model</a:t>
            </a:r>
            <a:endParaRPr lang="it-IT" sz="1800" dirty="0" smtClean="0"/>
          </a:p>
          <a:p>
            <a:pPr lvl="1"/>
            <a:r>
              <a:rPr lang="it-IT" sz="2000" dirty="0" smtClean="0"/>
              <a:t>Are the </a:t>
            </a:r>
            <a:r>
              <a:rPr lang="it-IT" sz="2000" dirty="0" err="1" smtClean="0"/>
              <a:t>performances</a:t>
            </a:r>
            <a:r>
              <a:rPr lang="it-IT" sz="2000" dirty="0" smtClean="0"/>
              <a:t> </a:t>
            </a:r>
            <a:r>
              <a:rPr lang="it-IT" sz="2000" dirty="0" err="1" smtClean="0"/>
              <a:t>good</a:t>
            </a:r>
            <a:r>
              <a:rPr lang="it-IT" sz="2000" dirty="0" smtClean="0"/>
              <a:t> </a:t>
            </a:r>
            <a:r>
              <a:rPr lang="it-IT" sz="2000" dirty="0" err="1" smtClean="0"/>
              <a:t>enough</a:t>
            </a:r>
            <a:r>
              <a:rPr lang="it-IT" sz="2000" dirty="0" smtClean="0"/>
              <a:t>?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0" y="1016000"/>
            <a:ext cx="8915400" cy="4851400"/>
            <a:chOff x="0" y="1016000"/>
            <a:chExt cx="8915400" cy="4851400"/>
          </a:xfrm>
        </p:grpSpPr>
        <p:grpSp>
          <p:nvGrpSpPr>
            <p:cNvPr id="11" name="Gruppo 10"/>
            <p:cNvGrpSpPr/>
            <p:nvPr/>
          </p:nvGrpSpPr>
          <p:grpSpPr>
            <a:xfrm>
              <a:off x="571500" y="1016000"/>
              <a:ext cx="8343900" cy="4851400"/>
              <a:chOff x="571500" y="1016000"/>
              <a:chExt cx="8343900" cy="4851400"/>
            </a:xfrm>
          </p:grpSpPr>
          <p:grpSp>
            <p:nvGrpSpPr>
              <p:cNvPr id="6" name="Gruppo 5"/>
              <p:cNvGrpSpPr/>
              <p:nvPr/>
            </p:nvGrpSpPr>
            <p:grpSpPr>
              <a:xfrm>
                <a:off x="571500" y="1016000"/>
                <a:ext cx="8343900" cy="4851400"/>
                <a:chOff x="571500" y="1016000"/>
                <a:chExt cx="8343900" cy="4851400"/>
              </a:xfrm>
            </p:grpSpPr>
            <p:graphicFrame>
              <p:nvGraphicFramePr>
                <p:cNvPr id="7" name="Grafico 6"/>
                <p:cNvGraphicFramePr/>
                <p:nvPr/>
              </p:nvGraphicFramePr>
              <p:xfrm>
                <a:off x="571500" y="1016000"/>
                <a:ext cx="8343900" cy="4851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cxnSp>
              <p:nvCxnSpPr>
                <p:cNvPr id="9" name="Connettore 1 8"/>
                <p:cNvCxnSpPr/>
                <p:nvPr/>
              </p:nvCxnSpPr>
              <p:spPr>
                <a:xfrm>
                  <a:off x="666750" y="2609850"/>
                  <a:ext cx="8096250" cy="0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Connettore 1 7"/>
              <p:cNvCxnSpPr/>
              <p:nvPr/>
            </p:nvCxnSpPr>
            <p:spPr>
              <a:xfrm>
                <a:off x="666750" y="3238500"/>
                <a:ext cx="8096250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Connettore 1 9"/>
              <p:cNvCxnSpPr/>
              <p:nvPr/>
            </p:nvCxnSpPr>
            <p:spPr>
              <a:xfrm>
                <a:off x="666750" y="1714500"/>
                <a:ext cx="8096250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3" name="Rettangolo 12"/>
            <p:cNvSpPr/>
            <p:nvPr/>
          </p:nvSpPr>
          <p:spPr>
            <a:xfrm>
              <a:off x="0" y="2052935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it-IT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59000" y="2130425"/>
            <a:ext cx="5232400" cy="1470025"/>
          </a:xfrm>
        </p:spPr>
        <p:txBody>
          <a:bodyPr/>
          <a:lstStyle/>
          <a:p>
            <a:r>
              <a:rPr lang="en-US" sz="11500" smtClean="0">
                <a:latin typeface="Brush Script MT" pitchFamily="66" charset="0"/>
              </a:rPr>
              <a:t>Thank you</a:t>
            </a:r>
            <a:endParaRPr lang="en-US" sz="1150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971600" y="1956842"/>
            <a:ext cx="7272808" cy="21579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234012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n-lt"/>
              </a:rPr>
              <a:t>MODEL PERFORMANCE CRITERIA (MPC): </a:t>
            </a:r>
          </a:p>
          <a:p>
            <a:pPr algn="ctr"/>
            <a:r>
              <a:rPr lang="it-IT" dirty="0" smtClean="0">
                <a:latin typeface="+mn-lt"/>
              </a:rPr>
              <a:t>“minimum </a:t>
            </a:r>
            <a:r>
              <a:rPr lang="it-IT" dirty="0" err="1" smtClean="0">
                <a:latin typeface="+mn-lt"/>
              </a:rPr>
              <a:t>level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of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quality</a:t>
            </a:r>
            <a:r>
              <a:rPr lang="it-IT" dirty="0" smtClean="0">
                <a:latin typeface="+mn-lt"/>
              </a:rPr>
              <a:t>  </a:t>
            </a:r>
            <a:r>
              <a:rPr lang="en-US" dirty="0" smtClean="0">
                <a:latin typeface="+mn-lt"/>
              </a:rPr>
              <a:t>to be achieved by a model for policy use” (</a:t>
            </a:r>
            <a:r>
              <a:rPr lang="en-US" dirty="0" err="1" smtClean="0">
                <a:latin typeface="+mn-lt"/>
              </a:rPr>
              <a:t>Boylan</a:t>
            </a:r>
            <a:r>
              <a:rPr lang="en-US" dirty="0" smtClean="0">
                <a:latin typeface="+mn-lt"/>
              </a:rPr>
              <a:t> and Russell, 2006)</a:t>
            </a:r>
            <a:endParaRPr lang="it-IT" dirty="0">
              <a:latin typeface="+mn-lt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MPC </a:t>
            </a:r>
            <a:r>
              <a:rPr lang="it-IT" dirty="0" err="1" smtClean="0"/>
              <a:t>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755576" y="1196752"/>
          <a:ext cx="2790449" cy="923156"/>
        </p:xfrm>
        <a:graphic>
          <a:graphicData uri="http://schemas.openxmlformats.org/presentationml/2006/ole">
            <p:oleObj spid="_x0000_s2050" name="Equazione" r:id="rId3" imgW="1473200" imgH="482600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755575" y="2348880"/>
          <a:ext cx="6634489" cy="846956"/>
        </p:xfrm>
        <a:graphic>
          <a:graphicData uri="http://schemas.openxmlformats.org/presentationml/2006/ole">
            <p:oleObj spid="_x0000_s2051" name="Equazione" r:id="rId4" imgW="3708400" imgH="482600" progId="Equation.3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755576" y="3573016"/>
          <a:ext cx="2058179" cy="746373"/>
        </p:xfrm>
        <a:graphic>
          <a:graphicData uri="http://schemas.openxmlformats.org/presentationml/2006/ole">
            <p:oleObj spid="_x0000_s2052" name="Equazione" r:id="rId5" imgW="1193800" imgH="431800" progId="Equation.3">
              <p:embed/>
            </p:oleObj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683568" y="4437112"/>
          <a:ext cx="2520280" cy="720080"/>
        </p:xfrm>
        <a:graphic>
          <a:graphicData uri="http://schemas.openxmlformats.org/presentationml/2006/ole">
            <p:oleObj spid="_x0000_s2053" name="Equazione" r:id="rId6" imgW="1473200" imgH="419100" progId="Equation.3">
              <p:embed/>
            </p:oleObj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611560" y="5445224"/>
          <a:ext cx="7414570" cy="917823"/>
        </p:xfrm>
        <a:graphic>
          <a:graphicData uri="http://schemas.openxmlformats.org/presentationml/2006/ole">
            <p:oleObj spid="_x0000_s2054" name="Equazione" r:id="rId7" imgW="3949700" imgH="482600" progId="Equation.3">
              <p:embed/>
            </p:oleObj>
          </a:graphicData>
        </a:graphic>
      </p:graphicFrame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 smtClean="0"/>
              <a:t>: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Statistical</a:t>
            </a:r>
            <a:r>
              <a:rPr lang="it-IT" dirty="0" smtClean="0"/>
              <a:t> </a:t>
            </a:r>
            <a:r>
              <a:rPr lang="it-IT" dirty="0" err="1" smtClean="0"/>
              <a:t>Indicators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187624" y="1196752"/>
            <a:ext cx="6480720" cy="52292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1619672" y="1628800"/>
          <a:ext cx="5548406" cy="864096"/>
        </p:xfrm>
        <a:graphic>
          <a:graphicData uri="http://schemas.openxmlformats.org/presentationml/2006/ole">
            <p:oleObj spid="_x0000_s3074" name="Equazione" r:id="rId3" imgW="2324100" imgH="3556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547664" y="2636912"/>
          <a:ext cx="5228889" cy="864096"/>
        </p:xfrm>
        <a:graphic>
          <a:graphicData uri="http://schemas.openxmlformats.org/presentationml/2006/ole">
            <p:oleObj spid="_x0000_s3075" name="Equazione" r:id="rId4" imgW="2235200" imgH="368300" progId="Equation.3">
              <p:embed/>
            </p:oleObj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619672" y="4869160"/>
          <a:ext cx="5040560" cy="1047863"/>
        </p:xfrm>
        <a:graphic>
          <a:graphicData uri="http://schemas.openxmlformats.org/presentationml/2006/ole">
            <p:oleObj spid="_x0000_s3076" name="Equazione" r:id="rId5" imgW="2120900" imgH="457200" progId="Equation.3">
              <p:embed/>
            </p:oleObj>
          </a:graphicData>
        </a:graphic>
      </p:graphicFrame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547664" y="3861048"/>
          <a:ext cx="5616624" cy="912969"/>
        </p:xfrm>
        <a:graphic>
          <a:graphicData uri="http://schemas.openxmlformats.org/presentationml/2006/ole">
            <p:oleObj spid="_x0000_s3077" name="Equazione" r:id="rId6" imgW="2374900" imgH="381000" progId="Equation.3">
              <p:embed/>
            </p:oleObj>
          </a:graphicData>
        </a:graphic>
      </p:graphicFrame>
      <p:sp>
        <p:nvSpPr>
          <p:cNvPr id="13" name="Freccia a destra 12"/>
          <p:cNvSpPr/>
          <p:nvPr/>
        </p:nvSpPr>
        <p:spPr>
          <a:xfrm>
            <a:off x="179512" y="3789040"/>
            <a:ext cx="864096" cy="720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Model</a:t>
            </a:r>
            <a:r>
              <a:rPr lang="it-IT" dirty="0" smtClean="0"/>
              <a:t> Performance </a:t>
            </a:r>
            <a:r>
              <a:rPr lang="it-IT" dirty="0" err="1" smtClean="0"/>
              <a:t>Criteria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6379775" y="2132856"/>
          <a:ext cx="2764225" cy="648072"/>
        </p:xfrm>
        <a:graphic>
          <a:graphicData uri="http://schemas.openxmlformats.org/presentationml/2006/ole">
            <p:oleObj spid="_x0000_s4098" name="Equazione" r:id="rId3" imgW="1981200" imgH="457200" progId="Equation.3">
              <p:embed/>
            </p:oleObj>
          </a:graphicData>
        </a:graphic>
      </p:graphicFrame>
      <p:pic>
        <p:nvPicPr>
          <p:cNvPr id="4" name="Immagine 3" descr="figure2.tif"/>
          <p:cNvPicPr/>
          <p:nvPr/>
        </p:nvPicPr>
        <p:blipFill>
          <a:blip r:embed="rId4" cstate="print"/>
          <a:srcRect l="3093" r="30931" b="20188"/>
          <a:stretch>
            <a:fillRect/>
          </a:stretch>
        </p:blipFill>
        <p:spPr>
          <a:xfrm>
            <a:off x="1691680" y="754038"/>
            <a:ext cx="4608512" cy="374441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1520" y="4574654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RMSE</a:t>
            </a:r>
            <a:r>
              <a:rPr lang="en-US" sz="1400" baseline="-25000" dirty="0" smtClean="0">
                <a:solidFill>
                  <a:srgbClr val="FF0000"/>
                </a:solidFill>
                <a:latin typeface="+mn-lt"/>
              </a:rPr>
              <a:t>U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≤0.5 </a:t>
            </a:r>
            <a:r>
              <a:rPr lang="en-US" sz="1400" dirty="0" smtClean="0">
                <a:latin typeface="+mn-lt"/>
                <a:sym typeface="Wingdings" pitchFamily="2" charset="2"/>
              </a:rPr>
              <a:t> </a:t>
            </a:r>
            <a:r>
              <a:rPr lang="en-US" sz="1400" dirty="0" smtClean="0">
                <a:latin typeface="+mn-lt"/>
              </a:rPr>
              <a:t>RMSE &lt; U </a:t>
            </a:r>
            <a:r>
              <a:rPr lang="en-US" sz="1400" dirty="0" smtClean="0">
                <a:latin typeface="+mn-lt"/>
                <a:sym typeface="Wingdings" pitchFamily="2" charset="2"/>
              </a:rPr>
              <a:t> </a:t>
            </a:r>
            <a:r>
              <a:rPr lang="en-US" sz="1400" dirty="0" smtClean="0">
                <a:latin typeface="+mn-lt"/>
              </a:rPr>
              <a:t>model results are on average within the range of the observation uncertainty for that station</a:t>
            </a:r>
            <a:r>
              <a:rPr lang="en-US" sz="1400" dirty="0" smtClean="0">
                <a:latin typeface="+mn-lt"/>
                <a:sym typeface="Wingdings" pitchFamily="2" charset="2"/>
              </a:rPr>
              <a:t> </a:t>
            </a:r>
            <a:r>
              <a:rPr lang="en-US" sz="1400" dirty="0" smtClean="0">
                <a:latin typeface="+mn-lt"/>
              </a:rPr>
              <a:t> any attempt to improve the model performance further is unhelpful.</a:t>
            </a:r>
          </a:p>
          <a:p>
            <a:pPr algn="just"/>
            <a:endParaRPr lang="en-US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0.5&lt;RMSE</a:t>
            </a:r>
            <a:r>
              <a:rPr lang="en-US" sz="1400" baseline="-25000" dirty="0" smtClean="0">
                <a:solidFill>
                  <a:srgbClr val="FF0000"/>
                </a:solidFill>
                <a:latin typeface="+mn-lt"/>
              </a:rPr>
              <a:t>U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≤1 </a:t>
            </a:r>
            <a:r>
              <a:rPr lang="en-US" sz="1400" dirty="0" smtClean="0">
                <a:latin typeface="+mn-lt"/>
                <a:sym typeface="Wingdings" pitchFamily="2" charset="2"/>
              </a:rPr>
              <a:t> </a:t>
            </a:r>
            <a:r>
              <a:rPr lang="en-US" sz="1400" dirty="0" smtClean="0">
                <a:latin typeface="+mn-lt"/>
              </a:rPr>
              <a:t>RMSE on average  &gt; the range of U but the model might still be closer to the “true value” (i.e. the perfect measurement) than observations.</a:t>
            </a:r>
          </a:p>
          <a:p>
            <a:endParaRPr lang="en-US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RMSE</a:t>
            </a:r>
            <a:r>
              <a:rPr lang="en-US" sz="1400" baseline="-25000" dirty="0" smtClean="0">
                <a:solidFill>
                  <a:srgbClr val="FF0000"/>
                </a:solidFill>
                <a:latin typeface="+mn-lt"/>
              </a:rPr>
              <a:t>U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&gt;1</a:t>
            </a:r>
            <a:r>
              <a:rPr lang="en-US" sz="1400" dirty="0" smtClean="0">
                <a:latin typeface="+mn-lt"/>
              </a:rPr>
              <a:t> observations are closer to the “true value” than the model results. </a:t>
            </a:r>
            <a:endParaRPr lang="it-IT" sz="1400" dirty="0">
              <a:latin typeface="+mn-lt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Target </a:t>
            </a:r>
            <a:r>
              <a:rPr lang="it-IT" dirty="0" err="1" smtClean="0"/>
              <a:t>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cam_stat.tif"/>
          <p:cNvPicPr/>
          <p:nvPr/>
        </p:nvPicPr>
        <p:blipFill>
          <a:blip r:embed="rId2" cstate="print"/>
          <a:srcRect t="33040" b="26542"/>
          <a:stretch>
            <a:fillRect/>
          </a:stretch>
        </p:blipFill>
        <p:spPr>
          <a:xfrm>
            <a:off x="-19050" y="842392"/>
            <a:ext cx="5436096" cy="3168352"/>
          </a:xfrm>
          <a:prstGeom prst="rect">
            <a:avLst/>
          </a:prstGeom>
        </p:spPr>
      </p:pic>
      <p:pic>
        <p:nvPicPr>
          <p:cNvPr id="6" name="Picture 1"/>
          <p:cNvPicPr>
            <a:picLocks/>
          </p:cNvPicPr>
          <p:nvPr/>
        </p:nvPicPr>
        <p:blipFill>
          <a:blip r:embed="rId3" cstate="print"/>
          <a:srcRect l="10587" t="18631" r="11072" b="24573"/>
          <a:stretch>
            <a:fillRect/>
          </a:stretch>
        </p:blipFill>
        <p:spPr bwMode="auto">
          <a:xfrm>
            <a:off x="5489054" y="914400"/>
            <a:ext cx="3312368" cy="292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652120" y="1778496"/>
            <a:ext cx="3024336" cy="1368152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533400" y="4025900"/>
            <a:ext cx="7772400" cy="2451100"/>
          </a:xfrm>
        </p:spPr>
        <p:txBody>
          <a:bodyPr/>
          <a:lstStyle/>
          <a:p>
            <a:pPr lv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1200" dirty="0" smtClean="0"/>
              <a:t>Measures: 50 monitoring sites (suburban, urban and rural background)</a:t>
            </a:r>
          </a:p>
          <a:p>
            <a:pPr lv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M</a:t>
            </a:r>
            <a:r>
              <a:rPr lang="en-US" sz="2000" kern="1200" dirty="0" smtClean="0"/>
              <a:t>odel: TCAM</a:t>
            </a:r>
          </a:p>
          <a:p>
            <a:pPr lv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1200" dirty="0" smtClean="0"/>
              <a:t>Year:2005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000" kern="1200" dirty="0" smtClean="0"/>
              <a:t>Domain resolution:6x6km</a:t>
            </a:r>
            <a:r>
              <a:rPr lang="en-US" sz="2000" kern="1200" baseline="30000" dirty="0" smtClean="0"/>
              <a:t>2</a:t>
            </a:r>
            <a:r>
              <a:rPr lang="en-US" sz="2000" kern="1200" dirty="0" smtClean="0"/>
              <a:t>  (POMI exercise)</a:t>
            </a:r>
            <a:r>
              <a:rPr lang="en-US" sz="2000" dirty="0" smtClean="0"/>
              <a:t> </a:t>
            </a:r>
            <a:endParaRPr lang="en-US" sz="2000" kern="1200" dirty="0" smtClean="0"/>
          </a:p>
          <a:p>
            <a:pPr lv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1200" dirty="0" smtClean="0"/>
              <a:t>Pollutants: O3 – PM10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511300"/>
            <a:ext cx="7772400" cy="4114800"/>
          </a:xfrm>
        </p:spPr>
        <p:txBody>
          <a:bodyPr/>
          <a:lstStyle/>
          <a:p>
            <a:pPr eaLnBrk="1" hangingPunct="1"/>
            <a:r>
              <a:rPr lang="it-IT" sz="2400" dirty="0" err="1" smtClean="0"/>
              <a:t>Eulerian</a:t>
            </a:r>
            <a:r>
              <a:rPr lang="it-IT" sz="2400" dirty="0" smtClean="0"/>
              <a:t> 3D </a:t>
            </a:r>
            <a:r>
              <a:rPr lang="it-IT" sz="2400" dirty="0" err="1" smtClean="0"/>
              <a:t>model</a:t>
            </a:r>
            <a:endParaRPr lang="it-IT" sz="2400" dirty="0" smtClean="0"/>
          </a:p>
          <a:p>
            <a:pPr eaLnBrk="1" hangingPunct="1"/>
            <a:r>
              <a:rPr lang="it-IT" sz="2400" dirty="0" err="1" smtClean="0"/>
              <a:t>Terrain-following</a:t>
            </a:r>
            <a:r>
              <a:rPr lang="it-IT" sz="2400" dirty="0" smtClean="0"/>
              <a:t> coordinate system</a:t>
            </a:r>
          </a:p>
          <a:p>
            <a:pPr eaLnBrk="1" hangingPunct="1"/>
            <a:r>
              <a:rPr lang="it-IT" sz="2400" dirty="0" err="1" smtClean="0"/>
              <a:t>Horizontal</a:t>
            </a:r>
            <a:r>
              <a:rPr lang="it-IT" sz="2400" dirty="0" smtClean="0"/>
              <a:t> </a:t>
            </a:r>
            <a:r>
              <a:rPr lang="it-IT" sz="2400" dirty="0" err="1" smtClean="0"/>
              <a:t>Transport</a:t>
            </a:r>
            <a:r>
              <a:rPr lang="it-IT" sz="2400" dirty="0" smtClean="0"/>
              <a:t> </a:t>
            </a:r>
            <a:r>
              <a:rPr lang="it-IT" sz="2400" dirty="0" err="1" smtClean="0"/>
              <a:t>Module</a:t>
            </a:r>
            <a:r>
              <a:rPr lang="it-IT" sz="2400" dirty="0" smtClean="0"/>
              <a:t>: </a:t>
            </a:r>
            <a:r>
              <a:rPr lang="it-IT" sz="2400" b="1" dirty="0" smtClean="0">
                <a:solidFill>
                  <a:schemeClr val="accent2"/>
                </a:solidFill>
              </a:rPr>
              <a:t>Chapeau </a:t>
            </a:r>
            <a:r>
              <a:rPr lang="it-IT" sz="2400" b="1" dirty="0" err="1" smtClean="0">
                <a:solidFill>
                  <a:schemeClr val="accent2"/>
                </a:solidFill>
              </a:rPr>
              <a:t>Function</a:t>
            </a:r>
            <a:r>
              <a:rPr lang="it-IT" sz="2400" dirty="0" smtClean="0"/>
              <a:t> + </a:t>
            </a:r>
            <a:r>
              <a:rPr lang="it-IT" sz="2400" b="1" dirty="0" err="1" smtClean="0">
                <a:solidFill>
                  <a:schemeClr val="accent2"/>
                </a:solidFill>
              </a:rPr>
              <a:t>Forester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Filter</a:t>
            </a:r>
            <a:endParaRPr lang="it-IT" sz="2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it-IT" sz="2400" dirty="0" smtClean="0"/>
              <a:t>Vertical </a:t>
            </a:r>
            <a:r>
              <a:rPr lang="it-IT" sz="2400" dirty="0" err="1" smtClean="0"/>
              <a:t>Transport</a:t>
            </a:r>
            <a:r>
              <a:rPr lang="it-IT" sz="2400" dirty="0" smtClean="0"/>
              <a:t> </a:t>
            </a:r>
            <a:r>
              <a:rPr lang="it-IT" sz="2400" dirty="0" err="1" smtClean="0"/>
              <a:t>Module</a:t>
            </a:r>
            <a:r>
              <a:rPr lang="it-IT" sz="2400" dirty="0" smtClean="0"/>
              <a:t>: </a:t>
            </a:r>
            <a:r>
              <a:rPr lang="it-IT" sz="2400" b="1" dirty="0" err="1" smtClean="0">
                <a:solidFill>
                  <a:schemeClr val="accent2"/>
                </a:solidFill>
              </a:rPr>
              <a:t>Crank-Nicholson</a:t>
            </a:r>
            <a:r>
              <a:rPr lang="it-IT" sz="2400" dirty="0" smtClean="0"/>
              <a:t> </a:t>
            </a:r>
            <a:r>
              <a:rPr lang="it-IT" sz="2400" dirty="0" err="1" smtClean="0"/>
              <a:t>hybrid</a:t>
            </a:r>
            <a:r>
              <a:rPr lang="it-IT" sz="2400" dirty="0" smtClean="0"/>
              <a:t> solver </a:t>
            </a:r>
            <a:r>
              <a:rPr lang="it-IT" sz="2400" dirty="0" err="1" smtClean="0"/>
              <a:t>based</a:t>
            </a:r>
            <a:r>
              <a:rPr lang="it-IT" sz="2400" dirty="0" smtClean="0"/>
              <a:t> on the </a:t>
            </a:r>
            <a:r>
              <a:rPr lang="it-IT" sz="2400" dirty="0" err="1" smtClean="0"/>
              <a:t>vertical</a:t>
            </a:r>
            <a:r>
              <a:rPr lang="it-IT" sz="2400" dirty="0" smtClean="0"/>
              <a:t> </a:t>
            </a:r>
            <a:r>
              <a:rPr lang="it-IT" sz="2400" dirty="0" err="1" smtClean="0"/>
              <a:t>diffusivity</a:t>
            </a:r>
            <a:r>
              <a:rPr lang="it-IT" sz="2400" dirty="0" smtClean="0"/>
              <a:t> </a:t>
            </a:r>
            <a:r>
              <a:rPr lang="it-IT" sz="2400" dirty="0" err="1" smtClean="0"/>
              <a:t>coefficient</a:t>
            </a:r>
            <a:endParaRPr lang="it-IT" sz="2400" dirty="0" smtClean="0"/>
          </a:p>
          <a:p>
            <a:pPr eaLnBrk="1" hangingPunct="1"/>
            <a:r>
              <a:rPr lang="it-IT" sz="2400" dirty="0" err="1" smtClean="0"/>
              <a:t>Deposition</a:t>
            </a:r>
            <a:r>
              <a:rPr lang="it-IT" sz="2400" dirty="0" smtClean="0"/>
              <a:t> </a:t>
            </a:r>
            <a:r>
              <a:rPr lang="it-IT" sz="2400" dirty="0" err="1" smtClean="0"/>
              <a:t>Module</a:t>
            </a:r>
            <a:endParaRPr lang="it-IT" sz="2400" dirty="0" smtClean="0"/>
          </a:p>
          <a:p>
            <a:pPr lvl="1" eaLnBrk="1" hangingPunct="1"/>
            <a:r>
              <a:rPr lang="it-IT" sz="2000" dirty="0" smtClean="0"/>
              <a:t>Dry </a:t>
            </a:r>
            <a:r>
              <a:rPr lang="it-IT" sz="2000" dirty="0" err="1" smtClean="0"/>
              <a:t>deposition</a:t>
            </a:r>
            <a:r>
              <a:rPr lang="it-IT" sz="2000" dirty="0" smtClean="0"/>
              <a:t>: </a:t>
            </a:r>
            <a:r>
              <a:rPr lang="it-IT" sz="2000" b="1" dirty="0" err="1" smtClean="0">
                <a:solidFill>
                  <a:schemeClr val="accent2"/>
                </a:solidFill>
              </a:rPr>
              <a:t>resistance-based</a:t>
            </a:r>
            <a:r>
              <a:rPr lang="it-IT" sz="2000" dirty="0" smtClean="0"/>
              <a:t> </a:t>
            </a:r>
            <a:r>
              <a:rPr lang="it-IT" sz="2000" dirty="0" err="1" smtClean="0"/>
              <a:t>approach</a:t>
            </a:r>
            <a:endParaRPr lang="it-IT" sz="2000" dirty="0" smtClean="0"/>
          </a:p>
          <a:p>
            <a:pPr lvl="1" eaLnBrk="1" hangingPunct="1"/>
            <a:r>
              <a:rPr lang="it-IT" sz="2000" dirty="0" err="1" smtClean="0"/>
              <a:t>Wet</a:t>
            </a:r>
            <a:r>
              <a:rPr lang="it-IT" sz="2000" dirty="0" smtClean="0"/>
              <a:t> </a:t>
            </a:r>
            <a:r>
              <a:rPr lang="it-IT" sz="2000" dirty="0" err="1" smtClean="0"/>
              <a:t>deposition</a:t>
            </a:r>
            <a:r>
              <a:rPr lang="it-IT" sz="2000" dirty="0" smtClean="0"/>
              <a:t>: </a:t>
            </a:r>
            <a:r>
              <a:rPr lang="it-IT" sz="2000" dirty="0" err="1" smtClean="0"/>
              <a:t>scavenging</a:t>
            </a:r>
            <a:r>
              <a:rPr lang="it-IT" sz="2000" dirty="0" smtClean="0"/>
              <a:t> </a:t>
            </a:r>
            <a:r>
              <a:rPr lang="it-IT" sz="2000" dirty="0" err="1" smtClean="0"/>
              <a:t>approach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both</a:t>
            </a:r>
            <a:r>
              <a:rPr lang="it-IT" sz="2000" dirty="0" smtClean="0"/>
              <a:t> gas and aerosol </a:t>
            </a:r>
            <a:r>
              <a:rPr lang="it-IT" sz="2000" dirty="0" err="1" smtClean="0"/>
              <a:t>species</a:t>
            </a:r>
            <a:endParaRPr lang="it-IT" sz="2000" dirty="0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TCAM: Transport and Depostion Module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7772400" cy="4114800"/>
          </a:xfrm>
        </p:spPr>
        <p:txBody>
          <a:bodyPr/>
          <a:lstStyle/>
          <a:p>
            <a:pPr eaLnBrk="1" hangingPunct="1"/>
            <a:r>
              <a:rPr lang="it-IT" sz="2400" smtClean="0"/>
              <a:t>Chemical Mechanism</a:t>
            </a:r>
          </a:p>
          <a:p>
            <a:pPr lvl="1" eaLnBrk="1" hangingPunct="1">
              <a:lnSpc>
                <a:spcPct val="130000"/>
              </a:lnSpc>
            </a:pPr>
            <a:r>
              <a:rPr lang="it-IT" sz="2000" smtClean="0"/>
              <a:t>CBIV 90</a:t>
            </a:r>
          </a:p>
          <a:p>
            <a:pPr lvl="1" eaLnBrk="1" hangingPunct="1">
              <a:lnSpc>
                <a:spcPct val="130000"/>
              </a:lnSpc>
            </a:pPr>
            <a:r>
              <a:rPr lang="it-IT" sz="2000" smtClean="0"/>
              <a:t>SAPRC 90/97</a:t>
            </a:r>
          </a:p>
          <a:p>
            <a:pPr lvl="1" eaLnBrk="1" hangingPunct="1">
              <a:lnSpc>
                <a:spcPct val="130000"/>
              </a:lnSpc>
            </a:pPr>
            <a:r>
              <a:rPr lang="it-IT" sz="2000" smtClean="0"/>
              <a:t>COCOH 97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130000"/>
              </a:lnSpc>
            </a:pPr>
            <a:r>
              <a:rPr lang="it-IT" sz="2400" smtClean="0"/>
              <a:t>Numerical Solver</a:t>
            </a:r>
          </a:p>
          <a:p>
            <a:pPr lvl="1" eaLnBrk="1" hangingPunct="1">
              <a:lnSpc>
                <a:spcPct val="130000"/>
              </a:lnSpc>
            </a:pPr>
            <a:r>
              <a:rPr lang="it-IT" sz="2000" smtClean="0"/>
              <a:t>QSSA (explicit)</a:t>
            </a:r>
          </a:p>
          <a:p>
            <a:pPr lvl="1" eaLnBrk="1" hangingPunct="1">
              <a:lnSpc>
                <a:spcPct val="130000"/>
              </a:lnSpc>
            </a:pPr>
            <a:r>
              <a:rPr lang="it-IT" sz="2000" smtClean="0"/>
              <a:t>IEH (hybrid)</a:t>
            </a:r>
          </a:p>
          <a:p>
            <a:pPr lvl="1" eaLnBrk="1" hangingPunct="1"/>
            <a:endParaRPr lang="it-IT" sz="2000" smtClean="0"/>
          </a:p>
          <a:p>
            <a:pPr eaLnBrk="1" hangingPunct="1"/>
            <a:endParaRPr lang="it-IT" sz="2400" smtClean="0"/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3055938" y="2905125"/>
            <a:ext cx="682625" cy="328613"/>
          </a:xfrm>
          <a:prstGeom prst="rightArrow">
            <a:avLst>
              <a:gd name="adj1" fmla="val 50000"/>
              <a:gd name="adj2" fmla="val 5193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18800" anchor="ctr"/>
          <a:lstStyle/>
          <a:p>
            <a:endParaRPr lang="it-IT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908425" y="2495550"/>
            <a:ext cx="4176713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118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200">
                <a:latin typeface="Tahoma" pitchFamily="34" charset="0"/>
              </a:rPr>
              <a:t>Species: 95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200">
                <a:latin typeface="Tahoma" pitchFamily="34" charset="0"/>
              </a:rPr>
              <a:t>Reactions: 187</a:t>
            </a:r>
            <a:endParaRPr lang="it-IT">
              <a:latin typeface="Tahoma" pitchFamily="34" charset="0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3867150" y="4519613"/>
            <a:ext cx="4873625" cy="124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200">
                <a:latin typeface="Tahoma" pitchFamily="34" charset="0"/>
              </a:rPr>
              <a:t>Fast-Species (12): LSODE (</a:t>
            </a:r>
            <a:r>
              <a:rPr lang="it-IT" sz="2200">
                <a:solidFill>
                  <a:schemeClr val="accent2"/>
                </a:solidFill>
                <a:latin typeface="Tahoma" pitchFamily="34" charset="0"/>
              </a:rPr>
              <a:t>implicit</a:t>
            </a:r>
            <a:r>
              <a:rPr lang="it-IT" sz="2200">
                <a:latin typeface="Tahoma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200">
                <a:latin typeface="Tahoma" pitchFamily="34" charset="0"/>
              </a:rPr>
              <a:t>Slow-Species: Adams-Bashforth (</a:t>
            </a:r>
            <a:r>
              <a:rPr lang="it-IT" sz="2200">
                <a:solidFill>
                  <a:schemeClr val="accent2"/>
                </a:solidFill>
                <a:latin typeface="Tahoma" pitchFamily="34" charset="0"/>
              </a:rPr>
              <a:t>explicit</a:t>
            </a:r>
            <a:r>
              <a:rPr lang="it-IT" sz="2200">
                <a:latin typeface="Tahoma" pitchFamily="34" charset="0"/>
              </a:rPr>
              <a:t>)</a:t>
            </a:r>
            <a:endParaRPr lang="it-IT">
              <a:latin typeface="Tahoma" pitchFamily="34" charset="0"/>
            </a:endParaRP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965200" y="2770188"/>
            <a:ext cx="1905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954088" y="4824413"/>
            <a:ext cx="19050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TCAM: Gas chemical module</a:t>
            </a:r>
          </a:p>
        </p:txBody>
      </p:sp>
      <p:sp>
        <p:nvSpPr>
          <p:cNvPr id="9225" name="AutoShape 16"/>
          <p:cNvSpPr>
            <a:spLocks noChangeArrowheads="1"/>
          </p:cNvSpPr>
          <p:nvPr/>
        </p:nvSpPr>
        <p:spPr bwMode="auto">
          <a:xfrm>
            <a:off x="3068638" y="4937125"/>
            <a:ext cx="682625" cy="328613"/>
          </a:xfrm>
          <a:prstGeom prst="rightArrow">
            <a:avLst>
              <a:gd name="adj1" fmla="val 50000"/>
              <a:gd name="adj2" fmla="val 5193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18800" anchor="ctr"/>
          <a:lstStyle/>
          <a:p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</TotalTime>
  <Words>823</Words>
  <Application>Microsoft Office PowerPoint</Application>
  <PresentationFormat>Presentazione su schermo (4:3)</PresentationFormat>
  <Paragraphs>199</Paragraphs>
  <Slides>22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Struttura predefinita</vt:lpstr>
      <vt:lpstr>Equazione</vt:lpstr>
      <vt:lpstr>Applying the DELTA-FAIRMODE tool to support AQD: the validation of the TCAM Chemical Transport Model </vt:lpstr>
      <vt:lpstr>Outline</vt:lpstr>
      <vt:lpstr>MPC definition</vt:lpstr>
      <vt:lpstr>Model evaluation: Main Statistical Indicators</vt:lpstr>
      <vt:lpstr>Model Performance Criteria</vt:lpstr>
      <vt:lpstr>Target Diagram</vt:lpstr>
      <vt:lpstr>Diapositiva 7</vt:lpstr>
      <vt:lpstr>TCAM: Transport and Depostion Module</vt:lpstr>
      <vt:lpstr>TCAM: Gas chemical module</vt:lpstr>
      <vt:lpstr>TCAM: Aerosol module</vt:lpstr>
      <vt:lpstr>Where using Delta?</vt:lpstr>
      <vt:lpstr>Target diagram: PM10 daily mean</vt:lpstr>
      <vt:lpstr>Issue: What data to be used? (1/3)</vt:lpstr>
      <vt:lpstr>Issue: What data to be used? (2/3)</vt:lpstr>
      <vt:lpstr>Issue: What data to be used? (3/3)</vt:lpstr>
      <vt:lpstr>Issue: How good is “good”?</vt:lpstr>
      <vt:lpstr>Target Plot: O3 8hmax </vt:lpstr>
      <vt:lpstr>Issue: coverage factor k value?</vt:lpstr>
      <vt:lpstr>MQO extension to meteorology: WS </vt:lpstr>
      <vt:lpstr>MQO extension to meteorology: TEMP </vt:lpstr>
      <vt:lpstr>Conclusions &amp; Discussions</vt:lpstr>
      <vt:lpstr>Thank you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 a punto di modelli per lo studio di problematiche di inquinamento atmosferico primario e secondario a scala nazionale</dc:title>
  <dc:creator>..</dc:creator>
  <cp:lastModifiedBy>claudio</cp:lastModifiedBy>
  <cp:revision>331</cp:revision>
  <dcterms:created xsi:type="dcterms:W3CDTF">2006-03-08T13:40:28Z</dcterms:created>
  <dcterms:modified xsi:type="dcterms:W3CDTF">2013-04-08T11:28:34Z</dcterms:modified>
</cp:coreProperties>
</file>