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2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8800"/>
    <a:srgbClr val="8B8D09"/>
    <a:srgbClr val="8F23B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10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767DBF9-C53C-4863-8961-F4F6AEBE7587}" type="datetimeFigureOut">
              <a:rPr lang="en-GB"/>
              <a:pPr>
                <a:defRPr/>
              </a:pPr>
              <a:t>27/03/2013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D8875DA-D5E4-4EDC-830E-4015DDF6B1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4852" y="2584921"/>
            <a:ext cx="7691604" cy="1470025"/>
          </a:xfrm>
          <a:noFill/>
        </p:spPr>
        <p:txBody>
          <a:bodyPr lIns="0" tIns="0" rIns="0" bIns="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4852" y="4340696"/>
            <a:ext cx="7691604" cy="1752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20688"/>
            <a:ext cx="1944216" cy="9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FEE00-5981-43B1-89A2-D549A3B774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52ADB-E865-4BCC-A4D9-163670F6CF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3" y="0"/>
            <a:ext cx="8964488" cy="836712"/>
          </a:xfrm>
          <a:gradFill>
            <a:gsLst>
              <a:gs pos="50000">
                <a:srgbClr val="8788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185C5657-6F24-476D-B7FA-224191E137F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6" name="Picture 5" descr="DEFRA_582_DIGI_A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453336"/>
            <a:ext cx="2808312" cy="17040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06900"/>
            <a:ext cx="8280920" cy="1362075"/>
          </a:xfrm>
          <a:solidFill>
            <a:srgbClr val="878800"/>
          </a:solidFill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906713"/>
            <a:ext cx="828092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B66D9316-0A95-4FDF-B292-312E9893D5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8" name="Picture 7" descr="DEFRA_582_DIGI_A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453336"/>
            <a:ext cx="2808312" cy="17040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878800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21467-77D5-436C-8B09-FC89C57849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9" name="Picture 8" descr="DEFRA_582_DIGI_A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453336"/>
            <a:ext cx="2808312" cy="17040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90611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90611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FE73C-556B-4E0D-8701-24C805AFB5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1" name="Picture 10" descr="DEFRA_582_DIGI_A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453336"/>
            <a:ext cx="2808312" cy="17040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878800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BF84F-0EAB-4956-9828-D10B9D3F66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7" name="Picture 6" descr="DEFRA_582_DIGI_A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453336"/>
            <a:ext cx="2808312" cy="17040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B312C-5BBF-473B-A4B3-4D2CBA84F8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9BF90-1DE7-47B5-9C58-FCB80DB2B1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9" name="Picture 8" descr="DEFRA_582_DIGI_A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453336"/>
            <a:ext cx="2808312" cy="17040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C3AF3-4000-4609-9364-BC6933FCEC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9" name="Picture 8" descr="DEFRA_582_DIGI_A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453336"/>
            <a:ext cx="2808312" cy="170407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79513" y="0"/>
            <a:ext cx="8964488" cy="908720"/>
          </a:xfrm>
          <a:prstGeom prst="rect">
            <a:avLst/>
          </a:prstGeom>
          <a:solidFill>
            <a:srgbClr val="878800"/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180000" bIns="7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68760"/>
            <a:ext cx="8229600" cy="4857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BE34452-DA2C-445A-96BD-AC52BF1A05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79388" cy="6858000"/>
          </a:xfrm>
          <a:prstGeom prst="rect">
            <a:avLst/>
          </a:prstGeom>
          <a:solidFill>
            <a:srgbClr val="878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250825" indent="-250825" algn="l" rtl="0" eaLnBrk="1" fontAlgn="base" hangingPunct="1">
        <a:spcBef>
          <a:spcPct val="20000"/>
        </a:spcBef>
        <a:spcAft>
          <a:spcPct val="0"/>
        </a:spcAft>
        <a:buClr>
          <a:srgbClr val="8B8D09"/>
        </a:buClr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8B8D09"/>
        </a:buClr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08075" indent="-193675" algn="l" rtl="0" eaLnBrk="1" fontAlgn="base" hangingPunct="1">
        <a:spcBef>
          <a:spcPct val="20000"/>
        </a:spcBef>
        <a:spcAft>
          <a:spcPct val="0"/>
        </a:spcAft>
        <a:buClr>
          <a:srgbClr val="8B8D09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8B8D09"/>
        </a:buClr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8B8D09"/>
        </a:buClr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984250" y="2584450"/>
            <a:ext cx="7691438" cy="1470025"/>
          </a:xfrm>
          <a:noFill/>
        </p:spPr>
        <p:txBody>
          <a:bodyPr/>
          <a:lstStyle/>
          <a:p>
            <a:pPr eaLnBrk="1" hangingPunct="1"/>
            <a:r>
              <a:rPr lang="en-GB" dirty="0" smtClean="0">
                <a:solidFill>
                  <a:srgbClr val="8B8D09"/>
                </a:solidFill>
                <a:latin typeface="Arial" charset="0"/>
                <a:cs typeface="Arial" charset="0"/>
              </a:rPr>
              <a:t>UK feedback on Delta V3.0</a:t>
            </a:r>
            <a:endParaRPr lang="en-GB" sz="2800" b="0" dirty="0" smtClean="0">
              <a:latin typeface="Arial" charset="0"/>
              <a:cs typeface="Arial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1042988" y="5805488"/>
            <a:ext cx="7691437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r>
              <a:rPr lang="en-GB" sz="2200" dirty="0">
                <a:ea typeface="+mj-ea"/>
              </a:rPr>
              <a:t>Presented by</a:t>
            </a:r>
            <a:r>
              <a:rPr lang="en-GB" sz="2200" dirty="0" smtClean="0">
                <a:ea typeface="+mj-ea"/>
              </a:rPr>
              <a:t>: John Stedman, Daniel Brookes, Keith Vincent, Emily Connolly</a:t>
            </a:r>
            <a:endParaRPr lang="en-GB" sz="2200" dirty="0">
              <a:ea typeface="+mj-ea"/>
            </a:endParaRPr>
          </a:p>
          <a:p>
            <a:pPr>
              <a:defRPr/>
            </a:pPr>
            <a:r>
              <a:rPr lang="en-GB" sz="2200" dirty="0" smtClean="0">
                <a:ea typeface="+mj-ea"/>
              </a:rPr>
              <a:t>10 April 2013</a:t>
            </a:r>
            <a:endParaRPr lang="en-GB" sz="2200" dirty="0">
              <a:ea typeface="+mj-ea"/>
            </a:endParaRPr>
          </a:p>
        </p:txBody>
      </p:sp>
      <p:pic>
        <p:nvPicPr>
          <p:cNvPr id="4" name="Picture 2" descr="RICARDO-AEA Our Wor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32656"/>
            <a:ext cx="2638425" cy="571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gradFill flip="none" rotWithShape="1">
            <a:tileRect/>
          </a:gradFill>
        </p:spPr>
        <p:txBody>
          <a:bodyPr/>
          <a:lstStyle/>
          <a:p>
            <a:pPr>
              <a:defRPr/>
            </a:pPr>
            <a:r>
              <a:rPr lang="en-GB" sz="2800" dirty="0" smtClean="0">
                <a:latin typeface="Arial" charset="0"/>
                <a:cs typeface="Arial" charset="0"/>
              </a:rPr>
              <a:t>Delta V3.0: </a:t>
            </a:r>
            <a:r>
              <a:rPr lang="en-US" sz="2800" dirty="0" smtClean="0">
                <a:latin typeface="Arial" charset="0"/>
                <a:cs typeface="Arial" charset="0"/>
              </a:rPr>
              <a:t>PCM model results for NO</a:t>
            </a:r>
            <a:r>
              <a:rPr lang="en-US" sz="2800" baseline="-25000" dirty="0" smtClean="0">
                <a:latin typeface="Arial" charset="0"/>
                <a:cs typeface="Arial" charset="0"/>
              </a:rPr>
              <a:t>2</a:t>
            </a:r>
            <a:r>
              <a:rPr lang="en-US" sz="2800" dirty="0" smtClean="0">
                <a:latin typeface="Arial" charset="0"/>
                <a:cs typeface="Arial" charset="0"/>
              </a:rPr>
              <a:t> in 2010</a:t>
            </a:r>
            <a:br>
              <a:rPr lang="en-US" sz="2800" dirty="0" smtClean="0">
                <a:latin typeface="Arial" charset="0"/>
                <a:cs typeface="Arial" charset="0"/>
              </a:rPr>
            </a:br>
            <a:endParaRPr lang="en-GB" sz="2800" b="0" dirty="0" smtClean="0">
              <a:latin typeface="Arial" charset="0"/>
              <a:cs typeface="Arial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1"/>
            <a:r>
              <a:rPr lang="en-US" dirty="0" smtClean="0">
                <a:latin typeface="Arial" charset="0"/>
                <a:cs typeface="Arial" charset="0"/>
              </a:rPr>
              <a:t>Parameter values in V3.0 (left) are not consistent with the paper circulated on 5 March 2013 (right)</a:t>
            </a:r>
          </a:p>
          <a:p>
            <a:pPr lvl="2"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FEF29-9139-4995-946D-C7067406B716}" type="slidenum">
              <a:rPr lang="en-GB"/>
              <a:pPr>
                <a:defRPr/>
              </a:pPr>
              <a:t>10</a:t>
            </a:fld>
            <a:endParaRPr lang="en-GB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060848"/>
            <a:ext cx="6085490" cy="397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852936"/>
            <a:ext cx="6060158" cy="3958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gradFill flip="none" rotWithShape="1">
            <a:tileRect/>
          </a:gradFill>
        </p:spPr>
        <p:txBody>
          <a:bodyPr/>
          <a:lstStyle/>
          <a:p>
            <a:pPr>
              <a:defRPr/>
            </a:pPr>
            <a:r>
              <a:rPr lang="en-GB" sz="2800" dirty="0" smtClean="0">
                <a:latin typeface="Arial" charset="0"/>
                <a:cs typeface="Arial" charset="0"/>
              </a:rPr>
              <a:t>Delta V3.0: </a:t>
            </a:r>
            <a:r>
              <a:rPr lang="en-US" sz="2800" dirty="0" smtClean="0">
                <a:latin typeface="Arial" charset="0"/>
                <a:cs typeface="Arial" charset="0"/>
              </a:rPr>
              <a:t>NO</a:t>
            </a:r>
            <a:r>
              <a:rPr lang="en-US" sz="2800" baseline="-25000" dirty="0" smtClean="0">
                <a:latin typeface="Arial" charset="0"/>
                <a:cs typeface="Arial" charset="0"/>
              </a:rPr>
              <a:t>2</a:t>
            </a:r>
            <a:r>
              <a:rPr lang="en-US" sz="2800" dirty="0" smtClean="0">
                <a:latin typeface="Arial" charset="0"/>
                <a:cs typeface="Arial" charset="0"/>
              </a:rPr>
              <a:t> in 2010 and 2011</a:t>
            </a:r>
            <a:br>
              <a:rPr lang="en-US" sz="2800" dirty="0" smtClean="0">
                <a:latin typeface="Arial" charset="0"/>
                <a:cs typeface="Arial" charset="0"/>
              </a:rPr>
            </a:br>
            <a:endParaRPr lang="en-GB" sz="2800" b="0" dirty="0" smtClean="0">
              <a:latin typeface="Arial" charset="0"/>
              <a:cs typeface="Arial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1"/>
            <a:r>
              <a:rPr lang="en-US" dirty="0" smtClean="0">
                <a:latin typeface="Arial" charset="0"/>
                <a:cs typeface="Arial" charset="0"/>
              </a:rPr>
              <a:t>Model performance varies from year to year</a:t>
            </a:r>
          </a:p>
          <a:p>
            <a:pPr lvl="2"/>
            <a:r>
              <a:rPr lang="en-US" dirty="0" smtClean="0">
                <a:latin typeface="Arial" charset="0"/>
                <a:cs typeface="Arial" charset="0"/>
              </a:rPr>
              <a:t>Using parameters from 5 March 2013 paper</a:t>
            </a:r>
          </a:p>
          <a:p>
            <a:pPr lvl="2"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FEF29-9139-4995-946D-C7067406B716}" type="slidenum">
              <a:rPr lang="en-GB"/>
              <a:pPr>
                <a:defRPr/>
              </a:pPr>
              <a:t>11</a:t>
            </a:fld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824"/>
            <a:ext cx="6064250" cy="396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883421"/>
            <a:ext cx="6085491" cy="397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gradFill flip="none" rotWithShape="1">
            <a:tileRect/>
          </a:gradFill>
        </p:spPr>
        <p:txBody>
          <a:bodyPr/>
          <a:lstStyle/>
          <a:p>
            <a:pPr>
              <a:defRPr/>
            </a:pPr>
            <a:r>
              <a:rPr lang="en-GB" sz="2800" dirty="0" smtClean="0">
                <a:latin typeface="Arial" charset="0"/>
                <a:cs typeface="Arial" charset="0"/>
              </a:rPr>
              <a:t>Delta V3.0: </a:t>
            </a:r>
            <a:r>
              <a:rPr lang="en-US" sz="2800" dirty="0" smtClean="0">
                <a:latin typeface="Arial" charset="0"/>
                <a:cs typeface="Arial" charset="0"/>
              </a:rPr>
              <a:t>NO</a:t>
            </a:r>
            <a:r>
              <a:rPr lang="en-US" sz="2800" baseline="-25000" dirty="0" smtClean="0">
                <a:latin typeface="Arial" charset="0"/>
                <a:cs typeface="Arial" charset="0"/>
              </a:rPr>
              <a:t>2</a:t>
            </a:r>
            <a:r>
              <a:rPr lang="en-US" sz="2800" dirty="0" smtClean="0">
                <a:latin typeface="Arial" charset="0"/>
                <a:cs typeface="Arial" charset="0"/>
              </a:rPr>
              <a:t> 2011</a:t>
            </a:r>
            <a:br>
              <a:rPr lang="en-US" sz="2800" dirty="0" smtClean="0">
                <a:latin typeface="Arial" charset="0"/>
                <a:cs typeface="Arial" charset="0"/>
              </a:rPr>
            </a:br>
            <a:endParaRPr lang="en-GB" sz="2800" b="0" dirty="0" smtClean="0">
              <a:latin typeface="Arial" charset="0"/>
              <a:cs typeface="Arial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1"/>
            <a:r>
              <a:rPr lang="en-US" dirty="0" smtClean="0">
                <a:latin typeface="Arial" charset="0"/>
                <a:cs typeface="Arial" charset="0"/>
              </a:rPr>
              <a:t>With  (left) and without </a:t>
            </a:r>
            <a:r>
              <a:rPr lang="en-US" dirty="0" smtClean="0">
                <a:latin typeface="Arial" charset="0"/>
                <a:cs typeface="Arial" charset="0"/>
                <a:sym typeface="Symbol"/>
              </a:rPr>
              <a:t></a:t>
            </a:r>
            <a:r>
              <a:rPr lang="en-US" baseline="30000" dirty="0" smtClean="0">
                <a:latin typeface="Arial" charset="0"/>
                <a:cs typeface="Arial" charset="0"/>
                <a:sym typeface="Symbol"/>
              </a:rPr>
              <a:t>2</a:t>
            </a:r>
            <a:r>
              <a:rPr lang="en-US" dirty="0" smtClean="0">
                <a:latin typeface="Arial" charset="0"/>
                <a:cs typeface="Arial" charset="0"/>
                <a:sym typeface="Symbol"/>
              </a:rPr>
              <a:t> </a:t>
            </a:r>
            <a:r>
              <a:rPr lang="en-US" dirty="0" smtClean="0">
                <a:latin typeface="Arial" charset="0"/>
                <a:cs typeface="Arial" charset="0"/>
                <a:sym typeface="Symbol"/>
              </a:rPr>
              <a:t>term (right)</a:t>
            </a:r>
            <a:endParaRPr lang="en-US" dirty="0" smtClean="0">
              <a:latin typeface="Arial" charset="0"/>
              <a:cs typeface="Arial" charset="0"/>
            </a:endParaRPr>
          </a:p>
          <a:p>
            <a:pPr lvl="2"/>
            <a:r>
              <a:rPr lang="en-US" dirty="0" smtClean="0">
                <a:latin typeface="Arial" charset="0"/>
                <a:cs typeface="Arial" charset="0"/>
              </a:rPr>
              <a:t>Using parameters from 5 March 2013 paper</a:t>
            </a:r>
          </a:p>
          <a:p>
            <a:pPr lvl="2"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FEF29-9139-4995-946D-C7067406B716}" type="slidenum">
              <a:rPr lang="en-GB"/>
              <a:pPr>
                <a:defRPr/>
              </a:pPr>
              <a:t>12</a:t>
            </a:fld>
            <a:endParaRPr lang="en-GB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6832"/>
            <a:ext cx="6085491" cy="397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833465"/>
            <a:ext cx="6161978" cy="40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gradFill flip="none" rotWithShape="1">
            <a:tileRect/>
          </a:gradFill>
        </p:spPr>
        <p:txBody>
          <a:bodyPr/>
          <a:lstStyle/>
          <a:p>
            <a:pPr>
              <a:defRPr/>
            </a:pPr>
            <a:r>
              <a:rPr lang="en-GB" sz="2800" dirty="0" smtClean="0">
                <a:latin typeface="Arial" charset="0"/>
                <a:cs typeface="Arial" charset="0"/>
              </a:rPr>
              <a:t>Delta V3.0: PCM </a:t>
            </a:r>
            <a:r>
              <a:rPr lang="en-US" sz="2800" dirty="0" smtClean="0">
                <a:latin typeface="Arial" charset="0"/>
                <a:cs typeface="Arial" charset="0"/>
              </a:rPr>
              <a:t>PM</a:t>
            </a:r>
            <a:r>
              <a:rPr lang="en-US" sz="2800" baseline="-25000" dirty="0" smtClean="0">
                <a:latin typeface="Arial" charset="0"/>
                <a:cs typeface="Arial" charset="0"/>
              </a:rPr>
              <a:t>10</a:t>
            </a:r>
            <a:r>
              <a:rPr lang="en-US" sz="2800" dirty="0" smtClean="0">
                <a:latin typeface="Arial" charset="0"/>
                <a:cs typeface="Arial" charset="0"/>
              </a:rPr>
              <a:t> in 2010 </a:t>
            </a:r>
            <a:br>
              <a:rPr lang="en-US" sz="2800" dirty="0" smtClean="0">
                <a:latin typeface="Arial" charset="0"/>
                <a:cs typeface="Arial" charset="0"/>
              </a:rPr>
            </a:br>
            <a:endParaRPr lang="en-GB" sz="2800" b="0" dirty="0" smtClean="0">
              <a:latin typeface="Arial" charset="0"/>
              <a:cs typeface="Arial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1"/>
            <a:r>
              <a:rPr lang="en-US" dirty="0" smtClean="0">
                <a:latin typeface="Arial" charset="0"/>
                <a:cs typeface="Arial" charset="0"/>
              </a:rPr>
              <a:t>Reproduced in spreadsheet calculations</a:t>
            </a:r>
          </a:p>
          <a:p>
            <a:pPr lvl="2"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FEF29-9139-4995-946D-C7067406B716}" type="slidenum">
              <a:rPr lang="en-GB"/>
              <a:pPr>
                <a:defRPr/>
              </a:pPr>
              <a:t>13</a:t>
            </a:fld>
            <a:endParaRPr lang="en-GB" dirty="0"/>
          </a:p>
        </p:txBody>
      </p:sp>
      <p:pic>
        <p:nvPicPr>
          <p:cNvPr id="7" name="Picture 6" descr="2010_PM10_annual_p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56792"/>
            <a:ext cx="4628209" cy="3692835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847084"/>
            <a:ext cx="5657900" cy="3695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gradFill flip="none" rotWithShape="1">
            <a:tileRect/>
          </a:gradFill>
        </p:spPr>
        <p:txBody>
          <a:bodyPr/>
          <a:lstStyle/>
          <a:p>
            <a:pPr>
              <a:defRPr/>
            </a:pPr>
            <a:r>
              <a:rPr lang="en-GB" sz="2800" dirty="0" smtClean="0">
                <a:latin typeface="Arial" charset="0"/>
                <a:cs typeface="Arial" charset="0"/>
              </a:rPr>
              <a:t>Delta V3.0: PCM </a:t>
            </a:r>
            <a:r>
              <a:rPr lang="en-US" sz="2800" dirty="0" smtClean="0">
                <a:latin typeface="Arial" charset="0"/>
                <a:cs typeface="Arial" charset="0"/>
              </a:rPr>
              <a:t>PM</a:t>
            </a:r>
            <a:r>
              <a:rPr lang="en-US" sz="2800" baseline="-25000" dirty="0" smtClean="0">
                <a:latin typeface="Arial" charset="0"/>
                <a:cs typeface="Arial" charset="0"/>
              </a:rPr>
              <a:t>10</a:t>
            </a:r>
            <a:r>
              <a:rPr lang="en-US" sz="2800" dirty="0" smtClean="0">
                <a:latin typeface="Arial" charset="0"/>
                <a:cs typeface="Arial" charset="0"/>
              </a:rPr>
              <a:t> in 2010 </a:t>
            </a:r>
            <a:br>
              <a:rPr lang="en-US" sz="2800" dirty="0" smtClean="0">
                <a:latin typeface="Arial" charset="0"/>
                <a:cs typeface="Arial" charset="0"/>
              </a:rPr>
            </a:br>
            <a:endParaRPr lang="en-GB" sz="2800" b="0" dirty="0" smtClean="0">
              <a:latin typeface="Arial" charset="0"/>
              <a:cs typeface="Arial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1"/>
            <a:r>
              <a:rPr lang="en-US" dirty="0" smtClean="0">
                <a:latin typeface="Arial" charset="0"/>
                <a:cs typeface="Arial" charset="0"/>
              </a:rPr>
              <a:t>Using parameter values from 5 March paper (left)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Using parameters for TEOM (FDMS) (right)</a:t>
            </a:r>
          </a:p>
          <a:p>
            <a:pPr lvl="2"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FEF29-9139-4995-946D-C7067406B716}" type="slidenum">
              <a:rPr lang="en-GB"/>
              <a:pPr>
                <a:defRPr/>
              </a:pPr>
              <a:t>14</a:t>
            </a:fld>
            <a:endParaRPr lang="en-GB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8841"/>
            <a:ext cx="5953591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2420888"/>
            <a:ext cx="6233964" cy="4071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gradFill flip="none" rotWithShape="1">
            <a:tileRect/>
          </a:gradFill>
        </p:spPr>
        <p:txBody>
          <a:bodyPr/>
          <a:lstStyle/>
          <a:p>
            <a:pPr>
              <a:defRPr/>
            </a:pPr>
            <a:r>
              <a:rPr lang="en-GB" sz="2800" dirty="0" smtClean="0">
                <a:latin typeface="Arial" charset="0"/>
                <a:cs typeface="Arial" charset="0"/>
              </a:rPr>
              <a:t>Conclusions and recommendations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Input of annual data much easier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Parameters in Delta V3.0 do are not consistent with </a:t>
            </a:r>
            <a:r>
              <a:rPr lang="en-US" smtClean="0">
                <a:latin typeface="Arial" charset="0"/>
                <a:cs typeface="Arial" charset="0"/>
              </a:rPr>
              <a:t>the circulated </a:t>
            </a:r>
            <a:r>
              <a:rPr lang="en-US" dirty="0" smtClean="0">
                <a:latin typeface="Arial" charset="0"/>
                <a:cs typeface="Arial" charset="0"/>
              </a:rPr>
              <a:t>paper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Assessment of model performance is highly sensitive to the selection of parameters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Recommendations</a:t>
            </a:r>
          </a:p>
          <a:p>
            <a:pPr lvl="1"/>
            <a:r>
              <a:rPr lang="en-GB" dirty="0" smtClean="0">
                <a:latin typeface="Arial" charset="0"/>
                <a:cs typeface="Arial" charset="0"/>
              </a:rPr>
              <a:t>Include parameter values in Delta plots for version control </a:t>
            </a:r>
          </a:p>
          <a:p>
            <a:pPr lvl="1"/>
            <a:r>
              <a:rPr lang="en-GB" dirty="0" smtClean="0">
                <a:latin typeface="Arial" charset="0"/>
                <a:cs typeface="Arial" charset="0"/>
              </a:rPr>
              <a:t>Allow users to choose no-default values to explore sensitivities</a:t>
            </a:r>
          </a:p>
          <a:p>
            <a:pPr lvl="1"/>
            <a:r>
              <a:rPr lang="en-GB" dirty="0" smtClean="0">
                <a:latin typeface="Arial" charset="0"/>
                <a:cs typeface="Arial" charset="0"/>
              </a:rPr>
              <a:t>Will need to address all the AQD and DD4 pollutants</a:t>
            </a:r>
          </a:p>
          <a:p>
            <a:pPr lvl="1">
              <a:buNone/>
            </a:pPr>
            <a:endParaRPr lang="en-GB" dirty="0" smtClean="0">
              <a:latin typeface="Arial" charset="0"/>
              <a:cs typeface="Arial" charset="0"/>
            </a:endParaRPr>
          </a:p>
          <a:p>
            <a:pPr lvl="2"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FEF29-9139-4995-946D-C7067406B716}" type="slidenum">
              <a:rPr lang="en-GB"/>
              <a:pPr>
                <a:defRPr/>
              </a:pPr>
              <a:t>15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gradFill flip="none" rotWithShape="1">
            <a:tileRect/>
          </a:gradFill>
        </p:spPr>
        <p:txBody>
          <a:bodyPr/>
          <a:lstStyle/>
          <a:p>
            <a:pPr eaLnBrk="1" hangingPunct="1">
              <a:defRPr/>
            </a:pPr>
            <a:r>
              <a:rPr lang="en-GB" sz="2800" dirty="0" smtClean="0">
                <a:latin typeface="Arial" charset="0"/>
                <a:cs typeface="Arial" charset="0"/>
              </a:rPr>
              <a:t>Outline</a:t>
            </a:r>
            <a:endParaRPr lang="en-GB" sz="2800" b="0" dirty="0" smtClean="0">
              <a:latin typeface="Arial" charset="0"/>
              <a:cs typeface="Arial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Practical aspects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Other aspects covered in accompanying presentation</a:t>
            </a:r>
          </a:p>
          <a:p>
            <a:pPr lvl="1"/>
            <a:r>
              <a:rPr lang="en-GB" dirty="0" smtClean="0">
                <a:latin typeface="Arial" charset="0"/>
                <a:cs typeface="Arial" charset="0"/>
              </a:rPr>
              <a:t>Use of models for UK compliance assessments</a:t>
            </a:r>
          </a:p>
          <a:p>
            <a:pPr lvl="1"/>
            <a:r>
              <a:rPr lang="en-GB" dirty="0" smtClean="0">
                <a:latin typeface="Arial" charset="0"/>
                <a:cs typeface="Arial" charset="0"/>
              </a:rPr>
              <a:t>Feedback provided last year</a:t>
            </a:r>
          </a:p>
          <a:p>
            <a:pPr lvl="1"/>
            <a:r>
              <a:rPr lang="en-GB" dirty="0" smtClean="0">
                <a:latin typeface="Arial" charset="0"/>
                <a:cs typeface="Arial" charset="0"/>
              </a:rPr>
              <a:t>Using Delta V3.0</a:t>
            </a:r>
          </a:p>
          <a:p>
            <a:pPr lvl="1"/>
            <a:r>
              <a:rPr lang="en-GB" dirty="0" smtClean="0">
                <a:latin typeface="Arial" charset="0"/>
                <a:cs typeface="Arial" charset="0"/>
              </a:rPr>
              <a:t>Conclusions and recommendations</a:t>
            </a:r>
          </a:p>
          <a:p>
            <a:endParaRPr lang="en-GB" dirty="0" smtClean="0">
              <a:latin typeface="Arial" charset="0"/>
              <a:cs typeface="Arial" charset="0"/>
            </a:endParaRPr>
          </a:p>
          <a:p>
            <a:r>
              <a:rPr lang="en-GB" dirty="0" smtClean="0">
                <a:latin typeface="Arial" charset="0"/>
                <a:cs typeface="Arial" charset="0"/>
              </a:rPr>
              <a:t>Views of the UK Competent Authorities</a:t>
            </a:r>
          </a:p>
          <a:p>
            <a:pPr lvl="2"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FEF29-9139-4995-946D-C7067406B716}" type="slidenum">
              <a:rPr lang="en-GB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gradFill flip="none" rotWithShape="1">
            <a:tileRect/>
          </a:gradFill>
        </p:spPr>
        <p:txBody>
          <a:bodyPr/>
          <a:lstStyle/>
          <a:p>
            <a:pPr>
              <a:defRPr/>
            </a:pPr>
            <a:r>
              <a:rPr lang="en-GB" sz="2800" dirty="0" smtClean="0">
                <a:latin typeface="Arial" charset="0"/>
                <a:cs typeface="Arial" charset="0"/>
              </a:rPr>
              <a:t>Models for UK compliance assessments</a:t>
            </a:r>
            <a:endParaRPr lang="en-GB" sz="2800" b="0" dirty="0" smtClean="0">
              <a:latin typeface="Arial" charset="0"/>
              <a:cs typeface="Arial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1"/>
            <a:r>
              <a:rPr lang="en-GB" dirty="0" smtClean="0">
                <a:latin typeface="Arial" charset="0"/>
                <a:cs typeface="Arial" charset="0"/>
              </a:rPr>
              <a:t>Pollution Climate Mapping (PCM) models as supplementary assessment methods for annual compliance assessment (Decision 2004/461/EC)</a:t>
            </a:r>
          </a:p>
          <a:p>
            <a:pPr lvl="1"/>
            <a:r>
              <a:rPr lang="en-GB" dirty="0" smtClean="0">
                <a:latin typeface="Arial" charset="0"/>
                <a:cs typeface="Arial" charset="0"/>
              </a:rPr>
              <a:t>SO</a:t>
            </a:r>
            <a:r>
              <a:rPr lang="en-GB" baseline="-25000" dirty="0" smtClean="0">
                <a:latin typeface="Arial" charset="0"/>
                <a:cs typeface="Arial" charset="0"/>
              </a:rPr>
              <a:t>2</a:t>
            </a:r>
            <a:r>
              <a:rPr lang="en-GB" dirty="0" smtClean="0">
                <a:latin typeface="Arial" charset="0"/>
                <a:cs typeface="Arial" charset="0"/>
              </a:rPr>
              <a:t>, </a:t>
            </a:r>
            <a:r>
              <a:rPr lang="en-GB" dirty="0" err="1" smtClean="0">
                <a:latin typeface="Arial" charset="0"/>
                <a:cs typeface="Arial" charset="0"/>
              </a:rPr>
              <a:t>NO</a:t>
            </a:r>
            <a:r>
              <a:rPr lang="en-GB" baseline="-25000" dirty="0" err="1" smtClean="0">
                <a:latin typeface="Arial" charset="0"/>
                <a:cs typeface="Arial" charset="0"/>
              </a:rPr>
              <a:t>x</a:t>
            </a:r>
            <a:r>
              <a:rPr lang="en-GB" dirty="0" smtClean="0">
                <a:latin typeface="Arial" charset="0"/>
                <a:cs typeface="Arial" charset="0"/>
              </a:rPr>
              <a:t>, NO</a:t>
            </a:r>
            <a:r>
              <a:rPr lang="en-GB" baseline="-25000" dirty="0" smtClean="0">
                <a:latin typeface="Arial" charset="0"/>
                <a:cs typeface="Arial" charset="0"/>
              </a:rPr>
              <a:t>2</a:t>
            </a:r>
            <a:r>
              <a:rPr lang="en-GB" dirty="0" smtClean="0">
                <a:latin typeface="Arial" charset="0"/>
                <a:cs typeface="Arial" charset="0"/>
              </a:rPr>
              <a:t>, PM</a:t>
            </a:r>
            <a:r>
              <a:rPr lang="en-GB" baseline="-25000" dirty="0" smtClean="0">
                <a:latin typeface="Arial" charset="0"/>
                <a:cs typeface="Arial" charset="0"/>
              </a:rPr>
              <a:t>10</a:t>
            </a:r>
            <a:r>
              <a:rPr lang="en-GB" dirty="0" smtClean="0">
                <a:latin typeface="Arial" charset="0"/>
                <a:cs typeface="Arial" charset="0"/>
              </a:rPr>
              <a:t>, </a:t>
            </a:r>
            <a:r>
              <a:rPr lang="en-GB" dirty="0" err="1" smtClean="0">
                <a:latin typeface="Arial" charset="0"/>
                <a:cs typeface="Arial" charset="0"/>
              </a:rPr>
              <a:t>Pb</a:t>
            </a:r>
            <a:r>
              <a:rPr lang="en-GB" dirty="0" smtClean="0">
                <a:latin typeface="Arial" charset="0"/>
                <a:cs typeface="Arial" charset="0"/>
              </a:rPr>
              <a:t>, C</a:t>
            </a:r>
            <a:r>
              <a:rPr lang="en-GB" baseline="-25000" dirty="0" smtClean="0">
                <a:latin typeface="Arial" charset="0"/>
                <a:cs typeface="Arial" charset="0"/>
              </a:rPr>
              <a:t>6</a:t>
            </a:r>
            <a:r>
              <a:rPr lang="en-GB" dirty="0" smtClean="0">
                <a:latin typeface="Arial" charset="0"/>
                <a:cs typeface="Arial" charset="0"/>
              </a:rPr>
              <a:t>H</a:t>
            </a:r>
            <a:r>
              <a:rPr lang="en-GB" baseline="-25000" dirty="0" smtClean="0">
                <a:latin typeface="Arial" charset="0"/>
                <a:cs typeface="Arial" charset="0"/>
              </a:rPr>
              <a:t>6</a:t>
            </a:r>
            <a:r>
              <a:rPr lang="en-GB" dirty="0" smtClean="0">
                <a:latin typeface="Arial" charset="0"/>
                <a:cs typeface="Arial" charset="0"/>
              </a:rPr>
              <a:t>, O</a:t>
            </a:r>
            <a:r>
              <a:rPr lang="en-GB" baseline="-25000" dirty="0" smtClean="0">
                <a:latin typeface="Arial" charset="0"/>
                <a:cs typeface="Arial" charset="0"/>
              </a:rPr>
              <a:t>3</a:t>
            </a:r>
            <a:r>
              <a:rPr lang="en-GB" dirty="0" smtClean="0">
                <a:latin typeface="Arial" charset="0"/>
                <a:cs typeface="Arial" charset="0"/>
              </a:rPr>
              <a:t>, PM</a:t>
            </a:r>
            <a:r>
              <a:rPr lang="en-GB" baseline="-25000" dirty="0" smtClean="0">
                <a:latin typeface="Arial" charset="0"/>
                <a:cs typeface="Arial" charset="0"/>
              </a:rPr>
              <a:t>2.5</a:t>
            </a:r>
            <a:r>
              <a:rPr lang="en-GB" dirty="0" smtClean="0">
                <a:latin typeface="Arial" charset="0"/>
                <a:cs typeface="Arial" charset="0"/>
              </a:rPr>
              <a:t>, As, </a:t>
            </a:r>
            <a:r>
              <a:rPr lang="en-GB" dirty="0" err="1" smtClean="0">
                <a:latin typeface="Arial" charset="0"/>
                <a:cs typeface="Arial" charset="0"/>
              </a:rPr>
              <a:t>Cd</a:t>
            </a:r>
            <a:r>
              <a:rPr lang="en-GB" dirty="0" smtClean="0">
                <a:latin typeface="Arial" charset="0"/>
                <a:cs typeface="Arial" charset="0"/>
              </a:rPr>
              <a:t>, Ni and B[a]P</a:t>
            </a:r>
          </a:p>
          <a:p>
            <a:pPr lvl="1"/>
            <a:r>
              <a:rPr lang="en-GB" dirty="0" smtClean="0">
                <a:latin typeface="Arial" charset="0"/>
                <a:cs typeface="Arial" charset="0"/>
              </a:rPr>
              <a:t>Annual mean</a:t>
            </a:r>
          </a:p>
          <a:p>
            <a:pPr lvl="1"/>
            <a:r>
              <a:rPr lang="en-GB" dirty="0" smtClean="0">
                <a:latin typeface="Arial" charset="0"/>
                <a:cs typeface="Arial" charset="0"/>
              </a:rPr>
              <a:t>Pollutant specific metrics </a:t>
            </a:r>
          </a:p>
          <a:p>
            <a:pPr lvl="2"/>
            <a:r>
              <a:rPr lang="en-GB" dirty="0" smtClean="0">
                <a:latin typeface="Arial" charset="0"/>
                <a:cs typeface="Arial" charset="0"/>
              </a:rPr>
              <a:t>High percentiles for SO</a:t>
            </a:r>
            <a:r>
              <a:rPr lang="en-GB" baseline="-25000" dirty="0" smtClean="0">
                <a:latin typeface="Arial" charset="0"/>
                <a:cs typeface="Arial" charset="0"/>
              </a:rPr>
              <a:t>2</a:t>
            </a:r>
            <a:r>
              <a:rPr lang="en-GB" dirty="0" smtClean="0">
                <a:latin typeface="Arial" charset="0"/>
                <a:cs typeface="Arial" charset="0"/>
              </a:rPr>
              <a:t> and AOT40 and days above threshold for O</a:t>
            </a:r>
            <a:r>
              <a:rPr lang="en-GB" baseline="-25000" dirty="0" smtClean="0">
                <a:latin typeface="Arial" charset="0"/>
                <a:cs typeface="Arial" charset="0"/>
              </a:rPr>
              <a:t>3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FEF29-9139-4995-946D-C7067406B716}" type="slidenum">
              <a:rPr lang="en-GB"/>
              <a:pPr>
                <a:defRPr/>
              </a:pPr>
              <a:t>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gradFill flip="none" rotWithShape="1">
            <a:tileRect/>
          </a:gradFill>
        </p:spPr>
        <p:txBody>
          <a:bodyPr/>
          <a:lstStyle/>
          <a:p>
            <a:pPr>
              <a:defRPr/>
            </a:pPr>
            <a:r>
              <a:rPr lang="en-GB" sz="2800" dirty="0" smtClean="0">
                <a:latin typeface="Arial" charset="0"/>
                <a:cs typeface="Arial" charset="0"/>
              </a:rPr>
              <a:t>Models for UK compliance assessments</a:t>
            </a:r>
            <a:endParaRPr lang="en-GB" sz="2800" b="0" dirty="0" smtClean="0">
              <a:latin typeface="Arial" charset="0"/>
              <a:cs typeface="Arial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1"/>
            <a:r>
              <a:rPr lang="en-GB" dirty="0" smtClean="0">
                <a:latin typeface="Arial" charset="0"/>
                <a:cs typeface="Arial" charset="0"/>
              </a:rPr>
              <a:t>Pragmatic dispersion model</a:t>
            </a:r>
          </a:p>
          <a:p>
            <a:pPr lvl="2"/>
            <a:r>
              <a:rPr lang="en-GB" dirty="0" smtClean="0">
                <a:latin typeface="Arial" charset="0"/>
                <a:cs typeface="Arial" charset="0"/>
              </a:rPr>
              <a:t>Large point sources  – modelled  using the air dispersion model ADMS and emissions estimates from the UK National Atmospheric Emissions Inventory (NAEI)</a:t>
            </a:r>
          </a:p>
          <a:p>
            <a:pPr lvl="2"/>
            <a:r>
              <a:rPr lang="en-GB" dirty="0" smtClean="0">
                <a:latin typeface="Arial" charset="0"/>
                <a:cs typeface="Arial" charset="0"/>
              </a:rPr>
              <a:t>Small point sources – modelled using the small points model and NAEI emissions</a:t>
            </a:r>
          </a:p>
          <a:p>
            <a:pPr lvl="2"/>
            <a:r>
              <a:rPr lang="en-GB" dirty="0" smtClean="0">
                <a:latin typeface="Arial" charset="0"/>
                <a:cs typeface="Arial" charset="0"/>
              </a:rPr>
              <a:t>Distant sources – characterised by the rural background concentration. From measurements or results from other models</a:t>
            </a:r>
          </a:p>
          <a:p>
            <a:pPr lvl="2"/>
            <a:r>
              <a:rPr lang="en-GB" dirty="0" smtClean="0">
                <a:latin typeface="Arial" charset="0"/>
                <a:cs typeface="Arial" charset="0"/>
              </a:rPr>
              <a:t>Area sources  – modelled using a dispersion kernel and emissions estimates from the NAEI. </a:t>
            </a:r>
          </a:p>
          <a:p>
            <a:pPr lvl="2"/>
            <a:r>
              <a:rPr lang="en-GB" dirty="0" smtClean="0">
                <a:latin typeface="Arial" charset="0"/>
                <a:cs typeface="Arial" charset="0"/>
              </a:rPr>
              <a:t>Roadside increment model for traffic locations</a:t>
            </a:r>
          </a:p>
          <a:p>
            <a:pPr lvl="2"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FEF29-9139-4995-946D-C7067406B716}" type="slidenum">
              <a:rPr lang="en-GB"/>
              <a:pPr>
                <a:defRPr/>
              </a:pPr>
              <a:t>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gradFill flip="none" rotWithShape="1">
            <a:tileRect/>
          </a:gradFill>
        </p:spPr>
        <p:txBody>
          <a:bodyPr/>
          <a:lstStyle/>
          <a:p>
            <a:pPr>
              <a:defRPr/>
            </a:pPr>
            <a:r>
              <a:rPr lang="en-GB" sz="2800" dirty="0" smtClean="0">
                <a:latin typeface="Arial" charset="0"/>
                <a:cs typeface="Arial" charset="0"/>
              </a:rPr>
              <a:t>Models for UK compliance assessments</a:t>
            </a:r>
            <a:endParaRPr lang="en-GB" sz="2800" b="0" dirty="0" smtClean="0">
              <a:latin typeface="Arial" charset="0"/>
              <a:cs typeface="Arial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1"/>
            <a:r>
              <a:rPr lang="en-GB" dirty="0" smtClean="0">
                <a:latin typeface="Arial" charset="0"/>
                <a:cs typeface="Arial" charset="0"/>
              </a:rPr>
              <a:t>Assessment is based on a combination of measurement data and model results. The compliance status for each zone is based on the maximum of the measured and modelled concentrations</a:t>
            </a:r>
          </a:p>
          <a:p>
            <a:pPr lvl="1"/>
            <a:endParaRPr lang="en-GB" dirty="0" smtClean="0">
              <a:latin typeface="Arial" charset="0"/>
              <a:cs typeface="Arial" charset="0"/>
            </a:endParaRPr>
          </a:p>
          <a:p>
            <a:pPr lvl="2"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FEF29-9139-4995-946D-C7067406B716}" type="slidenum">
              <a:rPr lang="en-GB"/>
              <a:pPr>
                <a:defRPr/>
              </a:pPr>
              <a:t>5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gradFill flip="none" rotWithShape="1">
            <a:tileRect/>
          </a:gradFill>
        </p:spPr>
        <p:txBody>
          <a:bodyPr/>
          <a:lstStyle/>
          <a:p>
            <a:pPr>
              <a:defRPr/>
            </a:pPr>
            <a:r>
              <a:rPr lang="en-GB" sz="2800" dirty="0" smtClean="0">
                <a:latin typeface="Arial" charset="0"/>
                <a:cs typeface="Arial" charset="0"/>
              </a:rPr>
              <a:t>Models for UK compliance assessments</a:t>
            </a:r>
            <a:endParaRPr lang="en-GB" sz="2800" b="0" dirty="0" smtClean="0">
              <a:latin typeface="Arial" charset="0"/>
              <a:cs typeface="Arial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1"/>
            <a:r>
              <a:rPr lang="en-GB" dirty="0" smtClean="0">
                <a:latin typeface="Arial" charset="0"/>
                <a:cs typeface="Arial" charset="0"/>
              </a:rPr>
              <a:t>The models are designed to assess compliance at locations defined within the directives</a:t>
            </a:r>
          </a:p>
          <a:p>
            <a:pPr lvl="2"/>
            <a:r>
              <a:rPr lang="en-GB" dirty="0" smtClean="0">
                <a:latin typeface="Arial" charset="0"/>
                <a:cs typeface="Arial" charset="0"/>
              </a:rPr>
              <a:t>Urban (and Rural) Background locations: 1 km x 1 km grid squares representative of the exposure of the general population</a:t>
            </a:r>
          </a:p>
          <a:p>
            <a:pPr lvl="2"/>
            <a:r>
              <a:rPr lang="en-GB" dirty="0" smtClean="0">
                <a:latin typeface="Arial" charset="0"/>
                <a:cs typeface="Arial" charset="0"/>
              </a:rPr>
              <a:t>Traffic locations: ~9000 receptors 4 </a:t>
            </a:r>
            <a:r>
              <a:rPr lang="en-GB" dirty="0" err="1" smtClean="0">
                <a:latin typeface="Arial" charset="0"/>
                <a:cs typeface="Arial" charset="0"/>
              </a:rPr>
              <a:t>m</a:t>
            </a:r>
            <a:r>
              <a:rPr lang="en-GB" dirty="0" smtClean="0">
                <a:latin typeface="Arial" charset="0"/>
                <a:cs typeface="Arial" charset="0"/>
              </a:rPr>
              <a:t> from the kerb of major roads in urban areas (to be representative of more than 100m segment and more than 25m from junctions. </a:t>
            </a:r>
          </a:p>
          <a:p>
            <a:pPr lvl="1"/>
            <a:r>
              <a:rPr lang="en-GB" dirty="0" smtClean="0">
                <a:latin typeface="Arial" charset="0"/>
                <a:cs typeface="Arial" charset="0"/>
              </a:rPr>
              <a:t>The same models are used for</a:t>
            </a:r>
          </a:p>
          <a:p>
            <a:pPr lvl="2"/>
            <a:r>
              <a:rPr lang="en-GB" dirty="0" smtClean="0">
                <a:latin typeface="Arial" charset="0"/>
                <a:cs typeface="Arial" charset="0"/>
              </a:rPr>
              <a:t>Extent of </a:t>
            </a:r>
            <a:r>
              <a:rPr lang="en-GB" dirty="0" err="1" smtClean="0">
                <a:latin typeface="Arial" charset="0"/>
                <a:cs typeface="Arial" charset="0"/>
              </a:rPr>
              <a:t>exceedance</a:t>
            </a:r>
            <a:endParaRPr lang="en-GB" dirty="0" smtClean="0">
              <a:latin typeface="Arial" charset="0"/>
              <a:cs typeface="Arial" charset="0"/>
            </a:endParaRPr>
          </a:p>
          <a:p>
            <a:pPr lvl="2"/>
            <a:r>
              <a:rPr lang="en-GB" dirty="0" smtClean="0">
                <a:latin typeface="Arial" charset="0"/>
                <a:cs typeface="Arial" charset="0"/>
              </a:rPr>
              <a:t>Source apportionment</a:t>
            </a:r>
          </a:p>
          <a:p>
            <a:pPr lvl="2"/>
            <a:r>
              <a:rPr lang="en-GB" dirty="0" smtClean="0">
                <a:latin typeface="Arial" charset="0"/>
                <a:cs typeface="Arial" charset="0"/>
              </a:rPr>
              <a:t>Projections for the development of air quality plans</a:t>
            </a:r>
          </a:p>
          <a:p>
            <a:pPr lvl="2"/>
            <a:r>
              <a:rPr lang="en-GB" dirty="0" smtClean="0">
                <a:latin typeface="Arial" charset="0"/>
                <a:cs typeface="Arial" charset="0"/>
              </a:rPr>
              <a:t>Consistent with the assessment for the reference year</a:t>
            </a:r>
          </a:p>
          <a:p>
            <a:pPr lvl="1"/>
            <a:endParaRPr lang="en-GB" dirty="0" smtClean="0">
              <a:latin typeface="Arial" charset="0"/>
              <a:cs typeface="Arial" charset="0"/>
            </a:endParaRPr>
          </a:p>
          <a:p>
            <a:pPr lvl="2"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FEF29-9139-4995-946D-C7067406B716}" type="slidenum">
              <a:rPr lang="en-GB"/>
              <a:pPr>
                <a:defRPr/>
              </a:pPr>
              <a:t>6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gradFill flip="none" rotWithShape="1">
            <a:tileRect/>
          </a:gradFill>
        </p:spPr>
        <p:txBody>
          <a:bodyPr/>
          <a:lstStyle/>
          <a:p>
            <a:pPr eaLnBrk="1" hangingPunct="1">
              <a:defRPr/>
            </a:pPr>
            <a:r>
              <a:rPr lang="en-GB" sz="2800" dirty="0" smtClean="0">
                <a:latin typeface="Arial" charset="0"/>
                <a:cs typeface="Arial" charset="0"/>
              </a:rPr>
              <a:t>Feedback from 2012</a:t>
            </a:r>
            <a:endParaRPr lang="en-GB" sz="2800" b="0" dirty="0" smtClean="0">
              <a:latin typeface="Arial" charset="0"/>
              <a:cs typeface="Arial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Easier input of annual mean data </a:t>
            </a:r>
            <a:r>
              <a:rPr lang="en-US" dirty="0" smtClean="0">
                <a:latin typeface="Arial" charset="0"/>
                <a:cs typeface="Arial" charset="0"/>
                <a:sym typeface="Wingdings 2"/>
              </a:rPr>
              <a:t></a:t>
            </a:r>
            <a:endParaRPr lang="en-US" dirty="0" smtClean="0">
              <a:latin typeface="Arial" charset="0"/>
              <a:cs typeface="Arial" charset="0"/>
            </a:endParaRPr>
          </a:p>
          <a:p>
            <a:r>
              <a:rPr lang="en-GB" dirty="0" smtClean="0">
                <a:latin typeface="Arial" charset="0"/>
                <a:cs typeface="Arial" charset="0"/>
              </a:rPr>
              <a:t>75% data capture threshold </a:t>
            </a:r>
            <a:r>
              <a:rPr lang="en-US" dirty="0" smtClean="0">
                <a:latin typeface="Arial" charset="0"/>
                <a:cs typeface="Arial" charset="0"/>
                <a:sym typeface="Wingdings 2"/>
              </a:rPr>
              <a:t></a:t>
            </a:r>
            <a:endParaRPr lang="en-GB" dirty="0" smtClean="0">
              <a:latin typeface="Arial" charset="0"/>
              <a:cs typeface="Arial" charset="0"/>
            </a:endParaRPr>
          </a:p>
          <a:p>
            <a:pPr lvl="2"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FEF29-9139-4995-946D-C7067406B716}" type="slidenum">
              <a:rPr lang="en-GB"/>
              <a:pPr>
                <a:defRPr/>
              </a:pPr>
              <a:t>7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gradFill flip="none" rotWithShape="1">
            <a:tileRect/>
          </a:gradFill>
        </p:spPr>
        <p:txBody>
          <a:bodyPr/>
          <a:lstStyle/>
          <a:p>
            <a:pPr>
              <a:defRPr/>
            </a:pPr>
            <a:r>
              <a:rPr lang="en-GB" sz="2800" dirty="0" smtClean="0">
                <a:latin typeface="Arial" charset="0"/>
                <a:cs typeface="Arial" charset="0"/>
              </a:rPr>
              <a:t>Delta V3.0: </a:t>
            </a:r>
            <a:r>
              <a:rPr lang="en-US" sz="2800" dirty="0" smtClean="0">
                <a:latin typeface="Arial" charset="0"/>
                <a:cs typeface="Arial" charset="0"/>
              </a:rPr>
              <a:t>PCM model results for NO</a:t>
            </a:r>
            <a:r>
              <a:rPr lang="en-US" sz="2800" baseline="-25000" dirty="0" smtClean="0">
                <a:latin typeface="Arial" charset="0"/>
                <a:cs typeface="Arial" charset="0"/>
              </a:rPr>
              <a:t>2</a:t>
            </a:r>
            <a:r>
              <a:rPr lang="en-US" sz="2800" dirty="0" smtClean="0">
                <a:latin typeface="Arial" charset="0"/>
                <a:cs typeface="Arial" charset="0"/>
              </a:rPr>
              <a:t> in 2010</a:t>
            </a:r>
            <a:br>
              <a:rPr lang="en-US" sz="2800" dirty="0" smtClean="0">
                <a:latin typeface="Arial" charset="0"/>
                <a:cs typeface="Arial" charset="0"/>
              </a:rPr>
            </a:br>
            <a:endParaRPr lang="en-GB" sz="2800" b="0" dirty="0" smtClean="0">
              <a:latin typeface="Arial" charset="0"/>
              <a:cs typeface="Arial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1"/>
            <a:r>
              <a:rPr lang="en-US" dirty="0" smtClean="0">
                <a:latin typeface="Arial" charset="0"/>
                <a:cs typeface="Arial" charset="0"/>
              </a:rPr>
              <a:t>Problems with file headers now resolved</a:t>
            </a:r>
          </a:p>
          <a:p>
            <a:pPr lvl="2"/>
            <a:r>
              <a:rPr lang="en-US" dirty="0" smtClean="0">
                <a:latin typeface="Arial" charset="0"/>
                <a:cs typeface="Arial" charset="0"/>
              </a:rPr>
              <a:t>Manual had </a:t>
            </a:r>
          </a:p>
          <a:p>
            <a:pPr lvl="2"/>
            <a:r>
              <a:rPr lang="en-US" dirty="0" smtClean="0">
                <a:latin typeface="Arial" charset="0"/>
                <a:cs typeface="Arial" charset="0"/>
              </a:rPr>
              <a:t>an additional “;”</a:t>
            </a:r>
          </a:p>
          <a:p>
            <a:pPr lvl="2"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FEF29-9139-4995-946D-C7067406B716}" type="slidenum">
              <a:rPr lang="en-GB"/>
              <a:pPr>
                <a:defRPr/>
              </a:pPr>
              <a:t>8</a:t>
            </a:fld>
            <a:endParaRPr lang="en-GB" dirty="0"/>
          </a:p>
        </p:txBody>
      </p:sp>
      <p:pic>
        <p:nvPicPr>
          <p:cNvPr id="5" name="Picture 4" descr="2010_NO2_annual_pcm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1525812"/>
            <a:ext cx="5202301" cy="53321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gradFill flip="none" rotWithShape="1">
            <a:tileRect/>
          </a:gradFill>
        </p:spPr>
        <p:txBody>
          <a:bodyPr/>
          <a:lstStyle/>
          <a:p>
            <a:pPr>
              <a:defRPr/>
            </a:pPr>
            <a:r>
              <a:rPr lang="en-GB" sz="2800" dirty="0" smtClean="0">
                <a:latin typeface="Arial" charset="0"/>
                <a:cs typeface="Arial" charset="0"/>
              </a:rPr>
              <a:t>Delta V3.0: </a:t>
            </a:r>
            <a:r>
              <a:rPr lang="en-US" sz="2800" dirty="0" smtClean="0">
                <a:latin typeface="Arial" charset="0"/>
                <a:cs typeface="Arial" charset="0"/>
              </a:rPr>
              <a:t>PCM model results for NO</a:t>
            </a:r>
            <a:r>
              <a:rPr lang="en-US" sz="2800" baseline="-25000" dirty="0" smtClean="0">
                <a:latin typeface="Arial" charset="0"/>
                <a:cs typeface="Arial" charset="0"/>
              </a:rPr>
              <a:t>2</a:t>
            </a:r>
            <a:r>
              <a:rPr lang="en-US" sz="2800" dirty="0" smtClean="0">
                <a:latin typeface="Arial" charset="0"/>
                <a:cs typeface="Arial" charset="0"/>
              </a:rPr>
              <a:t> in 2010</a:t>
            </a:r>
            <a:br>
              <a:rPr lang="en-US" sz="2800" dirty="0" smtClean="0">
                <a:latin typeface="Arial" charset="0"/>
                <a:cs typeface="Arial" charset="0"/>
              </a:rPr>
            </a:br>
            <a:endParaRPr lang="en-GB" sz="2800" b="0" dirty="0" smtClean="0">
              <a:latin typeface="Arial" charset="0"/>
              <a:cs typeface="Arial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1"/>
            <a:r>
              <a:rPr lang="en-US" dirty="0" smtClean="0">
                <a:latin typeface="Arial" charset="0"/>
                <a:cs typeface="Arial" charset="0"/>
              </a:rPr>
              <a:t>In previous version had to enter 8760 identical values</a:t>
            </a:r>
          </a:p>
          <a:p>
            <a:pPr lvl="2"/>
            <a:r>
              <a:rPr lang="en-US" dirty="0" smtClean="0">
                <a:latin typeface="Arial" charset="0"/>
                <a:cs typeface="Arial" charset="0"/>
              </a:rPr>
              <a:t>If you do this in V3.0 DQO for hourly are used in the plot </a:t>
            </a:r>
          </a:p>
          <a:p>
            <a:pPr lvl="2"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FEF29-9139-4995-946D-C7067406B716}" type="slidenum">
              <a:rPr lang="en-GB"/>
              <a:pPr>
                <a:defRPr/>
              </a:pPr>
              <a:t>9</a:t>
            </a:fld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916832"/>
            <a:ext cx="5972563" cy="4770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ra-powerpoint-HM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Defra-powerpoint-HMG</Template>
  <TotalTime>168</TotalTime>
  <Words>598</Words>
  <Application>Microsoft Office PowerPoint</Application>
  <PresentationFormat>On-screen Show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Defra-powerpoint-HMG</vt:lpstr>
      <vt:lpstr>UK feedback on Delta V3.0</vt:lpstr>
      <vt:lpstr>Outline</vt:lpstr>
      <vt:lpstr>Models for UK compliance assessments</vt:lpstr>
      <vt:lpstr>Models for UK compliance assessments</vt:lpstr>
      <vt:lpstr>Models for UK compliance assessments</vt:lpstr>
      <vt:lpstr>Models for UK compliance assessments</vt:lpstr>
      <vt:lpstr>Feedback from 2012</vt:lpstr>
      <vt:lpstr>Delta V3.0: PCM model results for NO2 in 2010 </vt:lpstr>
      <vt:lpstr>Delta V3.0: PCM model results for NO2 in 2010 </vt:lpstr>
      <vt:lpstr>Delta V3.0: PCM model results for NO2 in 2010 </vt:lpstr>
      <vt:lpstr>Delta V3.0: NO2 in 2010 and 2011 </vt:lpstr>
      <vt:lpstr>Delta V3.0: NO2 2011 </vt:lpstr>
      <vt:lpstr>Delta V3.0: PCM PM10 in 2010  </vt:lpstr>
      <vt:lpstr>Delta V3.0: PCM PM10 in 2010  </vt:lpstr>
      <vt:lpstr>Conclusions and recommendations</vt:lpstr>
    </vt:vector>
  </TitlesOfParts>
  <Company>AEA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Sub title</dc:title>
  <dc:creator>John Stedman</dc:creator>
  <cp:lastModifiedBy>Daniel_Brookes</cp:lastModifiedBy>
  <cp:revision>27</cp:revision>
  <dcterms:created xsi:type="dcterms:W3CDTF">2013-03-20T11:49:52Z</dcterms:created>
  <dcterms:modified xsi:type="dcterms:W3CDTF">2013-03-27T14:46:17Z</dcterms:modified>
</cp:coreProperties>
</file>