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xls" ContentType="application/vnd.ms-exce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23"/>
  </p:notesMasterIdLst>
  <p:handoutMasterIdLst>
    <p:handoutMasterId r:id="rId24"/>
  </p:handoutMasterIdLst>
  <p:sldIdLst>
    <p:sldId id="257" r:id="rId2"/>
    <p:sldId id="447" r:id="rId3"/>
    <p:sldId id="445" r:id="rId4"/>
    <p:sldId id="416" r:id="rId5"/>
    <p:sldId id="409" r:id="rId6"/>
    <p:sldId id="367" r:id="rId7"/>
    <p:sldId id="449" r:id="rId8"/>
    <p:sldId id="423" r:id="rId9"/>
    <p:sldId id="454" r:id="rId10"/>
    <p:sldId id="455" r:id="rId11"/>
    <p:sldId id="456" r:id="rId12"/>
    <p:sldId id="458" r:id="rId13"/>
    <p:sldId id="459" r:id="rId14"/>
    <p:sldId id="464" r:id="rId15"/>
    <p:sldId id="465" r:id="rId16"/>
    <p:sldId id="466" r:id="rId17"/>
    <p:sldId id="450" r:id="rId18"/>
    <p:sldId id="448" r:id="rId19"/>
    <p:sldId id="451" r:id="rId20"/>
    <p:sldId id="452" r:id="rId21"/>
    <p:sldId id="361" r:id="rId22"/>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1385"/>
    <a:srgbClr val="9F7136"/>
    <a:srgbClr val="333333"/>
    <a:srgbClr val="1C1C1C"/>
    <a:srgbClr val="FF9900"/>
    <a:srgbClr val="82CBEE"/>
    <a:srgbClr val="B2B2B2"/>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5368" autoAdjust="0"/>
    <p:restoredTop sz="94320" autoAdjust="0"/>
  </p:normalViewPr>
  <p:slideViewPr>
    <p:cSldViewPr>
      <p:cViewPr>
        <p:scale>
          <a:sx n="90" d="100"/>
          <a:sy n="90" d="100"/>
        </p:scale>
        <p:origin x="-1230" y="498"/>
      </p:cViewPr>
      <p:guideLst>
        <p:guide orient="horz" pos="3884"/>
        <p:guide orient="horz" pos="4201"/>
        <p:guide/>
      </p:guideLst>
    </p:cSldViewPr>
  </p:slideViewPr>
  <p:notesTextViewPr>
    <p:cViewPr>
      <p:scale>
        <a:sx n="100" d="100"/>
        <a:sy n="100" d="100"/>
      </p:scale>
      <p:origin x="0" y="0"/>
    </p:cViewPr>
  </p:notesTextViewPr>
  <p:sorterViewPr>
    <p:cViewPr>
      <p:scale>
        <a:sx n="66" d="100"/>
        <a:sy n="66" d="100"/>
      </p:scale>
      <p:origin x="0" y="96"/>
    </p:cViewPr>
  </p:sorterViewPr>
  <p:notesViewPr>
    <p:cSldViewPr>
      <p:cViewPr>
        <p:scale>
          <a:sx n="100" d="100"/>
          <a:sy n="100" d="100"/>
        </p:scale>
        <p:origin x="-1692" y="-72"/>
      </p:cViewPr>
      <p:guideLst>
        <p:guide orient="horz" pos="3127"/>
        <p:guide pos="2142"/>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spcAft>
                <a:spcPct val="0"/>
              </a:spcAft>
              <a:buFontTx/>
              <a:buNone/>
              <a:defRPr sz="1200">
                <a:latin typeface="Arial" charset="0"/>
              </a:defRPr>
            </a:lvl1pPr>
          </a:lstStyle>
          <a:p>
            <a:pPr>
              <a:defRPr/>
            </a:pPr>
            <a:endParaRPr lang="en-US"/>
          </a:p>
        </p:txBody>
      </p:sp>
      <p:sp>
        <p:nvSpPr>
          <p:cNvPr id="9219" name="Rectangle 3"/>
          <p:cNvSpPr>
            <a:spLocks noGrp="1" noChangeArrowheads="1"/>
          </p:cNvSpPr>
          <p:nvPr>
            <p:ph type="dt" sz="quarter" idx="1"/>
          </p:nvPr>
        </p:nvSpPr>
        <p:spPr bwMode="auto">
          <a:xfrm>
            <a:off x="3851275"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spcAft>
                <a:spcPct val="0"/>
              </a:spcAft>
              <a:buFontTx/>
              <a:buNone/>
              <a:defRPr sz="1200">
                <a:latin typeface="Arial" charset="0"/>
              </a:defRPr>
            </a:lvl1pPr>
          </a:lstStyle>
          <a:p>
            <a:pPr>
              <a:defRPr/>
            </a:pPr>
            <a:endParaRPr lang="en-US"/>
          </a:p>
        </p:txBody>
      </p:sp>
      <p:sp>
        <p:nvSpPr>
          <p:cNvPr id="9220" name="Rectangle 4"/>
          <p:cNvSpPr>
            <a:spLocks noGrp="1" noChangeArrowheads="1"/>
          </p:cNvSpPr>
          <p:nvPr>
            <p:ph type="ftr" sz="quarter" idx="2"/>
          </p:nvPr>
        </p:nvSpPr>
        <p:spPr bwMode="auto">
          <a:xfrm>
            <a:off x="0" y="9428163"/>
            <a:ext cx="294481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spcAft>
                <a:spcPct val="0"/>
              </a:spcAft>
              <a:buFontTx/>
              <a:buNone/>
              <a:defRPr sz="1200">
                <a:latin typeface="Arial" charset="0"/>
              </a:defRPr>
            </a:lvl1pPr>
          </a:lstStyle>
          <a:p>
            <a:pPr>
              <a:defRPr/>
            </a:pPr>
            <a:endParaRPr lang="en-US"/>
          </a:p>
        </p:txBody>
      </p:sp>
      <p:sp>
        <p:nvSpPr>
          <p:cNvPr id="9221" name="Rectangle 5"/>
          <p:cNvSpPr>
            <a:spLocks noGrp="1" noChangeArrowheads="1"/>
          </p:cNvSpPr>
          <p:nvPr>
            <p:ph type="sldNum" sz="quarter" idx="3"/>
          </p:nvPr>
        </p:nvSpPr>
        <p:spPr bwMode="auto">
          <a:xfrm>
            <a:off x="3851275" y="9428163"/>
            <a:ext cx="294481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spcAft>
                <a:spcPct val="0"/>
              </a:spcAft>
              <a:buFontTx/>
              <a:buNone/>
              <a:defRPr sz="1200">
                <a:latin typeface="Arial" charset="0"/>
              </a:defRPr>
            </a:lvl1pPr>
          </a:lstStyle>
          <a:p>
            <a:pPr>
              <a:defRPr/>
            </a:pPr>
            <a:fld id="{70C07C4F-42AB-438B-9639-A9937DBE7A88}"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spcAft>
                <a:spcPct val="0"/>
              </a:spcAft>
              <a:buFontTx/>
              <a:buNone/>
              <a:defRPr sz="1200">
                <a:latin typeface="Arial" charset="0"/>
              </a:defRPr>
            </a:lvl1pPr>
          </a:lstStyle>
          <a:p>
            <a:pPr>
              <a:defRPr/>
            </a:pPr>
            <a:endParaRPr lang="en-US"/>
          </a:p>
        </p:txBody>
      </p:sp>
      <p:sp>
        <p:nvSpPr>
          <p:cNvPr id="3075" name="Rectangle 3"/>
          <p:cNvSpPr>
            <a:spLocks noGrp="1" noChangeArrowheads="1"/>
          </p:cNvSpPr>
          <p:nvPr>
            <p:ph type="dt" idx="1"/>
          </p:nvPr>
        </p:nvSpPr>
        <p:spPr bwMode="auto">
          <a:xfrm>
            <a:off x="3851275"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spcAft>
                <a:spcPct val="0"/>
              </a:spcAft>
              <a:buFontTx/>
              <a:buNone/>
              <a:defRPr sz="1200">
                <a:latin typeface="Arial" charset="0"/>
              </a:defRPr>
            </a:lvl1pPr>
          </a:lstStyle>
          <a:p>
            <a:pPr>
              <a:defRPr/>
            </a:pPr>
            <a:endParaRPr lang="en-US"/>
          </a:p>
        </p:txBody>
      </p:sp>
      <p:sp>
        <p:nvSpPr>
          <p:cNvPr id="23556"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79450" y="4716463"/>
            <a:ext cx="5438775" cy="44656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9428163"/>
            <a:ext cx="294481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spcAft>
                <a:spcPct val="0"/>
              </a:spcAft>
              <a:buFontTx/>
              <a:buNone/>
              <a:defRPr sz="120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851275" y="9428163"/>
            <a:ext cx="294481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spcAft>
                <a:spcPct val="0"/>
              </a:spcAft>
              <a:buFontTx/>
              <a:buNone/>
              <a:defRPr sz="1200">
                <a:latin typeface="Arial" charset="0"/>
              </a:defRPr>
            </a:lvl1pPr>
          </a:lstStyle>
          <a:p>
            <a:pPr>
              <a:defRPr/>
            </a:pPr>
            <a:fld id="{54B68A91-F6AC-46A4-9AAA-1A1F5DA0F8A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F50E786E-CDEB-4DF8-99F3-869DDB52C363}" type="slidenum">
              <a:rPr lang="en-US" smtClean="0"/>
              <a:pPr/>
              <a:t>1</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pPr>
              <a:buFontTx/>
              <a:buChar char="•"/>
            </a:pPr>
            <a:r>
              <a:rPr lang="en-GB" smtClean="0">
                <a:latin typeface="Arial" pitchFamily="34" charset="0"/>
              </a:rPr>
              <a:t> In 2011, a number of immediate actions will already be taken by the Commission which will have significant (positive) impact on air quality.</a:t>
            </a:r>
          </a:p>
          <a:p>
            <a:pPr>
              <a:buFontTx/>
              <a:buChar char="•"/>
            </a:pPr>
            <a:r>
              <a:rPr lang="en-GB" smtClean="0">
                <a:latin typeface="Arial" pitchFamily="34" charset="0"/>
              </a:rPr>
              <a:t> Upcoming Commission proposal on Sulphur in Fuels translated the IMO agreement of 2008 in which Annex VI of MARPOL was amended reducing sulphur content significantly.  </a:t>
            </a:r>
          </a:p>
          <a:p>
            <a:pPr>
              <a:buFontTx/>
              <a:buChar char="•"/>
            </a:pPr>
            <a:r>
              <a:rPr lang="en-GB" smtClean="0">
                <a:latin typeface="Arial" pitchFamily="34" charset="0"/>
              </a:rPr>
              <a:t> Road transport is still one of the major sources of air pollution, in particular in urban areas. Despite the significant progress over the past years, the agreed measures have not (yet) taken the envisaged effect. Further efforts are needed in relation to “real world emissions” and urban areas. Cooperation with ENTR and MOVE on these issues. </a:t>
            </a:r>
          </a:p>
          <a:p>
            <a:pPr>
              <a:buFontTx/>
              <a:buChar char="•"/>
            </a:pPr>
            <a:r>
              <a:rPr lang="en-GB" smtClean="0">
                <a:latin typeface="Arial" pitchFamily="34" charset="0"/>
              </a:rPr>
              <a:t> The Commission will present soon the 2050 Low Carbon Economy Roadmap and the 2020 Energy Efficiency Plan (likely 2 March) as well as the White Paper on Transport (likely end of March). These important initiatives as part of the Resource Efficiency Flagship of Europe 2020 will have important air quality components. </a:t>
            </a:r>
          </a:p>
          <a:p>
            <a:pPr>
              <a:buFontTx/>
              <a:buChar char="•"/>
            </a:pPr>
            <a:r>
              <a:rPr lang="en-GB" smtClean="0">
                <a:latin typeface="Arial" pitchFamily="34" charset="0"/>
              </a:rPr>
              <a:t> The revision of the Multiannual Financial Framework, in particular the re-shaping of CAP, Cohesion Funds and Research Framework Programme (8</a:t>
            </a:r>
            <a:r>
              <a:rPr lang="en-GB" baseline="30000" smtClean="0">
                <a:latin typeface="Arial" pitchFamily="34" charset="0"/>
              </a:rPr>
              <a:t>th</a:t>
            </a:r>
            <a:r>
              <a:rPr lang="en-GB" smtClean="0">
                <a:latin typeface="Arial" pitchFamily="34" charset="0"/>
              </a:rPr>
              <a:t> under preparation) will be an opportunity to strengthen the ambitions and contributions to air quality policy.  </a:t>
            </a:r>
          </a:p>
          <a:p>
            <a:pPr>
              <a:buFontTx/>
              <a:buChar char="•"/>
            </a:pPr>
            <a:r>
              <a:rPr lang="en-GB" smtClean="0">
                <a:latin typeface="Arial" pitchFamily="34" charset="0"/>
              </a:rPr>
              <a:t> The negotiations on the UNECE CLRTAP Gothenburg Protocol will be a further milestone. Provided they will be completed by the end of 2011 they will be an input for the review.  </a:t>
            </a:r>
          </a:p>
          <a:p>
            <a:pPr>
              <a:buFontTx/>
              <a:buChar char="•"/>
            </a:pPr>
            <a:endParaRPr lang="en-GB"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txBox="1">
            <a:spLocks noGrp="1" noChangeArrowheads="1"/>
          </p:cNvSpPr>
          <p:nvPr/>
        </p:nvSpPr>
        <p:spPr bwMode="auto">
          <a:xfrm>
            <a:off x="3851275" y="9428163"/>
            <a:ext cx="2944813" cy="496887"/>
          </a:xfrm>
          <a:prstGeom prst="rect">
            <a:avLst/>
          </a:prstGeom>
          <a:noFill/>
          <a:ln w="9525">
            <a:noFill/>
            <a:miter lim="800000"/>
            <a:headEnd/>
            <a:tailEnd/>
          </a:ln>
        </p:spPr>
        <p:txBody>
          <a:bodyPr anchor="b"/>
          <a:lstStyle/>
          <a:p>
            <a:pPr algn="r"/>
            <a:fld id="{7FC78868-7C91-481F-9D0C-1170651967FF}" type="slidenum">
              <a:rPr lang="en-US" sz="1200"/>
              <a:pPr algn="r"/>
              <a:t>13</a:t>
            </a:fld>
            <a:endParaRPr lang="en-US" sz="120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GB"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txBox="1">
            <a:spLocks noGrp="1" noChangeArrowheads="1"/>
          </p:cNvSpPr>
          <p:nvPr/>
        </p:nvSpPr>
        <p:spPr bwMode="auto">
          <a:xfrm>
            <a:off x="3851275" y="9428163"/>
            <a:ext cx="2944813" cy="496887"/>
          </a:xfrm>
          <a:prstGeom prst="rect">
            <a:avLst/>
          </a:prstGeom>
          <a:noFill/>
          <a:ln w="9525">
            <a:noFill/>
            <a:miter lim="800000"/>
            <a:headEnd/>
            <a:tailEnd/>
          </a:ln>
        </p:spPr>
        <p:txBody>
          <a:bodyPr anchor="b"/>
          <a:lstStyle/>
          <a:p>
            <a:pPr algn="r"/>
            <a:fld id="{BCA7609D-D7FE-464C-A508-75DC26F9B3B9}" type="slidenum">
              <a:rPr lang="en-US" sz="1200"/>
              <a:pPr algn="r"/>
              <a:t>14</a:t>
            </a:fld>
            <a:endParaRPr lang="en-US" sz="120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GB"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txBox="1">
            <a:spLocks noGrp="1" noChangeArrowheads="1"/>
          </p:cNvSpPr>
          <p:nvPr/>
        </p:nvSpPr>
        <p:spPr bwMode="auto">
          <a:xfrm>
            <a:off x="3851275" y="9428163"/>
            <a:ext cx="2944813" cy="496887"/>
          </a:xfrm>
          <a:prstGeom prst="rect">
            <a:avLst/>
          </a:prstGeom>
          <a:noFill/>
          <a:ln w="9525">
            <a:noFill/>
            <a:miter lim="800000"/>
            <a:headEnd/>
            <a:tailEnd/>
          </a:ln>
        </p:spPr>
        <p:txBody>
          <a:bodyPr anchor="b"/>
          <a:lstStyle/>
          <a:p>
            <a:pPr algn="r"/>
            <a:fld id="{8D6FCC12-3C39-4946-BD09-4008E452C139}" type="slidenum">
              <a:rPr lang="en-US" sz="1200"/>
              <a:pPr algn="r"/>
              <a:t>15</a:t>
            </a:fld>
            <a:endParaRPr lang="en-US" sz="120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GB"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txBox="1">
            <a:spLocks noGrp="1" noChangeArrowheads="1"/>
          </p:cNvSpPr>
          <p:nvPr/>
        </p:nvSpPr>
        <p:spPr bwMode="auto">
          <a:xfrm>
            <a:off x="3851275" y="9428163"/>
            <a:ext cx="2944813" cy="496887"/>
          </a:xfrm>
          <a:prstGeom prst="rect">
            <a:avLst/>
          </a:prstGeom>
          <a:noFill/>
          <a:ln w="9525">
            <a:noFill/>
            <a:miter lim="800000"/>
            <a:headEnd/>
            <a:tailEnd/>
          </a:ln>
        </p:spPr>
        <p:txBody>
          <a:bodyPr anchor="b"/>
          <a:lstStyle/>
          <a:p>
            <a:pPr algn="r"/>
            <a:fld id="{854798A8-A9C2-4326-9619-9195A26DE825}" type="slidenum">
              <a:rPr lang="en-US" sz="1200"/>
              <a:pPr algn="r"/>
              <a:t>16</a:t>
            </a:fld>
            <a:endParaRPr lang="en-US" sz="120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GB"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txBox="1">
            <a:spLocks noGrp="1" noChangeArrowheads="1"/>
          </p:cNvSpPr>
          <p:nvPr/>
        </p:nvSpPr>
        <p:spPr bwMode="auto">
          <a:xfrm>
            <a:off x="3851275" y="9428163"/>
            <a:ext cx="2944813" cy="496887"/>
          </a:xfrm>
          <a:prstGeom prst="rect">
            <a:avLst/>
          </a:prstGeom>
          <a:noFill/>
          <a:ln w="9525">
            <a:noFill/>
            <a:miter lim="800000"/>
            <a:headEnd/>
            <a:tailEnd/>
          </a:ln>
        </p:spPr>
        <p:txBody>
          <a:bodyPr anchor="b"/>
          <a:lstStyle/>
          <a:p>
            <a:pPr algn="r"/>
            <a:fld id="{1856BBD6-7918-4F9A-BD52-0F524BBF4522}" type="slidenum">
              <a:rPr lang="en-US" sz="1200"/>
              <a:pPr algn="r"/>
              <a:t>17</a:t>
            </a:fld>
            <a:endParaRPr lang="en-US" sz="120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txBox="1">
            <a:spLocks noGrp="1" noChangeArrowheads="1"/>
          </p:cNvSpPr>
          <p:nvPr/>
        </p:nvSpPr>
        <p:spPr bwMode="auto">
          <a:xfrm>
            <a:off x="3851275" y="9428163"/>
            <a:ext cx="2944813" cy="496887"/>
          </a:xfrm>
          <a:prstGeom prst="rect">
            <a:avLst/>
          </a:prstGeom>
          <a:noFill/>
          <a:ln w="9525">
            <a:noFill/>
            <a:miter lim="800000"/>
            <a:headEnd/>
            <a:tailEnd/>
          </a:ln>
        </p:spPr>
        <p:txBody>
          <a:bodyPr anchor="b"/>
          <a:lstStyle/>
          <a:p>
            <a:pPr algn="r"/>
            <a:fld id="{CD451835-C54C-43A2-B36D-85EA0F0D7995}" type="slidenum">
              <a:rPr lang="en-US" sz="1200"/>
              <a:pPr algn="r"/>
              <a:t>18</a:t>
            </a:fld>
            <a:endParaRPr lang="en-US" sz="120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txBox="1">
            <a:spLocks noGrp="1" noChangeArrowheads="1"/>
          </p:cNvSpPr>
          <p:nvPr/>
        </p:nvSpPr>
        <p:spPr bwMode="auto">
          <a:xfrm>
            <a:off x="3851275" y="9428163"/>
            <a:ext cx="2944813" cy="496887"/>
          </a:xfrm>
          <a:prstGeom prst="rect">
            <a:avLst/>
          </a:prstGeom>
          <a:noFill/>
          <a:ln w="9525">
            <a:noFill/>
            <a:miter lim="800000"/>
            <a:headEnd/>
            <a:tailEnd/>
          </a:ln>
        </p:spPr>
        <p:txBody>
          <a:bodyPr anchor="b"/>
          <a:lstStyle/>
          <a:p>
            <a:pPr algn="r"/>
            <a:fld id="{3C732988-A034-4F14-BB2C-ACFAC28913B6}" type="slidenum">
              <a:rPr lang="en-US" sz="1200"/>
              <a:pPr algn="r"/>
              <a:t>19</a:t>
            </a:fld>
            <a:endParaRPr lang="en-US" sz="120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txBox="1">
            <a:spLocks noGrp="1" noChangeArrowheads="1"/>
          </p:cNvSpPr>
          <p:nvPr/>
        </p:nvSpPr>
        <p:spPr bwMode="auto">
          <a:xfrm>
            <a:off x="3851275" y="9428163"/>
            <a:ext cx="2944813" cy="496887"/>
          </a:xfrm>
          <a:prstGeom prst="rect">
            <a:avLst/>
          </a:prstGeom>
          <a:noFill/>
          <a:ln w="9525">
            <a:noFill/>
            <a:miter lim="800000"/>
            <a:headEnd/>
            <a:tailEnd/>
          </a:ln>
        </p:spPr>
        <p:txBody>
          <a:bodyPr anchor="b"/>
          <a:lstStyle/>
          <a:p>
            <a:pPr algn="r"/>
            <a:fld id="{CB2ED21C-CF1E-4DB6-A83D-0D86C1788648}" type="slidenum">
              <a:rPr lang="en-US" sz="1200"/>
              <a:pPr algn="r"/>
              <a:t>20</a:t>
            </a:fld>
            <a:endParaRPr lang="en-US" sz="120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851275" y="9428163"/>
            <a:ext cx="2944813" cy="496887"/>
          </a:xfrm>
          <a:prstGeom prst="rect">
            <a:avLst/>
          </a:prstGeom>
          <a:noFill/>
          <a:ln w="9525">
            <a:noFill/>
            <a:miter lim="800000"/>
            <a:headEnd/>
            <a:tailEnd/>
          </a:ln>
        </p:spPr>
        <p:txBody>
          <a:bodyPr anchor="b"/>
          <a:lstStyle/>
          <a:p>
            <a:pPr algn="r"/>
            <a:fld id="{8C35044E-C8FD-4681-96C8-F65D24F5319A}" type="slidenum">
              <a:rPr lang="en-US" sz="1200"/>
              <a:pPr algn="r"/>
              <a:t>21</a:t>
            </a:fld>
            <a:endParaRPr lang="en-US" sz="12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851275" y="9428163"/>
            <a:ext cx="2944813" cy="496887"/>
          </a:xfrm>
          <a:prstGeom prst="rect">
            <a:avLst/>
          </a:prstGeom>
          <a:noFill/>
          <a:ln w="9525">
            <a:noFill/>
            <a:miter lim="800000"/>
            <a:headEnd/>
            <a:tailEnd/>
          </a:ln>
        </p:spPr>
        <p:txBody>
          <a:bodyPr anchor="b"/>
          <a:lstStyle/>
          <a:p>
            <a:pPr algn="r"/>
            <a:fld id="{FBA06FB2-11D3-4331-8E59-A22389EE460E}" type="slidenum">
              <a:rPr lang="en-US" sz="1200"/>
              <a:pPr algn="r"/>
              <a:t>2</a:t>
            </a:fld>
            <a:endParaRPr lang="en-US" sz="120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txBox="1">
            <a:spLocks noGrp="1" noChangeArrowheads="1"/>
          </p:cNvSpPr>
          <p:nvPr/>
        </p:nvSpPr>
        <p:spPr bwMode="auto">
          <a:xfrm>
            <a:off x="3851275" y="9428163"/>
            <a:ext cx="2944813" cy="496887"/>
          </a:xfrm>
          <a:prstGeom prst="rect">
            <a:avLst/>
          </a:prstGeom>
          <a:noFill/>
          <a:ln w="9525">
            <a:noFill/>
            <a:miter lim="800000"/>
            <a:headEnd/>
            <a:tailEnd/>
          </a:ln>
        </p:spPr>
        <p:txBody>
          <a:bodyPr anchor="b"/>
          <a:lstStyle/>
          <a:p>
            <a:pPr algn="r"/>
            <a:fld id="{35A640E2-C026-450A-B920-304D3E95EFDD}" type="slidenum">
              <a:rPr lang="en-US" sz="1200"/>
              <a:pPr algn="r"/>
              <a:t>3</a:t>
            </a:fld>
            <a:endParaRPr lang="en-US" sz="12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917575" y="742950"/>
            <a:ext cx="4965700" cy="3724275"/>
          </a:xfrm>
          <a:ln/>
        </p:spPr>
      </p:sp>
      <p:sp>
        <p:nvSpPr>
          <p:cNvPr id="27651" name="Rectangle 3"/>
          <p:cNvSpPr>
            <a:spLocks noGrp="1" noChangeArrowheads="1"/>
          </p:cNvSpPr>
          <p:nvPr>
            <p:ph type="body" idx="1"/>
          </p:nvPr>
        </p:nvSpPr>
        <p:spPr>
          <a:xfrm>
            <a:off x="679450" y="4716463"/>
            <a:ext cx="5438775" cy="4467225"/>
          </a:xfrm>
          <a:noFill/>
          <a:ln/>
        </p:spPr>
        <p:txBody>
          <a:bodyPr/>
          <a:lstStyle/>
          <a:p>
            <a:endParaRPr lang="en-GB" b="1" smtClean="0">
              <a:solidFill>
                <a:schemeClr val="folHlin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txBox="1">
            <a:spLocks noGrp="1" noChangeArrowheads="1"/>
          </p:cNvSpPr>
          <p:nvPr/>
        </p:nvSpPr>
        <p:spPr bwMode="auto">
          <a:xfrm>
            <a:off x="3851275" y="9428163"/>
            <a:ext cx="2944813" cy="496887"/>
          </a:xfrm>
          <a:prstGeom prst="rect">
            <a:avLst/>
          </a:prstGeom>
          <a:noFill/>
          <a:ln w="9525">
            <a:noFill/>
            <a:miter lim="800000"/>
            <a:headEnd/>
            <a:tailEnd/>
          </a:ln>
        </p:spPr>
        <p:txBody>
          <a:bodyPr anchor="b"/>
          <a:lstStyle/>
          <a:p>
            <a:pPr algn="r"/>
            <a:fld id="{FAFF83F6-92D8-48F8-8428-3380F5B42376}" type="slidenum">
              <a:rPr lang="en-US" sz="1200"/>
              <a:pPr algn="r"/>
              <a:t>5</a:t>
            </a:fld>
            <a:endParaRPr lang="en-US" sz="120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txBox="1">
            <a:spLocks noGrp="1" noChangeArrowheads="1"/>
          </p:cNvSpPr>
          <p:nvPr/>
        </p:nvSpPr>
        <p:spPr bwMode="auto">
          <a:xfrm>
            <a:off x="3851275" y="9428163"/>
            <a:ext cx="2944813" cy="496887"/>
          </a:xfrm>
          <a:prstGeom prst="rect">
            <a:avLst/>
          </a:prstGeom>
          <a:noFill/>
          <a:ln w="9525">
            <a:noFill/>
            <a:miter lim="800000"/>
            <a:headEnd/>
            <a:tailEnd/>
          </a:ln>
        </p:spPr>
        <p:txBody>
          <a:bodyPr anchor="b"/>
          <a:lstStyle/>
          <a:p>
            <a:pPr algn="r"/>
            <a:fld id="{2F8BD8F0-193C-4CD6-898B-3F6B63B2FC41}" type="slidenum">
              <a:rPr lang="en-US" sz="1200"/>
              <a:pPr algn="r"/>
              <a:t>7</a:t>
            </a:fld>
            <a:endParaRPr lang="en-US" sz="120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txBox="1">
            <a:spLocks noGrp="1" noChangeArrowheads="1"/>
          </p:cNvSpPr>
          <p:nvPr/>
        </p:nvSpPr>
        <p:spPr bwMode="auto">
          <a:xfrm>
            <a:off x="3851275" y="9428163"/>
            <a:ext cx="2944813" cy="496887"/>
          </a:xfrm>
          <a:prstGeom prst="rect">
            <a:avLst/>
          </a:prstGeom>
          <a:noFill/>
          <a:ln w="9525">
            <a:noFill/>
            <a:miter lim="800000"/>
            <a:headEnd/>
            <a:tailEnd/>
          </a:ln>
        </p:spPr>
        <p:txBody>
          <a:bodyPr anchor="b"/>
          <a:lstStyle/>
          <a:p>
            <a:pPr algn="r"/>
            <a:fld id="{2CA6053D-45D3-4603-8EC1-EE45474625D5}" type="slidenum">
              <a:rPr lang="en-US" sz="1200"/>
              <a:pPr algn="r"/>
              <a:t>9</a:t>
            </a:fld>
            <a:endParaRPr lang="en-US" sz="120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GB"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txBox="1">
            <a:spLocks noGrp="1" noChangeArrowheads="1"/>
          </p:cNvSpPr>
          <p:nvPr/>
        </p:nvSpPr>
        <p:spPr bwMode="auto">
          <a:xfrm>
            <a:off x="3851275" y="9428163"/>
            <a:ext cx="2944813" cy="496887"/>
          </a:xfrm>
          <a:prstGeom prst="rect">
            <a:avLst/>
          </a:prstGeom>
          <a:noFill/>
          <a:ln w="9525">
            <a:noFill/>
            <a:miter lim="800000"/>
            <a:headEnd/>
            <a:tailEnd/>
          </a:ln>
        </p:spPr>
        <p:txBody>
          <a:bodyPr anchor="b"/>
          <a:lstStyle/>
          <a:p>
            <a:pPr algn="r"/>
            <a:fld id="{6BD97CEA-003B-4023-9797-AAA6D228FC70}" type="slidenum">
              <a:rPr lang="en-US" sz="1200"/>
              <a:pPr algn="r"/>
              <a:t>10</a:t>
            </a:fld>
            <a:endParaRPr lang="en-US" sz="120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buFontTx/>
              <a:buChar char="•"/>
            </a:pPr>
            <a:r>
              <a:rPr lang="en-GB" smtClean="0">
                <a:latin typeface="Arial" pitchFamily="34" charset="0"/>
              </a:rPr>
              <a:t> In the College debate on 18 January 2011, the above key messages were agreed. </a:t>
            </a:r>
          </a:p>
          <a:p>
            <a:pPr eaLnBrk="1" hangingPunct="1">
              <a:buFontTx/>
              <a:buChar char="•"/>
            </a:pPr>
            <a:r>
              <a:rPr lang="en-GB" smtClean="0">
                <a:latin typeface="Arial" pitchFamily="34" charset="0"/>
              </a:rPr>
              <a:t> They will soon be published in a Commission Staff Working Paper (see next slide) </a:t>
            </a:r>
          </a:p>
          <a:p>
            <a:pPr eaLnBrk="1" hangingPunct="1">
              <a:buFontTx/>
              <a:buChar char="•"/>
            </a:pPr>
            <a:r>
              <a:rPr lang="en-GB" smtClean="0">
                <a:latin typeface="Arial" pitchFamily="34" charset="0"/>
              </a:rPr>
              <a:t> An important element of the Commission conclusions was that despite the importance of a comprehensive review in 2012/13, there is no delay of immediate actions in the pipeline. </a:t>
            </a:r>
          </a:p>
          <a:p>
            <a:pPr eaLnBrk="1" hangingPunct="1">
              <a:buFontTx/>
              <a:buChar char="•"/>
            </a:pPr>
            <a:r>
              <a:rPr lang="en-GB" smtClean="0">
                <a:latin typeface="Arial" pitchFamily="34" charset="0"/>
              </a:rPr>
              <a:t> In 2011, the commission will propose further measures (see next slide).</a:t>
            </a:r>
          </a:p>
          <a:p>
            <a:pPr eaLnBrk="1" hangingPunct="1">
              <a:buFontTx/>
              <a:buChar char="•"/>
            </a:pPr>
            <a:r>
              <a:rPr lang="en-GB" smtClean="0">
                <a:latin typeface="Arial" pitchFamily="34" charset="0"/>
              </a:rPr>
              <a:t> Also the ongoing negotiations on a new Gothenburg Protocol will be an important contribution.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51275" y="9428163"/>
            <a:ext cx="2944813" cy="496887"/>
          </a:xfrm>
          <a:prstGeom prst="rect">
            <a:avLst/>
          </a:prstGeom>
          <a:noFill/>
          <a:ln w="9525">
            <a:noFill/>
            <a:miter lim="800000"/>
            <a:headEnd/>
            <a:tailEnd/>
          </a:ln>
        </p:spPr>
        <p:txBody>
          <a:bodyPr anchor="b"/>
          <a:lstStyle/>
          <a:p>
            <a:pPr algn="r"/>
            <a:fld id="{D43E1A3A-9197-4BAF-A890-EC63296B4532}" type="slidenum">
              <a:rPr lang="en-US" sz="1200"/>
              <a:pPr algn="r"/>
              <a:t>11</a:t>
            </a:fld>
            <a:endParaRPr lang="en-US" sz="120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GB"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10"/>
          <p:cNvSpPr>
            <a:spLocks/>
          </p:cNvSpPr>
          <p:nvPr userDrawn="1"/>
        </p:nvSpPr>
        <p:spPr bwMode="auto">
          <a:xfrm>
            <a:off x="-42863" y="-34925"/>
            <a:ext cx="9294813" cy="5776913"/>
          </a:xfrm>
          <a:custGeom>
            <a:avLst/>
            <a:gdLst/>
            <a:ahLst/>
            <a:cxnLst>
              <a:cxn ang="0">
                <a:pos x="0" y="0"/>
              </a:cxn>
              <a:cxn ang="0">
                <a:pos x="5855" y="5"/>
              </a:cxn>
              <a:cxn ang="0">
                <a:pos x="5787" y="3381"/>
              </a:cxn>
              <a:cxn ang="0">
                <a:pos x="5066" y="3639"/>
              </a:cxn>
              <a:cxn ang="0">
                <a:pos x="1330" y="3553"/>
              </a:cxn>
              <a:cxn ang="0">
                <a:pos x="4" y="3634"/>
              </a:cxn>
            </a:cxnLst>
            <a:rect l="0" t="0" r="r" b="b"/>
            <a:pathLst>
              <a:path w="5855" h="3639">
                <a:moveTo>
                  <a:pt x="0" y="0"/>
                </a:moveTo>
                <a:lnTo>
                  <a:pt x="5855" y="5"/>
                </a:lnTo>
                <a:lnTo>
                  <a:pt x="5787" y="3381"/>
                </a:lnTo>
                <a:lnTo>
                  <a:pt x="5066" y="3639"/>
                </a:lnTo>
                <a:lnTo>
                  <a:pt x="1330" y="3553"/>
                </a:lnTo>
                <a:lnTo>
                  <a:pt x="4" y="3634"/>
                </a:lnTo>
              </a:path>
            </a:pathLst>
          </a:custGeom>
          <a:solidFill>
            <a:srgbClr val="9B9EA0"/>
          </a:solidFill>
          <a:ln w="9525">
            <a:noFill/>
            <a:round/>
            <a:headEnd/>
            <a:tailEnd/>
          </a:ln>
          <a:effectLst/>
        </p:spPr>
        <p:txBody>
          <a:bodyPr/>
          <a:lstStyle/>
          <a:p>
            <a:pPr>
              <a:defRPr/>
            </a:pPr>
            <a:endParaRPr lang="en-GB"/>
          </a:p>
        </p:txBody>
      </p:sp>
      <p:pic>
        <p:nvPicPr>
          <p:cNvPr id="5" name="Picture 31" descr="courbe"/>
          <p:cNvPicPr>
            <a:picLocks noChangeAspect="1" noChangeArrowheads="1"/>
          </p:cNvPicPr>
          <p:nvPr userDrawn="1"/>
        </p:nvPicPr>
        <p:blipFill>
          <a:blip r:embed="rId2" cstate="print"/>
          <a:srcRect l="766" r="1158" b="21918"/>
          <a:stretch>
            <a:fillRect/>
          </a:stretch>
        </p:blipFill>
        <p:spPr bwMode="auto">
          <a:xfrm>
            <a:off x="0" y="5229225"/>
            <a:ext cx="9144000" cy="1628775"/>
          </a:xfrm>
          <a:prstGeom prst="rect">
            <a:avLst/>
          </a:prstGeom>
          <a:noFill/>
          <a:ln w="9525">
            <a:noFill/>
            <a:miter lim="800000"/>
            <a:headEnd/>
            <a:tailEnd/>
          </a:ln>
        </p:spPr>
      </p:pic>
      <p:pic>
        <p:nvPicPr>
          <p:cNvPr id="6" name="Picture 68"/>
          <p:cNvPicPr>
            <a:picLocks noChangeAspect="1" noChangeArrowheads="1"/>
          </p:cNvPicPr>
          <p:nvPr userDrawn="1"/>
        </p:nvPicPr>
        <p:blipFill>
          <a:blip r:embed="rId3" cstate="print"/>
          <a:srcRect/>
          <a:stretch>
            <a:fillRect/>
          </a:stretch>
        </p:blipFill>
        <p:spPr bwMode="auto">
          <a:xfrm>
            <a:off x="6886575" y="6165850"/>
            <a:ext cx="2016125" cy="285750"/>
          </a:xfrm>
          <a:prstGeom prst="rect">
            <a:avLst/>
          </a:prstGeom>
          <a:noFill/>
          <a:ln w="9525">
            <a:noFill/>
            <a:miter lim="800000"/>
            <a:headEnd/>
            <a:tailEnd/>
          </a:ln>
        </p:spPr>
      </p:pic>
      <p:pic>
        <p:nvPicPr>
          <p:cNvPr id="7" name="Picture 75"/>
          <p:cNvPicPr>
            <a:picLocks noChangeAspect="1" noChangeArrowheads="1"/>
          </p:cNvPicPr>
          <p:nvPr userDrawn="1"/>
        </p:nvPicPr>
        <p:blipFill>
          <a:blip r:embed="rId4" cstate="print"/>
          <a:srcRect/>
          <a:stretch>
            <a:fillRect/>
          </a:stretch>
        </p:blipFill>
        <p:spPr bwMode="auto">
          <a:xfrm>
            <a:off x="323850" y="6161088"/>
            <a:ext cx="568325" cy="561975"/>
          </a:xfrm>
          <a:prstGeom prst="rect">
            <a:avLst/>
          </a:prstGeom>
          <a:noFill/>
          <a:ln w="9525">
            <a:noFill/>
            <a:miter lim="800000"/>
            <a:headEnd/>
            <a:tailEnd/>
          </a:ln>
        </p:spPr>
      </p:pic>
      <p:pic>
        <p:nvPicPr>
          <p:cNvPr id="8" name="Picture 77"/>
          <p:cNvPicPr>
            <a:picLocks noChangeAspect="1" noChangeArrowheads="1"/>
          </p:cNvPicPr>
          <p:nvPr userDrawn="1"/>
        </p:nvPicPr>
        <p:blipFill>
          <a:blip r:embed="rId5" cstate="print"/>
          <a:srcRect/>
          <a:stretch>
            <a:fillRect/>
          </a:stretch>
        </p:blipFill>
        <p:spPr bwMode="auto">
          <a:xfrm>
            <a:off x="7192963" y="6499225"/>
            <a:ext cx="1403350" cy="169863"/>
          </a:xfrm>
          <a:prstGeom prst="rect">
            <a:avLst/>
          </a:prstGeom>
          <a:noFill/>
          <a:ln w="9525">
            <a:noFill/>
            <a:miter lim="800000"/>
            <a:headEnd/>
            <a:tailEnd/>
          </a:ln>
        </p:spPr>
      </p:pic>
      <p:sp>
        <p:nvSpPr>
          <p:cNvPr id="27650" name="Rectangle 2"/>
          <p:cNvSpPr>
            <a:spLocks noGrp="1" noChangeArrowheads="1"/>
          </p:cNvSpPr>
          <p:nvPr>
            <p:ph type="ctrTitle"/>
          </p:nvPr>
        </p:nvSpPr>
        <p:spPr>
          <a:xfrm>
            <a:off x="361950" y="2117725"/>
            <a:ext cx="8424863" cy="1470025"/>
          </a:xfrm>
        </p:spPr>
        <p:txBody>
          <a:bodyPr anchor="ctr"/>
          <a:lstStyle>
            <a:lvl1pPr algn="ctr">
              <a:defRPr sz="4800">
                <a:solidFill>
                  <a:schemeClr val="bg1"/>
                </a:solidFill>
              </a:defRPr>
            </a:lvl1pPr>
          </a:lstStyle>
          <a:p>
            <a:r>
              <a:rPr lang="en-US"/>
              <a:t>Click to edit Master title style</a:t>
            </a:r>
          </a:p>
        </p:txBody>
      </p:sp>
      <p:sp>
        <p:nvSpPr>
          <p:cNvPr id="27651" name="Rectangle 3"/>
          <p:cNvSpPr>
            <a:spLocks noGrp="1" noChangeArrowheads="1"/>
          </p:cNvSpPr>
          <p:nvPr>
            <p:ph type="subTitle" idx="1"/>
          </p:nvPr>
        </p:nvSpPr>
        <p:spPr>
          <a:xfrm>
            <a:off x="1373188" y="3763963"/>
            <a:ext cx="6400800" cy="1752600"/>
          </a:xfrm>
        </p:spPr>
        <p:txBody>
          <a:bodyPr/>
          <a:lstStyle>
            <a:lvl1pPr marL="0" indent="0" algn="ctr">
              <a:buFont typeface="Wingdings" pitchFamily="2" charset="2"/>
              <a:buNone/>
              <a:defRPr sz="1700"/>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5450" y="115888"/>
            <a:ext cx="1982788" cy="51847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27088" y="115888"/>
            <a:ext cx="5795962" cy="5184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27088" y="115888"/>
            <a:ext cx="793115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827088" y="1484313"/>
            <a:ext cx="7848600" cy="3816350"/>
          </a:xfrm>
        </p:spPr>
        <p:txBody>
          <a:bodyPr/>
          <a:lstStyle/>
          <a:p>
            <a:pPr lvl="0"/>
            <a:endParaRPr lang="en-GB" noProof="0" smtClean="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27088" y="115888"/>
            <a:ext cx="7927975"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27088" y="115888"/>
            <a:ext cx="79311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27088" y="1484313"/>
            <a:ext cx="3848100" cy="3816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27588" y="1484313"/>
            <a:ext cx="3848100" cy="3816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7010400" y="6381750"/>
            <a:ext cx="2133600" cy="476250"/>
          </a:xfrm>
          <a:prstGeom prst="rect">
            <a:avLst/>
          </a:prstGeom>
        </p:spPr>
        <p:txBody>
          <a:bodyPr/>
          <a:lstStyle>
            <a:lvl1pPr>
              <a:lnSpc>
                <a:spcPct val="80000"/>
              </a:lnSpc>
              <a:spcBef>
                <a:spcPct val="20000"/>
              </a:spcBef>
              <a:spcAft>
                <a:spcPct val="20000"/>
              </a:spcAft>
              <a:buFont typeface="Wingdings" pitchFamily="2" charset="2"/>
              <a:buNone/>
              <a:defRPr>
                <a:latin typeface="Arial" pitchFamily="34" charset="0"/>
              </a:defRPr>
            </a:lvl1pPr>
          </a:lstStyle>
          <a:p>
            <a:pPr>
              <a:defRPr/>
            </a:pPr>
            <a:fld id="{D25B7F13-C2F9-4CB3-9E6E-5B7C04BE597C}" type="slidenum">
              <a:rPr lang="en-GB"/>
              <a:pPr>
                <a:defRPr/>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27088" y="115888"/>
            <a:ext cx="79311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27088" y="1484313"/>
            <a:ext cx="3848100" cy="3816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27588" y="1484313"/>
            <a:ext cx="3848100" cy="3816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27088" y="1484313"/>
            <a:ext cx="3848100" cy="381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27588" y="1484313"/>
            <a:ext cx="3848100" cy="381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wmf"/><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4" descr="courbe"/>
          <p:cNvPicPr>
            <a:picLocks noChangeAspect="1" noChangeArrowheads="1"/>
          </p:cNvPicPr>
          <p:nvPr/>
        </p:nvPicPr>
        <p:blipFill>
          <a:blip r:embed="rId17" cstate="print"/>
          <a:srcRect l="766" r="1158" b="21918"/>
          <a:stretch>
            <a:fillRect/>
          </a:stretch>
        </p:blipFill>
        <p:spPr bwMode="auto">
          <a:xfrm>
            <a:off x="0" y="5229225"/>
            <a:ext cx="9144000" cy="1628775"/>
          </a:xfrm>
          <a:prstGeom prst="rect">
            <a:avLst/>
          </a:prstGeom>
          <a:noFill/>
          <a:ln w="9525">
            <a:noFill/>
            <a:miter lim="800000"/>
            <a:headEnd/>
            <a:tailEnd/>
          </a:ln>
        </p:spPr>
      </p:pic>
      <p:sp>
        <p:nvSpPr>
          <p:cNvPr id="2051" name="Rectangle 2"/>
          <p:cNvSpPr>
            <a:spLocks noGrp="1" noChangeArrowheads="1"/>
          </p:cNvSpPr>
          <p:nvPr>
            <p:ph type="title"/>
          </p:nvPr>
        </p:nvSpPr>
        <p:spPr bwMode="auto">
          <a:xfrm>
            <a:off x="827088" y="115888"/>
            <a:ext cx="793115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052" name="Rectangle 3"/>
          <p:cNvSpPr>
            <a:spLocks noGrp="1" noChangeArrowheads="1"/>
          </p:cNvSpPr>
          <p:nvPr>
            <p:ph type="body" idx="1"/>
          </p:nvPr>
        </p:nvSpPr>
        <p:spPr bwMode="auto">
          <a:xfrm>
            <a:off x="827088" y="1484313"/>
            <a:ext cx="7848600" cy="3816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2053" name="Picture 54"/>
          <p:cNvPicPr>
            <a:picLocks noChangeAspect="1" noChangeArrowheads="1"/>
          </p:cNvPicPr>
          <p:nvPr/>
        </p:nvPicPr>
        <p:blipFill>
          <a:blip r:embed="rId18" cstate="print"/>
          <a:srcRect/>
          <a:stretch>
            <a:fillRect/>
          </a:stretch>
        </p:blipFill>
        <p:spPr bwMode="auto">
          <a:xfrm>
            <a:off x="6886575" y="6165850"/>
            <a:ext cx="2016125" cy="285750"/>
          </a:xfrm>
          <a:prstGeom prst="rect">
            <a:avLst/>
          </a:prstGeom>
          <a:noFill/>
          <a:ln w="9525">
            <a:noFill/>
            <a:miter lim="800000"/>
            <a:headEnd/>
            <a:tailEnd/>
          </a:ln>
        </p:spPr>
      </p:pic>
      <p:pic>
        <p:nvPicPr>
          <p:cNvPr id="2054" name="Picture 66"/>
          <p:cNvPicPr>
            <a:picLocks noChangeAspect="1" noChangeArrowheads="1"/>
          </p:cNvPicPr>
          <p:nvPr/>
        </p:nvPicPr>
        <p:blipFill>
          <a:blip r:embed="rId19" cstate="print"/>
          <a:srcRect/>
          <a:stretch>
            <a:fillRect/>
          </a:stretch>
        </p:blipFill>
        <p:spPr bwMode="auto">
          <a:xfrm>
            <a:off x="323850" y="6161088"/>
            <a:ext cx="568325" cy="561975"/>
          </a:xfrm>
          <a:prstGeom prst="rect">
            <a:avLst/>
          </a:prstGeom>
          <a:noFill/>
          <a:ln w="9525">
            <a:noFill/>
            <a:miter lim="800000"/>
            <a:headEnd/>
            <a:tailEnd/>
          </a:ln>
        </p:spPr>
      </p:pic>
      <p:pic>
        <p:nvPicPr>
          <p:cNvPr id="2055" name="Picture 67"/>
          <p:cNvPicPr>
            <a:picLocks noChangeAspect="1" noChangeArrowheads="1"/>
          </p:cNvPicPr>
          <p:nvPr/>
        </p:nvPicPr>
        <p:blipFill>
          <a:blip r:embed="rId20" cstate="print"/>
          <a:srcRect/>
          <a:stretch>
            <a:fillRect/>
          </a:stretch>
        </p:blipFill>
        <p:spPr bwMode="auto">
          <a:xfrm>
            <a:off x="7192963" y="6499225"/>
            <a:ext cx="1403350" cy="169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39"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40" r:id="rId14"/>
    <p:sldLayoutId id="2147483738" r:id="rId15"/>
  </p:sldLayoutIdLst>
  <p:txStyles>
    <p:titleStyle>
      <a:lvl1pPr algn="l" rtl="0" eaLnBrk="0" fontAlgn="base" hangingPunct="0">
        <a:spcBef>
          <a:spcPct val="0"/>
        </a:spcBef>
        <a:spcAft>
          <a:spcPct val="0"/>
        </a:spcAft>
        <a:defRPr sz="2600" b="1">
          <a:solidFill>
            <a:srgbClr val="1C1C1C"/>
          </a:solidFill>
          <a:latin typeface="+mj-lt"/>
          <a:ea typeface="+mj-ea"/>
          <a:cs typeface="+mj-cs"/>
        </a:defRPr>
      </a:lvl1pPr>
      <a:lvl2pPr algn="l" rtl="0" eaLnBrk="0" fontAlgn="base" hangingPunct="0">
        <a:spcBef>
          <a:spcPct val="0"/>
        </a:spcBef>
        <a:spcAft>
          <a:spcPct val="0"/>
        </a:spcAft>
        <a:defRPr sz="2600" b="1">
          <a:solidFill>
            <a:srgbClr val="1C1C1C"/>
          </a:solidFill>
          <a:latin typeface="Tahoma" pitchFamily="34" charset="0"/>
        </a:defRPr>
      </a:lvl2pPr>
      <a:lvl3pPr algn="l" rtl="0" eaLnBrk="0" fontAlgn="base" hangingPunct="0">
        <a:spcBef>
          <a:spcPct val="0"/>
        </a:spcBef>
        <a:spcAft>
          <a:spcPct val="0"/>
        </a:spcAft>
        <a:defRPr sz="2600" b="1">
          <a:solidFill>
            <a:srgbClr val="1C1C1C"/>
          </a:solidFill>
          <a:latin typeface="Tahoma" pitchFamily="34" charset="0"/>
        </a:defRPr>
      </a:lvl3pPr>
      <a:lvl4pPr algn="l" rtl="0" eaLnBrk="0" fontAlgn="base" hangingPunct="0">
        <a:spcBef>
          <a:spcPct val="0"/>
        </a:spcBef>
        <a:spcAft>
          <a:spcPct val="0"/>
        </a:spcAft>
        <a:defRPr sz="2600" b="1">
          <a:solidFill>
            <a:srgbClr val="1C1C1C"/>
          </a:solidFill>
          <a:latin typeface="Tahoma" pitchFamily="34" charset="0"/>
        </a:defRPr>
      </a:lvl4pPr>
      <a:lvl5pPr algn="l" rtl="0" eaLnBrk="0" fontAlgn="base" hangingPunct="0">
        <a:spcBef>
          <a:spcPct val="0"/>
        </a:spcBef>
        <a:spcAft>
          <a:spcPct val="0"/>
        </a:spcAft>
        <a:defRPr sz="2600" b="1">
          <a:solidFill>
            <a:srgbClr val="1C1C1C"/>
          </a:solidFill>
          <a:latin typeface="Tahoma" pitchFamily="34" charset="0"/>
        </a:defRPr>
      </a:lvl5pPr>
      <a:lvl6pPr marL="457200" algn="l" rtl="0" fontAlgn="base">
        <a:spcBef>
          <a:spcPct val="0"/>
        </a:spcBef>
        <a:spcAft>
          <a:spcPct val="0"/>
        </a:spcAft>
        <a:defRPr sz="2600" b="1">
          <a:solidFill>
            <a:srgbClr val="1C1C1C"/>
          </a:solidFill>
          <a:latin typeface="Tahoma" pitchFamily="34" charset="0"/>
        </a:defRPr>
      </a:lvl6pPr>
      <a:lvl7pPr marL="914400" algn="l" rtl="0" fontAlgn="base">
        <a:spcBef>
          <a:spcPct val="0"/>
        </a:spcBef>
        <a:spcAft>
          <a:spcPct val="0"/>
        </a:spcAft>
        <a:defRPr sz="2600" b="1">
          <a:solidFill>
            <a:srgbClr val="1C1C1C"/>
          </a:solidFill>
          <a:latin typeface="Tahoma" pitchFamily="34" charset="0"/>
        </a:defRPr>
      </a:lvl7pPr>
      <a:lvl8pPr marL="1371600" algn="l" rtl="0" fontAlgn="base">
        <a:spcBef>
          <a:spcPct val="0"/>
        </a:spcBef>
        <a:spcAft>
          <a:spcPct val="0"/>
        </a:spcAft>
        <a:defRPr sz="2600" b="1">
          <a:solidFill>
            <a:srgbClr val="1C1C1C"/>
          </a:solidFill>
          <a:latin typeface="Tahoma" pitchFamily="34" charset="0"/>
        </a:defRPr>
      </a:lvl8pPr>
      <a:lvl9pPr marL="1828800" algn="l" rtl="0" fontAlgn="base">
        <a:spcBef>
          <a:spcPct val="0"/>
        </a:spcBef>
        <a:spcAft>
          <a:spcPct val="0"/>
        </a:spcAft>
        <a:defRPr sz="2600" b="1">
          <a:solidFill>
            <a:srgbClr val="1C1C1C"/>
          </a:solidFill>
          <a:latin typeface="Tahoma" pitchFamily="34" charset="0"/>
        </a:defRPr>
      </a:lvl9pPr>
    </p:titleStyle>
    <p:bodyStyle>
      <a:lvl1pPr marL="358775" indent="-358775" algn="l" rtl="0" eaLnBrk="0" fontAlgn="base" hangingPunct="0">
        <a:spcBef>
          <a:spcPct val="20000"/>
        </a:spcBef>
        <a:spcAft>
          <a:spcPct val="20000"/>
        </a:spcAft>
        <a:buClr>
          <a:srgbClr val="9F7136"/>
        </a:buClr>
        <a:buFont typeface="Wingdings" pitchFamily="2" charset="2"/>
        <a:buChar char="n"/>
        <a:tabLst>
          <a:tab pos="358775" algn="l"/>
        </a:tabLst>
        <a:defRPr sz="2000" b="1">
          <a:solidFill>
            <a:srgbClr val="1C1C1C"/>
          </a:solidFill>
          <a:latin typeface="+mn-lt"/>
          <a:ea typeface="+mn-ea"/>
          <a:cs typeface="+mn-cs"/>
        </a:defRPr>
      </a:lvl1pPr>
      <a:lvl2pPr marL="998538" indent="-374650" algn="l" rtl="0" eaLnBrk="0" fontAlgn="base" hangingPunct="0">
        <a:spcBef>
          <a:spcPct val="20000"/>
        </a:spcBef>
        <a:spcAft>
          <a:spcPct val="20000"/>
        </a:spcAft>
        <a:buClr>
          <a:srgbClr val="4F8851"/>
        </a:buClr>
        <a:buSzPct val="80000"/>
        <a:buFont typeface="Wingdings" pitchFamily="2" charset="2"/>
        <a:buChar char="è"/>
        <a:tabLst>
          <a:tab pos="358775" algn="l"/>
        </a:tabLst>
        <a:defRPr>
          <a:solidFill>
            <a:srgbClr val="0F0F0F"/>
          </a:solidFill>
          <a:latin typeface="+mn-lt"/>
        </a:defRPr>
      </a:lvl2pPr>
      <a:lvl3pPr marL="1406525" indent="-228600" algn="l" rtl="0" eaLnBrk="0" fontAlgn="base" hangingPunct="0">
        <a:spcBef>
          <a:spcPct val="10000"/>
        </a:spcBef>
        <a:spcAft>
          <a:spcPct val="10000"/>
        </a:spcAft>
        <a:buClr>
          <a:srgbClr val="006C9A"/>
        </a:buClr>
        <a:buFont typeface="Wingdings" pitchFamily="2" charset="2"/>
        <a:buChar char=""/>
        <a:tabLst>
          <a:tab pos="358775" algn="l"/>
        </a:tabLst>
        <a:defRPr sz="1600">
          <a:solidFill>
            <a:srgbClr val="0F0F0F"/>
          </a:solidFill>
          <a:latin typeface="+mn-lt"/>
        </a:defRPr>
      </a:lvl3pPr>
      <a:lvl4pPr marL="1814513" indent="-228600" algn="l" rtl="0" eaLnBrk="0" fontAlgn="base" hangingPunct="0">
        <a:spcBef>
          <a:spcPct val="10000"/>
        </a:spcBef>
        <a:spcAft>
          <a:spcPct val="10000"/>
        </a:spcAft>
        <a:buClr>
          <a:srgbClr val="82CBEE"/>
        </a:buClr>
        <a:buFont typeface="Wingdings" pitchFamily="2" charset="2"/>
        <a:buChar char=""/>
        <a:tabLst>
          <a:tab pos="358775" algn="l"/>
        </a:tabLst>
        <a:defRPr sz="1600">
          <a:solidFill>
            <a:srgbClr val="0F0F0F"/>
          </a:solidFill>
          <a:latin typeface="+mn-lt"/>
        </a:defRPr>
      </a:lvl4pPr>
      <a:lvl5pPr marL="2222500" indent="-228600" algn="l" rtl="0" eaLnBrk="0" fontAlgn="base" hangingPunct="0">
        <a:spcBef>
          <a:spcPct val="10000"/>
        </a:spcBef>
        <a:spcAft>
          <a:spcPct val="10000"/>
        </a:spcAft>
        <a:buClr>
          <a:schemeClr val="bg2"/>
        </a:buClr>
        <a:buFont typeface="Wingdings" pitchFamily="2" charset="2"/>
        <a:buChar char=""/>
        <a:tabLst>
          <a:tab pos="358775" algn="l"/>
        </a:tabLst>
        <a:defRPr sz="1600">
          <a:solidFill>
            <a:srgbClr val="0F0F0F"/>
          </a:solidFill>
          <a:latin typeface="+mn-lt"/>
        </a:defRPr>
      </a:lvl5pPr>
      <a:lvl6pPr marL="2679700" indent="-228600" algn="l" rtl="0" fontAlgn="base">
        <a:spcBef>
          <a:spcPct val="10000"/>
        </a:spcBef>
        <a:spcAft>
          <a:spcPct val="10000"/>
        </a:spcAft>
        <a:buClr>
          <a:schemeClr val="bg2"/>
        </a:buClr>
        <a:buFont typeface="Wingdings" pitchFamily="2" charset="2"/>
        <a:buChar char=""/>
        <a:tabLst>
          <a:tab pos="358775" algn="l"/>
        </a:tabLst>
        <a:defRPr sz="1600">
          <a:solidFill>
            <a:srgbClr val="0F0F0F"/>
          </a:solidFill>
          <a:latin typeface="+mn-lt"/>
        </a:defRPr>
      </a:lvl6pPr>
      <a:lvl7pPr marL="3136900" indent="-228600" algn="l" rtl="0" fontAlgn="base">
        <a:spcBef>
          <a:spcPct val="10000"/>
        </a:spcBef>
        <a:spcAft>
          <a:spcPct val="10000"/>
        </a:spcAft>
        <a:buClr>
          <a:schemeClr val="bg2"/>
        </a:buClr>
        <a:buFont typeface="Wingdings" pitchFamily="2" charset="2"/>
        <a:buChar char=""/>
        <a:tabLst>
          <a:tab pos="358775" algn="l"/>
        </a:tabLst>
        <a:defRPr sz="1600">
          <a:solidFill>
            <a:srgbClr val="0F0F0F"/>
          </a:solidFill>
          <a:latin typeface="+mn-lt"/>
        </a:defRPr>
      </a:lvl7pPr>
      <a:lvl8pPr marL="3594100" indent="-228600" algn="l" rtl="0" fontAlgn="base">
        <a:spcBef>
          <a:spcPct val="10000"/>
        </a:spcBef>
        <a:spcAft>
          <a:spcPct val="10000"/>
        </a:spcAft>
        <a:buClr>
          <a:schemeClr val="bg2"/>
        </a:buClr>
        <a:buFont typeface="Wingdings" pitchFamily="2" charset="2"/>
        <a:buChar char=""/>
        <a:tabLst>
          <a:tab pos="358775" algn="l"/>
        </a:tabLst>
        <a:defRPr sz="1600">
          <a:solidFill>
            <a:srgbClr val="0F0F0F"/>
          </a:solidFill>
          <a:latin typeface="+mn-lt"/>
        </a:defRPr>
      </a:lvl8pPr>
      <a:lvl9pPr marL="4051300" indent="-228600" algn="l" rtl="0" fontAlgn="base">
        <a:spcBef>
          <a:spcPct val="10000"/>
        </a:spcBef>
        <a:spcAft>
          <a:spcPct val="10000"/>
        </a:spcAft>
        <a:buClr>
          <a:schemeClr val="bg2"/>
        </a:buClr>
        <a:buFont typeface="Wingdings" pitchFamily="2" charset="2"/>
        <a:buChar char=""/>
        <a:tabLst>
          <a:tab pos="358775" algn="l"/>
        </a:tabLst>
        <a:defRPr sz="1600">
          <a:solidFill>
            <a:srgbClr val="0F0F0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ec.europa.eu/environment/air/review_air_policy.htm"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ec.europa.eu/environment/air/review_air_policy.htm"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oleObject" Target="../embeddings/Microsoft_Office_Excel_97-2003_Worksheet1.xls"/></Relationships>
</file>

<file path=ppt/slides/_rels/slide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8.wmf"/></Relationships>
</file>

<file path=ppt/slides/_rels/slide6.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ctrTitle"/>
          </p:nvPr>
        </p:nvSpPr>
        <p:spPr>
          <a:xfrm>
            <a:off x="395288" y="-26988"/>
            <a:ext cx="8424862" cy="2087563"/>
          </a:xfrm>
        </p:spPr>
        <p:txBody>
          <a:bodyPr/>
          <a:lstStyle/>
          <a:p>
            <a:pPr eaLnBrk="1" hangingPunct="1"/>
            <a:r>
              <a:rPr lang="en-GB" sz="3600" dirty="0" smtClean="0">
                <a:solidFill>
                  <a:schemeClr val="tx1"/>
                </a:solidFill>
              </a:rPr>
              <a:t>FAIRMODE Plenary Meeting</a:t>
            </a:r>
            <a:br>
              <a:rPr lang="en-GB" sz="3600" dirty="0" smtClean="0">
                <a:solidFill>
                  <a:schemeClr val="tx1"/>
                </a:solidFill>
              </a:rPr>
            </a:br>
            <a:r>
              <a:rPr lang="en-GB" sz="2800" b="0" dirty="0" smtClean="0">
                <a:solidFill>
                  <a:schemeClr val="tx1"/>
                </a:solidFill>
              </a:rPr>
              <a:t>16/06/2011</a:t>
            </a:r>
            <a:endParaRPr lang="en-US" sz="3600" b="0" dirty="0" smtClean="0">
              <a:solidFill>
                <a:schemeClr val="tx1"/>
              </a:solidFill>
            </a:endParaRPr>
          </a:p>
        </p:txBody>
      </p:sp>
      <p:sp>
        <p:nvSpPr>
          <p:cNvPr id="5123" name="Rectangle 5"/>
          <p:cNvSpPr>
            <a:spLocks noGrp="1" noChangeArrowheads="1"/>
          </p:cNvSpPr>
          <p:nvPr>
            <p:ph type="subTitle" idx="1"/>
          </p:nvPr>
        </p:nvSpPr>
        <p:spPr>
          <a:xfrm>
            <a:off x="468313" y="2179638"/>
            <a:ext cx="8135937" cy="1320800"/>
          </a:xfrm>
        </p:spPr>
        <p:txBody>
          <a:bodyPr/>
          <a:lstStyle/>
          <a:p>
            <a:pPr eaLnBrk="1" hangingPunct="1"/>
            <a:r>
              <a:rPr lang="en-GB" sz="3600" dirty="0" smtClean="0">
                <a:solidFill>
                  <a:srgbClr val="ED1385"/>
                </a:solidFill>
              </a:rPr>
              <a:t>Forthcoming policy needs - EU Air Policy Review – FAIRMODE contribution</a:t>
            </a:r>
          </a:p>
        </p:txBody>
      </p:sp>
      <p:sp>
        <p:nvSpPr>
          <p:cNvPr id="5124" name="Rectangle 4"/>
          <p:cNvSpPr>
            <a:spLocks noChangeArrowheads="1"/>
          </p:cNvSpPr>
          <p:nvPr/>
        </p:nvSpPr>
        <p:spPr bwMode="auto">
          <a:xfrm>
            <a:off x="395288" y="3862388"/>
            <a:ext cx="8424862" cy="2087562"/>
          </a:xfrm>
          <a:prstGeom prst="rect">
            <a:avLst/>
          </a:prstGeom>
          <a:noFill/>
          <a:ln w="9525">
            <a:noFill/>
            <a:miter lim="800000"/>
            <a:headEnd/>
            <a:tailEnd/>
          </a:ln>
        </p:spPr>
        <p:txBody>
          <a:bodyPr anchor="ctr"/>
          <a:lstStyle/>
          <a:p>
            <a:pPr algn="ctr"/>
            <a:r>
              <a:rPr lang="en-GB" sz="2400" b="1" dirty="0">
                <a:latin typeface="Tahoma" charset="0"/>
              </a:rPr>
              <a:t>Joachim </a:t>
            </a:r>
            <a:r>
              <a:rPr lang="en-GB" sz="2400" b="1" dirty="0" err="1" smtClean="0">
                <a:latin typeface="Tahoma" charset="0"/>
              </a:rPr>
              <a:t>D’Eugenio</a:t>
            </a:r>
            <a:r>
              <a:rPr lang="en-GB" sz="2400" dirty="0">
                <a:latin typeface="Tahoma" charset="0"/>
              </a:rPr>
              <a:t/>
            </a:r>
            <a:br>
              <a:rPr lang="en-GB" sz="2400" dirty="0">
                <a:latin typeface="Tahoma" charset="0"/>
              </a:rPr>
            </a:br>
            <a:r>
              <a:rPr lang="en-GB" sz="2400" dirty="0">
                <a:latin typeface="Tahoma" charset="0"/>
              </a:rPr>
              <a:t>European </a:t>
            </a:r>
            <a:r>
              <a:rPr lang="en-GB" sz="2400" dirty="0" smtClean="0">
                <a:latin typeface="Tahoma" charset="0"/>
              </a:rPr>
              <a:t>Commission </a:t>
            </a:r>
            <a:r>
              <a:rPr lang="en-GB" sz="2400" dirty="0">
                <a:latin typeface="Tahoma" charset="0"/>
              </a:rPr>
              <a:t/>
            </a:r>
            <a:br>
              <a:rPr lang="en-GB" sz="2400" dirty="0">
                <a:latin typeface="Tahoma" charset="0"/>
              </a:rPr>
            </a:br>
            <a:r>
              <a:rPr lang="en-GB" sz="2400" dirty="0">
                <a:latin typeface="Tahoma" charset="0"/>
              </a:rPr>
              <a:t>ENV C.3 – Industrial Emissions, Air Quality &amp; Noise</a:t>
            </a:r>
            <a:endParaRPr lang="en-US" sz="2400" dirty="0">
              <a:latin typeface="Tahoma"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ChangeArrowheads="1"/>
          </p:cNvSpPr>
          <p:nvPr/>
        </p:nvSpPr>
        <p:spPr bwMode="auto">
          <a:xfrm>
            <a:off x="539750" y="1270000"/>
            <a:ext cx="8640763" cy="4319588"/>
          </a:xfrm>
          <a:prstGeom prst="rect">
            <a:avLst/>
          </a:prstGeom>
          <a:noFill/>
          <a:ln w="9525">
            <a:noFill/>
            <a:miter lim="800000"/>
            <a:headEnd/>
            <a:tailEnd/>
          </a:ln>
        </p:spPr>
        <p:txBody>
          <a:bodyPr/>
          <a:lstStyle/>
          <a:p>
            <a:pPr marL="358775" indent="-358775">
              <a:buClr>
                <a:srgbClr val="9F7136"/>
              </a:buClr>
              <a:tabLst>
                <a:tab pos="358775" algn="l"/>
              </a:tabLst>
            </a:pPr>
            <a:r>
              <a:rPr lang="en-US" sz="2000" b="1">
                <a:solidFill>
                  <a:srgbClr val="1C1C1C"/>
                </a:solidFill>
              </a:rPr>
              <a:t>Positive response and outspoken support by the President and</a:t>
            </a:r>
          </a:p>
          <a:p>
            <a:pPr marL="358775" indent="-358775">
              <a:buClr>
                <a:srgbClr val="9F7136"/>
              </a:buClr>
              <a:tabLst>
                <a:tab pos="358775" algn="l"/>
              </a:tabLst>
            </a:pPr>
            <a:r>
              <a:rPr lang="en-US" sz="2000" b="1">
                <a:solidFill>
                  <a:srgbClr val="1C1C1C"/>
                </a:solidFill>
              </a:rPr>
              <a:t>the whole College on: </a:t>
            </a:r>
          </a:p>
          <a:p>
            <a:pPr marL="358775" indent="-358775">
              <a:buClr>
                <a:srgbClr val="9F7136"/>
              </a:buClr>
              <a:tabLst>
                <a:tab pos="358775" algn="l"/>
              </a:tabLst>
            </a:pPr>
            <a:endParaRPr lang="en-US" sz="2000" b="1">
              <a:solidFill>
                <a:srgbClr val="1C1C1C"/>
              </a:solidFill>
            </a:endParaRPr>
          </a:p>
          <a:p>
            <a:pPr marL="358775" indent="-358775">
              <a:buClr>
                <a:srgbClr val="9F7136"/>
              </a:buClr>
              <a:buFont typeface="Wingdings" pitchFamily="2" charset="2"/>
              <a:buChar char="n"/>
              <a:tabLst>
                <a:tab pos="358775" algn="l"/>
              </a:tabLst>
            </a:pPr>
            <a:r>
              <a:rPr lang="en-US" sz="2000" b="1">
                <a:solidFill>
                  <a:srgbClr val="1C1C1C"/>
                </a:solidFill>
              </a:rPr>
              <a:t>Comprehensive review of EU Air Quality Policy in 2012/2013 </a:t>
            </a:r>
          </a:p>
          <a:p>
            <a:pPr marL="358775" indent="-358775">
              <a:buClr>
                <a:srgbClr val="9F7136"/>
              </a:buClr>
              <a:buFont typeface="Wingdings" pitchFamily="2" charset="2"/>
              <a:buChar char="n"/>
              <a:tabLst>
                <a:tab pos="358775" algn="l"/>
              </a:tabLst>
            </a:pPr>
            <a:r>
              <a:rPr lang="en-US" sz="2000" b="1">
                <a:solidFill>
                  <a:srgbClr val="1C1C1C"/>
                </a:solidFill>
              </a:rPr>
              <a:t>Revised NEC directive as part of the review</a:t>
            </a:r>
          </a:p>
          <a:p>
            <a:pPr marL="358775" indent="-358775">
              <a:buClr>
                <a:srgbClr val="9F7136"/>
              </a:buClr>
              <a:buFont typeface="Wingdings" pitchFamily="2" charset="2"/>
              <a:buChar char="n"/>
              <a:tabLst>
                <a:tab pos="358775" algn="l"/>
              </a:tabLst>
            </a:pPr>
            <a:r>
              <a:rPr lang="en-US" sz="2000" b="1">
                <a:solidFill>
                  <a:srgbClr val="1C1C1C"/>
                </a:solidFill>
              </a:rPr>
              <a:t>Immediate action in specific policy areas</a:t>
            </a:r>
            <a:endParaRPr lang="en-US"/>
          </a:p>
          <a:p>
            <a:pPr marL="358775" indent="-358775">
              <a:buClr>
                <a:srgbClr val="9F7136"/>
              </a:buClr>
              <a:buFont typeface="Wingdings" pitchFamily="2" charset="2"/>
              <a:buChar char="n"/>
              <a:tabLst>
                <a:tab pos="358775" algn="l"/>
              </a:tabLst>
            </a:pPr>
            <a:r>
              <a:rPr lang="en-US" sz="2000" b="1">
                <a:solidFill>
                  <a:srgbClr val="1C1C1C"/>
                </a:solidFill>
              </a:rPr>
              <a:t>Co-operation with Member States, assisting in achieving compliance (not stopping infringements)</a:t>
            </a:r>
          </a:p>
          <a:p>
            <a:pPr marL="358775" indent="-358775">
              <a:buClr>
                <a:srgbClr val="9F7136"/>
              </a:buClr>
              <a:buFont typeface="Wingdings" pitchFamily="2" charset="2"/>
              <a:buChar char="n"/>
              <a:tabLst>
                <a:tab pos="358775" algn="l"/>
              </a:tabLst>
            </a:pPr>
            <a:r>
              <a:rPr lang="en-US" sz="2000" b="1">
                <a:solidFill>
                  <a:srgbClr val="1C1C1C"/>
                </a:solidFill>
              </a:rPr>
              <a:t>Co-benefits with climate change agenda</a:t>
            </a:r>
          </a:p>
          <a:p>
            <a:pPr marL="358775" indent="-358775">
              <a:buClr>
                <a:srgbClr val="9F7136"/>
              </a:buClr>
              <a:buFont typeface="Wingdings" pitchFamily="2" charset="2"/>
              <a:buChar char="n"/>
              <a:tabLst>
                <a:tab pos="358775" algn="l"/>
              </a:tabLst>
            </a:pPr>
            <a:r>
              <a:rPr lang="en-US" sz="2000" b="1">
                <a:solidFill>
                  <a:srgbClr val="1C1C1C"/>
                </a:solidFill>
              </a:rPr>
              <a:t>Link to Europe 2020 objectives, e.g. Innovation</a:t>
            </a:r>
          </a:p>
          <a:p>
            <a:pPr marL="358775" indent="-358775">
              <a:buClr>
                <a:srgbClr val="9F7136"/>
              </a:buClr>
              <a:tabLst>
                <a:tab pos="358775" algn="l"/>
              </a:tabLst>
            </a:pPr>
            <a:endParaRPr lang="en-GB" sz="2000" b="1">
              <a:solidFill>
                <a:srgbClr val="1C1C1C"/>
              </a:solidFill>
            </a:endParaRPr>
          </a:p>
          <a:p>
            <a:pPr marL="358775" indent="-358775">
              <a:buClr>
                <a:srgbClr val="9F7136"/>
              </a:buClr>
              <a:tabLst>
                <a:tab pos="358775" algn="l"/>
              </a:tabLst>
            </a:pPr>
            <a:r>
              <a:rPr lang="en-GB" sz="2000" b="1">
                <a:solidFill>
                  <a:srgbClr val="1C1C1C"/>
                </a:solidFill>
              </a:rPr>
              <a:t>See documents incl. SEC(2011) 342 at Air Review page on EUROPA: </a:t>
            </a:r>
            <a:endParaRPr lang="en-GB" sz="2000" b="1">
              <a:solidFill>
                <a:srgbClr val="1C1C1C"/>
              </a:solidFill>
              <a:hlinkClick r:id="rId3"/>
            </a:endParaRPr>
          </a:p>
          <a:p>
            <a:pPr marL="358775" indent="-358775" algn="ctr">
              <a:buClr>
                <a:srgbClr val="9F7136"/>
              </a:buClr>
              <a:tabLst>
                <a:tab pos="358775" algn="l"/>
              </a:tabLst>
            </a:pPr>
            <a:r>
              <a:rPr lang="en-US" sz="2400">
                <a:hlinkClick r:id="rId3"/>
              </a:rPr>
              <a:t>http://ec.europa.eu/environment/air/review_air_policy.htm</a:t>
            </a:r>
            <a:endParaRPr lang="en-US" sz="2000" b="1">
              <a:solidFill>
                <a:srgbClr val="1C1C1C"/>
              </a:solidFill>
            </a:endParaRPr>
          </a:p>
        </p:txBody>
      </p:sp>
      <p:sp>
        <p:nvSpPr>
          <p:cNvPr id="33795" name="Rectangle 5"/>
          <p:cNvSpPr>
            <a:spLocks noChangeArrowheads="1"/>
          </p:cNvSpPr>
          <p:nvPr/>
        </p:nvSpPr>
        <p:spPr bwMode="auto">
          <a:xfrm>
            <a:off x="684213" y="279400"/>
            <a:ext cx="7931150" cy="649288"/>
          </a:xfrm>
          <a:prstGeom prst="rect">
            <a:avLst/>
          </a:prstGeom>
          <a:noFill/>
          <a:ln w="9525">
            <a:noFill/>
            <a:miter lim="800000"/>
            <a:headEnd/>
            <a:tailEnd/>
          </a:ln>
        </p:spPr>
        <p:txBody>
          <a:bodyPr anchor="b"/>
          <a:lstStyle/>
          <a:p>
            <a:pPr algn="ctr"/>
            <a:r>
              <a:rPr lang="en-US" sz="2600" b="1">
                <a:solidFill>
                  <a:srgbClr val="1C1C1C"/>
                </a:solidFill>
                <a:latin typeface="Tahoma" pitchFamily="34" charset="0"/>
              </a:rPr>
              <a:t/>
            </a:r>
            <a:br>
              <a:rPr lang="en-US" sz="2600" b="1">
                <a:solidFill>
                  <a:srgbClr val="1C1C1C"/>
                </a:solidFill>
                <a:latin typeface="Tahoma" pitchFamily="34" charset="0"/>
              </a:rPr>
            </a:br>
            <a:r>
              <a:rPr lang="en-US" sz="2600" b="1">
                <a:solidFill>
                  <a:schemeClr val="bg2"/>
                </a:solidFill>
                <a:latin typeface="Tahoma" pitchFamily="34" charset="0"/>
              </a:rPr>
              <a:t>Policy Package to Reduce Air Emissions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ChangeArrowheads="1"/>
          </p:cNvSpPr>
          <p:nvPr/>
        </p:nvSpPr>
        <p:spPr bwMode="auto">
          <a:xfrm>
            <a:off x="611188" y="1125538"/>
            <a:ext cx="8208962" cy="4319587"/>
          </a:xfrm>
          <a:prstGeom prst="rect">
            <a:avLst/>
          </a:prstGeom>
          <a:noFill/>
          <a:ln w="9525">
            <a:noFill/>
            <a:miter lim="800000"/>
            <a:headEnd/>
            <a:tailEnd/>
          </a:ln>
        </p:spPr>
        <p:txBody>
          <a:bodyPr/>
          <a:lstStyle/>
          <a:p>
            <a:pPr marL="358775" indent="-358775">
              <a:lnSpc>
                <a:spcPct val="80000"/>
              </a:lnSpc>
              <a:spcBef>
                <a:spcPct val="20000"/>
              </a:spcBef>
              <a:spcAft>
                <a:spcPct val="20000"/>
              </a:spcAft>
              <a:buClr>
                <a:srgbClr val="9F7136"/>
              </a:buClr>
              <a:buFont typeface="Wingdings" pitchFamily="2" charset="2"/>
              <a:buChar char="n"/>
              <a:tabLst>
                <a:tab pos="358775" algn="l"/>
              </a:tabLst>
            </a:pPr>
            <a:r>
              <a:rPr lang="en-US" sz="2000" b="1">
                <a:solidFill>
                  <a:srgbClr val="1C1C1C"/>
                </a:solidFill>
              </a:rPr>
              <a:t>Review of the current air quality legislation </a:t>
            </a:r>
            <a:r>
              <a:rPr lang="en-US" sz="2000">
                <a:solidFill>
                  <a:srgbClr val="1C1C1C"/>
                </a:solidFill>
              </a:rPr>
              <a:t>(including reasons for non-compliance)</a:t>
            </a:r>
          </a:p>
          <a:p>
            <a:pPr marL="358775" indent="-358775">
              <a:lnSpc>
                <a:spcPct val="80000"/>
              </a:lnSpc>
              <a:spcBef>
                <a:spcPct val="20000"/>
              </a:spcBef>
              <a:spcAft>
                <a:spcPct val="20000"/>
              </a:spcAft>
              <a:buClr>
                <a:srgbClr val="9F7136"/>
              </a:buClr>
              <a:buFont typeface="Wingdings" pitchFamily="2" charset="2"/>
              <a:buChar char="n"/>
              <a:tabLst>
                <a:tab pos="358775" algn="l"/>
              </a:tabLst>
            </a:pPr>
            <a:r>
              <a:rPr lang="en-US" sz="2000" b="1">
                <a:solidFill>
                  <a:srgbClr val="1C1C1C"/>
                </a:solidFill>
              </a:rPr>
              <a:t>Review of the current air quality limits and targets</a:t>
            </a:r>
          </a:p>
          <a:p>
            <a:pPr marL="998538" lvl="1" indent="-374650">
              <a:lnSpc>
                <a:spcPct val="80000"/>
              </a:lnSpc>
              <a:spcBef>
                <a:spcPct val="20000"/>
              </a:spcBef>
              <a:spcAft>
                <a:spcPct val="20000"/>
              </a:spcAft>
              <a:buClr>
                <a:schemeClr val="hlink"/>
              </a:buClr>
              <a:buSzPct val="150000"/>
              <a:buFont typeface="Arial" pitchFamily="34" charset="0"/>
              <a:buChar char="−"/>
              <a:tabLst>
                <a:tab pos="358775" algn="l"/>
              </a:tabLst>
            </a:pPr>
            <a:r>
              <a:rPr lang="en-US">
                <a:solidFill>
                  <a:srgbClr val="1C1C1C"/>
                </a:solidFill>
              </a:rPr>
              <a:t>PM</a:t>
            </a:r>
            <a:r>
              <a:rPr lang="en-US" sz="1200">
                <a:solidFill>
                  <a:srgbClr val="1C1C1C"/>
                </a:solidFill>
              </a:rPr>
              <a:t>2.5</a:t>
            </a:r>
            <a:r>
              <a:rPr lang="en-US" sz="1000">
                <a:solidFill>
                  <a:srgbClr val="1C1C1C"/>
                </a:solidFill>
              </a:rPr>
              <a:t> </a:t>
            </a:r>
            <a:r>
              <a:rPr lang="en-US" sz="1600">
                <a:solidFill>
                  <a:srgbClr val="1C1C1C"/>
                </a:solidFill>
              </a:rPr>
              <a:t>as required by Directive</a:t>
            </a:r>
            <a:endParaRPr lang="en-US" sz="1200">
              <a:solidFill>
                <a:srgbClr val="1C1C1C"/>
              </a:solidFill>
            </a:endParaRPr>
          </a:p>
          <a:p>
            <a:pPr marL="998538" lvl="1" indent="-374650">
              <a:lnSpc>
                <a:spcPct val="80000"/>
              </a:lnSpc>
              <a:spcBef>
                <a:spcPct val="20000"/>
              </a:spcBef>
              <a:spcAft>
                <a:spcPct val="20000"/>
              </a:spcAft>
              <a:buClr>
                <a:schemeClr val="hlink"/>
              </a:buClr>
              <a:buSzPct val="150000"/>
              <a:buFont typeface="Arial" pitchFamily="34" charset="0"/>
              <a:buChar char="−"/>
              <a:tabLst>
                <a:tab pos="358775" algn="l"/>
              </a:tabLst>
            </a:pPr>
            <a:r>
              <a:rPr lang="en-US">
                <a:solidFill>
                  <a:srgbClr val="1C1C1C"/>
                </a:solidFill>
              </a:rPr>
              <a:t>Latest scientific evidence of air pollution impacts for ozone, PM</a:t>
            </a:r>
            <a:r>
              <a:rPr lang="en-US" sz="1400">
                <a:solidFill>
                  <a:srgbClr val="1C1C1C"/>
                </a:solidFill>
              </a:rPr>
              <a:t>10</a:t>
            </a:r>
            <a:r>
              <a:rPr lang="en-US">
                <a:solidFill>
                  <a:srgbClr val="1C1C1C"/>
                </a:solidFill>
              </a:rPr>
              <a:t>, heavy metals, PAHs, others?</a:t>
            </a:r>
          </a:p>
          <a:p>
            <a:pPr marL="998538" lvl="1" indent="-374650">
              <a:lnSpc>
                <a:spcPct val="80000"/>
              </a:lnSpc>
              <a:spcBef>
                <a:spcPct val="20000"/>
              </a:spcBef>
              <a:spcAft>
                <a:spcPct val="20000"/>
              </a:spcAft>
              <a:buClr>
                <a:schemeClr val="hlink"/>
              </a:buClr>
              <a:buSzPct val="150000"/>
              <a:buFont typeface="Arial" pitchFamily="34" charset="0"/>
              <a:buChar char="−"/>
              <a:tabLst>
                <a:tab pos="358775" algn="l"/>
              </a:tabLst>
            </a:pPr>
            <a:r>
              <a:rPr lang="en-US">
                <a:solidFill>
                  <a:srgbClr val="1C1C1C"/>
                </a:solidFill>
              </a:rPr>
              <a:t>new targets – long term objectives (2020 – 2030 – 2050?)</a:t>
            </a:r>
          </a:p>
          <a:p>
            <a:pPr marL="358775" indent="-358775">
              <a:lnSpc>
                <a:spcPct val="80000"/>
              </a:lnSpc>
              <a:spcBef>
                <a:spcPct val="20000"/>
              </a:spcBef>
              <a:spcAft>
                <a:spcPct val="20000"/>
              </a:spcAft>
              <a:buClr>
                <a:srgbClr val="9F7136"/>
              </a:buClr>
              <a:buFont typeface="Wingdings" pitchFamily="2" charset="2"/>
              <a:buChar char="n"/>
              <a:tabLst>
                <a:tab pos="358775" algn="l"/>
              </a:tabLst>
            </a:pPr>
            <a:r>
              <a:rPr lang="en-US" sz="2000" b="1">
                <a:solidFill>
                  <a:srgbClr val="1C1C1C"/>
                </a:solidFill>
              </a:rPr>
              <a:t>Possible new measures </a:t>
            </a:r>
            <a:r>
              <a:rPr lang="en-US" sz="2000">
                <a:solidFill>
                  <a:srgbClr val="1C1C1C"/>
                </a:solidFill>
              </a:rPr>
              <a:t>(eg. vehicle emissions, non-road and small stationary sources, wood burning, agriculture, shipping, ...)</a:t>
            </a:r>
            <a:endParaRPr lang="en-US" sz="2000" b="1">
              <a:solidFill>
                <a:srgbClr val="1C1C1C"/>
              </a:solidFill>
            </a:endParaRPr>
          </a:p>
          <a:p>
            <a:pPr marL="358775" indent="-358775">
              <a:lnSpc>
                <a:spcPct val="80000"/>
              </a:lnSpc>
              <a:spcBef>
                <a:spcPct val="20000"/>
              </a:spcBef>
              <a:spcAft>
                <a:spcPct val="20000"/>
              </a:spcAft>
              <a:buClr>
                <a:srgbClr val="9F7136"/>
              </a:buClr>
              <a:buFont typeface="Wingdings" pitchFamily="2" charset="2"/>
              <a:buChar char="n"/>
              <a:tabLst>
                <a:tab pos="358775" algn="l"/>
              </a:tabLst>
            </a:pPr>
            <a:r>
              <a:rPr lang="en-US" sz="2000" b="1">
                <a:solidFill>
                  <a:srgbClr val="1C1C1C"/>
                </a:solidFill>
              </a:rPr>
              <a:t>Link to climate change </a:t>
            </a:r>
            <a:r>
              <a:rPr lang="en-US" sz="2000">
                <a:solidFill>
                  <a:srgbClr val="1C1C1C"/>
                </a:solidFill>
              </a:rPr>
              <a:t>(eg. co-benefits, short lived climate species)</a:t>
            </a:r>
          </a:p>
          <a:p>
            <a:pPr marL="358775" indent="-358775">
              <a:lnSpc>
                <a:spcPct val="80000"/>
              </a:lnSpc>
              <a:spcBef>
                <a:spcPct val="20000"/>
              </a:spcBef>
              <a:spcAft>
                <a:spcPct val="20000"/>
              </a:spcAft>
              <a:buClr>
                <a:srgbClr val="9F7136"/>
              </a:buClr>
              <a:buFont typeface="Wingdings" pitchFamily="2" charset="2"/>
              <a:buChar char="n"/>
              <a:tabLst>
                <a:tab pos="358775" algn="l"/>
              </a:tabLst>
            </a:pPr>
            <a:r>
              <a:rPr lang="en-US" sz="2000" b="1">
                <a:solidFill>
                  <a:srgbClr val="1C1C1C"/>
                </a:solidFill>
              </a:rPr>
              <a:t>Integration into sectorial policies </a:t>
            </a:r>
            <a:r>
              <a:rPr lang="en-US" sz="2000">
                <a:solidFill>
                  <a:srgbClr val="1C1C1C"/>
                </a:solidFill>
              </a:rPr>
              <a:t>(transport, energy, vehicle emissions, etc.) – already 2011 (White Paper and 2050 roadmaps)</a:t>
            </a:r>
          </a:p>
          <a:p>
            <a:pPr marL="358775" indent="-358775">
              <a:lnSpc>
                <a:spcPct val="80000"/>
              </a:lnSpc>
              <a:spcBef>
                <a:spcPct val="20000"/>
              </a:spcBef>
              <a:spcAft>
                <a:spcPct val="20000"/>
              </a:spcAft>
              <a:buClr>
                <a:srgbClr val="9F7136"/>
              </a:buClr>
              <a:buFont typeface="Wingdings" pitchFamily="2" charset="2"/>
              <a:buChar char="n"/>
              <a:tabLst>
                <a:tab pos="358775" algn="l"/>
              </a:tabLst>
            </a:pPr>
            <a:r>
              <a:rPr lang="en-US" sz="2000" b="1">
                <a:solidFill>
                  <a:srgbClr val="1C1C1C"/>
                </a:solidFill>
              </a:rPr>
              <a:t>Simplification / smart regulation / streamlining</a:t>
            </a:r>
          </a:p>
        </p:txBody>
      </p:sp>
      <p:sp>
        <p:nvSpPr>
          <p:cNvPr id="34819" name="Rectangle 5"/>
          <p:cNvSpPr>
            <a:spLocks noChangeArrowheads="1"/>
          </p:cNvSpPr>
          <p:nvPr/>
        </p:nvSpPr>
        <p:spPr bwMode="auto">
          <a:xfrm>
            <a:off x="827088" y="279400"/>
            <a:ext cx="7931150" cy="649288"/>
          </a:xfrm>
          <a:prstGeom prst="rect">
            <a:avLst/>
          </a:prstGeom>
          <a:noFill/>
          <a:ln w="9525">
            <a:noFill/>
            <a:miter lim="800000"/>
            <a:headEnd/>
            <a:tailEnd/>
          </a:ln>
        </p:spPr>
        <p:txBody>
          <a:bodyPr anchor="b"/>
          <a:lstStyle/>
          <a:p>
            <a:pPr algn="ctr"/>
            <a:r>
              <a:rPr lang="en-US" sz="2600" b="1">
                <a:solidFill>
                  <a:srgbClr val="1C1C1C"/>
                </a:solidFill>
                <a:latin typeface="Tahoma" pitchFamily="34" charset="0"/>
              </a:rPr>
              <a:t/>
            </a:r>
            <a:br>
              <a:rPr lang="en-US" sz="2600" b="1">
                <a:solidFill>
                  <a:srgbClr val="1C1C1C"/>
                </a:solidFill>
                <a:latin typeface="Tahoma" pitchFamily="34" charset="0"/>
              </a:rPr>
            </a:br>
            <a:r>
              <a:rPr lang="en-US" sz="2600" b="1">
                <a:solidFill>
                  <a:schemeClr val="bg2"/>
                </a:solidFill>
                <a:latin typeface="Tahoma" pitchFamily="34" charset="0"/>
              </a:rPr>
              <a:t>Comprehensive Review</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type="body" idx="4294967295"/>
          </p:nvPr>
        </p:nvSpPr>
        <p:spPr>
          <a:xfrm>
            <a:off x="323850" y="1054100"/>
            <a:ext cx="8208963" cy="5399088"/>
          </a:xfrm>
        </p:spPr>
        <p:txBody>
          <a:bodyPr lIns="90000" tIns="46800" rIns="90000" bIns="46800"/>
          <a:lstStyle/>
          <a:p>
            <a:pPr marL="355600" indent="-355600" defTabSz="449263">
              <a:tabLst/>
            </a:pPr>
            <a:r>
              <a:rPr lang="en-GB" smtClean="0"/>
              <a:t>Sulfur content in certain fuels </a:t>
            </a:r>
          </a:p>
          <a:p>
            <a:pPr marL="355600" indent="-355600" defTabSz="449263">
              <a:tabLst/>
            </a:pPr>
            <a:r>
              <a:rPr lang="en-GB" smtClean="0"/>
              <a:t>Addressing road transport and vehicle emissions</a:t>
            </a:r>
          </a:p>
          <a:p>
            <a:pPr marL="995363" lvl="1" indent="-371475" defTabSz="449263">
              <a:tabLst/>
            </a:pPr>
            <a:r>
              <a:rPr lang="en-GB" smtClean="0"/>
              <a:t>Real world emissions of NOx much higher than measured at type approval for cars, vans and heavy duty vehicles </a:t>
            </a:r>
          </a:p>
          <a:p>
            <a:pPr marL="995363" lvl="1" indent="-371475" defTabSz="449263">
              <a:tabLst/>
            </a:pPr>
            <a:r>
              <a:rPr lang="fr-BE" smtClean="0"/>
              <a:t>Retrofit standards, Euro 6/VI, New Drive Cycles, … </a:t>
            </a:r>
            <a:endParaRPr lang="en-GB" smtClean="0"/>
          </a:p>
          <a:p>
            <a:pPr marL="355600" indent="-355600" defTabSz="449263">
              <a:tabLst/>
            </a:pPr>
            <a:r>
              <a:rPr lang="en-GB" smtClean="0"/>
              <a:t>Further integration in Climate, Energy &amp; Transport policies</a:t>
            </a:r>
          </a:p>
          <a:p>
            <a:pPr marL="995363" lvl="1" indent="-371475" defTabSz="449263">
              <a:tabLst/>
            </a:pPr>
            <a:r>
              <a:rPr lang="fr-BE" smtClean="0"/>
              <a:t>Past and upcoming policy initatives (e.g White Paper on Transport, 2050 roadmap on low carbon economy)</a:t>
            </a:r>
          </a:p>
          <a:p>
            <a:pPr marL="995363" lvl="1" indent="-371475" defTabSz="449263">
              <a:tabLst/>
            </a:pPr>
            <a:r>
              <a:rPr lang="fr-BE" smtClean="0"/>
              <a:t>Climate change: tapping the synergies whilst managing the trade-offs</a:t>
            </a:r>
          </a:p>
          <a:p>
            <a:pPr marL="355600" indent="-355600" defTabSz="449263">
              <a:tabLst/>
            </a:pPr>
            <a:r>
              <a:rPr lang="en-GB" smtClean="0"/>
              <a:t>Measures in future CAP, Cohesion Policy and Research</a:t>
            </a:r>
          </a:p>
          <a:p>
            <a:pPr marL="355600" indent="-355600" defTabSz="449263">
              <a:tabLst/>
            </a:pPr>
            <a:r>
              <a:rPr lang="en-GB" smtClean="0"/>
              <a:t>Revision of the Gothenburg Protocol </a:t>
            </a:r>
            <a:r>
              <a:rPr lang="en-GB" b="0" smtClean="0"/>
              <a:t>(currently under negotiation)</a:t>
            </a:r>
          </a:p>
        </p:txBody>
      </p:sp>
      <p:sp>
        <p:nvSpPr>
          <p:cNvPr id="36867" name="Rectangle 5"/>
          <p:cNvSpPr>
            <a:spLocks noChangeArrowheads="1"/>
          </p:cNvSpPr>
          <p:nvPr/>
        </p:nvSpPr>
        <p:spPr bwMode="auto">
          <a:xfrm>
            <a:off x="395288" y="404813"/>
            <a:ext cx="8366125" cy="792162"/>
          </a:xfrm>
          <a:prstGeom prst="rect">
            <a:avLst/>
          </a:prstGeom>
          <a:noFill/>
          <a:ln w="9525">
            <a:noFill/>
            <a:miter lim="800000"/>
            <a:headEnd/>
            <a:tailEnd/>
          </a:ln>
        </p:spPr>
        <p:txBody>
          <a:bodyPr lIns="90000" tIns="46800" rIns="90000" bIns="46800" anchor="b"/>
          <a:lstStyle/>
          <a:p>
            <a:pPr algn="ctr"/>
            <a:r>
              <a:rPr lang="en-GB" sz="2800" b="1">
                <a:solidFill>
                  <a:schemeClr val="bg2"/>
                </a:solidFill>
                <a:latin typeface="Tahoma" pitchFamily="34" charset="0"/>
              </a:rPr>
              <a:t>Immediate action</a:t>
            </a:r>
            <a:br>
              <a:rPr lang="en-GB" sz="2800" b="1">
                <a:solidFill>
                  <a:schemeClr val="bg2"/>
                </a:solidFill>
                <a:latin typeface="Tahoma" pitchFamily="34" charset="0"/>
              </a:rPr>
            </a:br>
            <a:endParaRPr lang="en-GB" sz="2400" b="1" i="1">
              <a:solidFill>
                <a:schemeClr val="bg2"/>
              </a:solidFill>
              <a:latin typeface="Tahoma"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ChangeArrowheads="1"/>
          </p:cNvSpPr>
          <p:nvPr/>
        </p:nvSpPr>
        <p:spPr bwMode="auto">
          <a:xfrm>
            <a:off x="611188" y="1125538"/>
            <a:ext cx="8208962" cy="4319587"/>
          </a:xfrm>
          <a:prstGeom prst="rect">
            <a:avLst/>
          </a:prstGeom>
          <a:noFill/>
          <a:ln w="9525">
            <a:noFill/>
            <a:miter lim="800000"/>
            <a:headEnd/>
            <a:tailEnd/>
          </a:ln>
        </p:spPr>
        <p:txBody>
          <a:bodyPr/>
          <a:lstStyle/>
          <a:p>
            <a:pPr marL="358775" indent="-358775">
              <a:lnSpc>
                <a:spcPct val="150000"/>
              </a:lnSpc>
              <a:spcBef>
                <a:spcPct val="20000"/>
              </a:spcBef>
              <a:spcAft>
                <a:spcPct val="20000"/>
              </a:spcAft>
              <a:buClr>
                <a:srgbClr val="9F7136"/>
              </a:buClr>
              <a:buFont typeface="Wingdings" pitchFamily="2" charset="2"/>
              <a:buChar char="n"/>
              <a:tabLst>
                <a:tab pos="358775" algn="l"/>
              </a:tabLst>
            </a:pPr>
            <a:r>
              <a:rPr lang="en-US" sz="2000" b="1" dirty="0">
                <a:solidFill>
                  <a:srgbClr val="1C1C1C"/>
                </a:solidFill>
              </a:rPr>
              <a:t>Assessing the reasons for non-compliance</a:t>
            </a:r>
          </a:p>
          <a:p>
            <a:pPr marL="358775" indent="-358775">
              <a:lnSpc>
                <a:spcPct val="150000"/>
              </a:lnSpc>
              <a:spcBef>
                <a:spcPct val="20000"/>
              </a:spcBef>
              <a:spcAft>
                <a:spcPct val="20000"/>
              </a:spcAft>
              <a:buClr>
                <a:srgbClr val="9F7136"/>
              </a:buClr>
              <a:buFont typeface="Wingdings" pitchFamily="2" charset="2"/>
              <a:buChar char="n"/>
              <a:tabLst>
                <a:tab pos="358775" algn="l"/>
              </a:tabLst>
            </a:pPr>
            <a:r>
              <a:rPr lang="en-GB" sz="2000" b="1" dirty="0">
                <a:solidFill>
                  <a:srgbClr val="1C1C1C"/>
                </a:solidFill>
              </a:rPr>
              <a:t>Encouraging exchange of experiences and good practices </a:t>
            </a:r>
          </a:p>
          <a:p>
            <a:pPr marL="358775" indent="-358775">
              <a:lnSpc>
                <a:spcPct val="150000"/>
              </a:lnSpc>
              <a:spcBef>
                <a:spcPct val="20000"/>
              </a:spcBef>
              <a:spcAft>
                <a:spcPct val="20000"/>
              </a:spcAft>
              <a:buClr>
                <a:srgbClr val="9F7136"/>
              </a:buClr>
              <a:buFont typeface="Wingdings" pitchFamily="2" charset="2"/>
              <a:buChar char="n"/>
              <a:tabLst>
                <a:tab pos="358775" algn="l"/>
              </a:tabLst>
            </a:pPr>
            <a:r>
              <a:rPr lang="en-GB" sz="2000" b="1" dirty="0">
                <a:solidFill>
                  <a:srgbClr val="1C1C1C"/>
                </a:solidFill>
              </a:rPr>
              <a:t>Streamlining reporting (implementing provisions for reporting)</a:t>
            </a:r>
          </a:p>
          <a:p>
            <a:pPr marL="358775" indent="-358775">
              <a:spcBef>
                <a:spcPct val="20000"/>
              </a:spcBef>
              <a:spcAft>
                <a:spcPct val="20000"/>
              </a:spcAft>
              <a:buClr>
                <a:srgbClr val="9F7136"/>
              </a:buClr>
              <a:buFont typeface="Wingdings" pitchFamily="2" charset="2"/>
              <a:buChar char="n"/>
              <a:tabLst>
                <a:tab pos="358775" algn="l"/>
              </a:tabLst>
            </a:pPr>
            <a:r>
              <a:rPr lang="en-GB" sz="2000" b="1" dirty="0">
                <a:solidFill>
                  <a:srgbClr val="1C1C1C"/>
                </a:solidFill>
              </a:rPr>
              <a:t>Exploring supporting activities including financing opportunities (</a:t>
            </a:r>
            <a:r>
              <a:rPr lang="en-GB" sz="2000" b="1" dirty="0" err="1">
                <a:solidFill>
                  <a:srgbClr val="1C1C1C"/>
                </a:solidFill>
              </a:rPr>
              <a:t>eg</a:t>
            </a:r>
            <a:r>
              <a:rPr lang="en-GB" sz="2000" b="1" dirty="0">
                <a:solidFill>
                  <a:srgbClr val="1C1C1C"/>
                </a:solidFill>
              </a:rPr>
              <a:t>. Cohesion </a:t>
            </a:r>
            <a:r>
              <a:rPr lang="en-GB" sz="2000" b="1" dirty="0" smtClean="0">
                <a:solidFill>
                  <a:srgbClr val="1C1C1C"/>
                </a:solidFill>
              </a:rPr>
              <a:t>Policy (ex-INTERREG), </a:t>
            </a:r>
            <a:r>
              <a:rPr lang="en-GB" sz="2000" b="1" dirty="0">
                <a:solidFill>
                  <a:srgbClr val="1C1C1C"/>
                </a:solidFill>
              </a:rPr>
              <a:t>LIFE+, research</a:t>
            </a:r>
            <a:r>
              <a:rPr lang="en-GB" sz="2000" b="1" dirty="0" smtClean="0">
                <a:solidFill>
                  <a:srgbClr val="1C1C1C"/>
                </a:solidFill>
              </a:rPr>
              <a:t>)</a:t>
            </a:r>
            <a:r>
              <a:rPr lang="en-GB" sz="2000" b="1" dirty="0" smtClean="0">
                <a:solidFill>
                  <a:srgbClr val="ED1385"/>
                </a:solidFill>
              </a:rPr>
              <a:t> – also for future FAIRMODE work!</a:t>
            </a:r>
            <a:endParaRPr lang="en-GB" sz="2000" b="1" dirty="0">
              <a:solidFill>
                <a:srgbClr val="ED1385"/>
              </a:solidFill>
            </a:endParaRPr>
          </a:p>
          <a:p>
            <a:pPr marL="358775" indent="-358775">
              <a:spcBef>
                <a:spcPct val="20000"/>
              </a:spcBef>
              <a:spcAft>
                <a:spcPct val="20000"/>
              </a:spcAft>
              <a:buClr>
                <a:srgbClr val="9F7136"/>
              </a:buClr>
              <a:buFont typeface="Wingdings" pitchFamily="2" charset="2"/>
              <a:buChar char="n"/>
              <a:tabLst>
                <a:tab pos="358775" algn="l"/>
              </a:tabLst>
            </a:pPr>
            <a:r>
              <a:rPr lang="en-GB" sz="2000" b="1" dirty="0">
                <a:solidFill>
                  <a:srgbClr val="1C1C1C"/>
                </a:solidFill>
              </a:rPr>
              <a:t>Time extensions for NO</a:t>
            </a:r>
            <a:r>
              <a:rPr lang="en-GB" b="1" dirty="0">
                <a:solidFill>
                  <a:srgbClr val="1C1C1C"/>
                </a:solidFill>
              </a:rPr>
              <a:t>2  </a:t>
            </a:r>
            <a:r>
              <a:rPr lang="en-GB" sz="2000" b="1" dirty="0">
                <a:solidFill>
                  <a:srgbClr val="1C1C1C"/>
                </a:solidFill>
              </a:rPr>
              <a:t>important process but Commission is bound by clear and limited number of criteria in Directive </a:t>
            </a:r>
          </a:p>
          <a:p>
            <a:pPr marL="358775" indent="-358775">
              <a:spcBef>
                <a:spcPct val="20000"/>
              </a:spcBef>
              <a:spcAft>
                <a:spcPct val="20000"/>
              </a:spcAft>
              <a:buClr>
                <a:srgbClr val="9F7136"/>
              </a:buClr>
              <a:buFont typeface="Wingdings" pitchFamily="2" charset="2"/>
              <a:buChar char="n"/>
              <a:tabLst>
                <a:tab pos="358775" algn="l"/>
              </a:tabLst>
            </a:pPr>
            <a:r>
              <a:rPr lang="en-GB" sz="2000" b="1" dirty="0">
                <a:solidFill>
                  <a:srgbClr val="1C1C1C"/>
                </a:solidFill>
              </a:rPr>
              <a:t>Enforcement action, where necessary, and as a mean to find solutions </a:t>
            </a:r>
          </a:p>
          <a:p>
            <a:pPr marL="358775" indent="-358775">
              <a:lnSpc>
                <a:spcPct val="150000"/>
              </a:lnSpc>
              <a:spcBef>
                <a:spcPct val="20000"/>
              </a:spcBef>
              <a:spcAft>
                <a:spcPct val="20000"/>
              </a:spcAft>
              <a:buClr>
                <a:srgbClr val="9F7136"/>
              </a:buClr>
              <a:buFont typeface="Wingdings" pitchFamily="2" charset="2"/>
              <a:buChar char="n"/>
              <a:tabLst>
                <a:tab pos="358775" algn="l"/>
              </a:tabLst>
            </a:pPr>
            <a:endParaRPr lang="en-US" sz="2000" dirty="0">
              <a:solidFill>
                <a:srgbClr val="1C1C1C"/>
              </a:solidFill>
            </a:endParaRPr>
          </a:p>
        </p:txBody>
      </p:sp>
      <p:sp>
        <p:nvSpPr>
          <p:cNvPr id="37891" name="Rectangle 5"/>
          <p:cNvSpPr>
            <a:spLocks noChangeArrowheads="1"/>
          </p:cNvSpPr>
          <p:nvPr/>
        </p:nvSpPr>
        <p:spPr bwMode="auto">
          <a:xfrm>
            <a:off x="827088" y="279400"/>
            <a:ext cx="7931150" cy="649288"/>
          </a:xfrm>
          <a:prstGeom prst="rect">
            <a:avLst/>
          </a:prstGeom>
          <a:noFill/>
          <a:ln w="9525">
            <a:noFill/>
            <a:miter lim="800000"/>
            <a:headEnd/>
            <a:tailEnd/>
          </a:ln>
        </p:spPr>
        <p:txBody>
          <a:bodyPr anchor="b"/>
          <a:lstStyle/>
          <a:p>
            <a:pPr algn="ctr"/>
            <a:r>
              <a:rPr lang="en-US" sz="2600" b="1">
                <a:solidFill>
                  <a:srgbClr val="1C1C1C"/>
                </a:solidFill>
                <a:latin typeface="Tahoma" pitchFamily="34" charset="0"/>
              </a:rPr>
              <a:t/>
            </a:r>
            <a:br>
              <a:rPr lang="en-US" sz="2600" b="1">
                <a:solidFill>
                  <a:srgbClr val="1C1C1C"/>
                </a:solidFill>
                <a:latin typeface="Tahoma" pitchFamily="34" charset="0"/>
              </a:rPr>
            </a:br>
            <a:endParaRPr lang="en-US" sz="2600" b="1">
              <a:solidFill>
                <a:srgbClr val="1C1C1C"/>
              </a:solidFill>
              <a:latin typeface="Tahoma" pitchFamily="34" charset="0"/>
            </a:endParaRPr>
          </a:p>
          <a:p>
            <a:pPr algn="ctr"/>
            <a:endParaRPr lang="en-US" sz="2600" b="1">
              <a:solidFill>
                <a:srgbClr val="1C1C1C"/>
              </a:solidFill>
              <a:latin typeface="Tahoma" pitchFamily="34" charset="0"/>
            </a:endParaRPr>
          </a:p>
          <a:p>
            <a:pPr algn="ctr"/>
            <a:r>
              <a:rPr lang="en-US" sz="2600" b="1">
                <a:solidFill>
                  <a:schemeClr val="bg2"/>
                </a:solidFill>
                <a:latin typeface="Tahoma" pitchFamily="34" charset="0"/>
              </a:rPr>
              <a:t>Implementation - co-operation with Member States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5"/>
          <p:cNvSpPr>
            <a:spLocks noGrp="1" noChangeArrowheads="1"/>
          </p:cNvSpPr>
          <p:nvPr>
            <p:ph type="title" idx="4294967295"/>
          </p:nvPr>
        </p:nvSpPr>
        <p:spPr>
          <a:xfrm>
            <a:off x="827088" y="279400"/>
            <a:ext cx="7931150" cy="649288"/>
          </a:xfrm>
        </p:spPr>
        <p:txBody>
          <a:bodyPr/>
          <a:lstStyle/>
          <a:p>
            <a:pPr algn="ctr" eaLnBrk="1" hangingPunct="1"/>
            <a:r>
              <a:rPr lang="en-US" smtClean="0"/>
              <a:t/>
            </a:r>
            <a:br>
              <a:rPr lang="en-US" smtClean="0"/>
            </a:br>
            <a:r>
              <a:rPr lang="en-US" smtClean="0">
                <a:solidFill>
                  <a:schemeClr val="bg2"/>
                </a:solidFill>
              </a:rPr>
              <a:t>Consultation</a:t>
            </a:r>
          </a:p>
        </p:txBody>
      </p:sp>
      <p:sp>
        <p:nvSpPr>
          <p:cNvPr id="43011" name="Rectangle 6"/>
          <p:cNvSpPr>
            <a:spLocks noGrp="1" noChangeArrowheads="1"/>
          </p:cNvSpPr>
          <p:nvPr>
            <p:ph type="body" idx="4294967295"/>
          </p:nvPr>
        </p:nvSpPr>
        <p:spPr>
          <a:xfrm>
            <a:off x="611188" y="981075"/>
            <a:ext cx="8208962" cy="4319588"/>
          </a:xfrm>
        </p:spPr>
        <p:txBody>
          <a:bodyPr/>
          <a:lstStyle/>
          <a:p>
            <a:pPr eaLnBrk="1" hangingPunct="1"/>
            <a:endParaRPr lang="en-US" smtClean="0"/>
          </a:p>
          <a:p>
            <a:pPr lvl="1" eaLnBrk="1" hangingPunct="1"/>
            <a:endParaRPr lang="en-US" sz="2000" b="1" smtClean="0">
              <a:solidFill>
                <a:srgbClr val="1C1C1C"/>
              </a:solidFill>
            </a:endParaRPr>
          </a:p>
        </p:txBody>
      </p:sp>
      <p:sp>
        <p:nvSpPr>
          <p:cNvPr id="43012" name="Rectangle 7"/>
          <p:cNvSpPr>
            <a:spLocks noChangeArrowheads="1"/>
          </p:cNvSpPr>
          <p:nvPr/>
        </p:nvSpPr>
        <p:spPr bwMode="auto">
          <a:xfrm>
            <a:off x="611188" y="1270000"/>
            <a:ext cx="8208962" cy="4319588"/>
          </a:xfrm>
          <a:prstGeom prst="rect">
            <a:avLst/>
          </a:prstGeom>
          <a:noFill/>
          <a:ln w="9525">
            <a:noFill/>
            <a:miter lim="800000"/>
            <a:headEnd/>
            <a:tailEnd/>
          </a:ln>
        </p:spPr>
        <p:txBody>
          <a:bodyPr/>
          <a:lstStyle/>
          <a:p>
            <a:pPr marL="358775" indent="-358775">
              <a:lnSpc>
                <a:spcPct val="80000"/>
              </a:lnSpc>
              <a:spcBef>
                <a:spcPct val="20000"/>
              </a:spcBef>
              <a:spcAft>
                <a:spcPct val="20000"/>
              </a:spcAft>
              <a:buClr>
                <a:srgbClr val="9F7136"/>
              </a:buClr>
              <a:buFont typeface="Wingdings" pitchFamily="2" charset="2"/>
              <a:buNone/>
              <a:tabLst>
                <a:tab pos="358775" algn="l"/>
              </a:tabLst>
            </a:pPr>
            <a:r>
              <a:rPr lang="en-US" sz="2000" b="1" dirty="0">
                <a:solidFill>
                  <a:srgbClr val="1C1C1C"/>
                </a:solidFill>
              </a:rPr>
              <a:t>Various inputs and consultation processes envisaged:</a:t>
            </a:r>
          </a:p>
          <a:p>
            <a:pPr marL="358775" indent="-358775">
              <a:lnSpc>
                <a:spcPct val="80000"/>
              </a:lnSpc>
              <a:spcBef>
                <a:spcPct val="20000"/>
              </a:spcBef>
              <a:spcAft>
                <a:spcPct val="20000"/>
              </a:spcAft>
              <a:buClr>
                <a:srgbClr val="9F7136"/>
              </a:buClr>
              <a:buFont typeface="Wingdings" pitchFamily="2" charset="2"/>
              <a:buNone/>
              <a:tabLst>
                <a:tab pos="358775" algn="l"/>
              </a:tabLst>
            </a:pPr>
            <a:endParaRPr lang="en-US" sz="2000" b="1" dirty="0">
              <a:solidFill>
                <a:srgbClr val="1C1C1C"/>
              </a:solidFill>
            </a:endParaRPr>
          </a:p>
          <a:p>
            <a:pPr marL="358775" indent="-358775">
              <a:lnSpc>
                <a:spcPct val="80000"/>
              </a:lnSpc>
              <a:spcBef>
                <a:spcPct val="20000"/>
              </a:spcBef>
              <a:spcAft>
                <a:spcPct val="20000"/>
              </a:spcAft>
              <a:buClr>
                <a:srgbClr val="9F7136"/>
              </a:buClr>
              <a:buFont typeface="Wingdings" pitchFamily="2" charset="2"/>
              <a:buChar char="n"/>
              <a:tabLst>
                <a:tab pos="358775" algn="l"/>
              </a:tabLst>
            </a:pPr>
            <a:r>
              <a:rPr lang="en-US" sz="2000" b="1" dirty="0" smtClean="0">
                <a:solidFill>
                  <a:srgbClr val="1C1C1C"/>
                </a:solidFill>
              </a:rPr>
              <a:t>Stakeholder Expert Group</a:t>
            </a:r>
          </a:p>
          <a:p>
            <a:pPr marL="358775" indent="-358775">
              <a:lnSpc>
                <a:spcPct val="80000"/>
              </a:lnSpc>
              <a:spcBef>
                <a:spcPct val="20000"/>
              </a:spcBef>
              <a:spcAft>
                <a:spcPct val="20000"/>
              </a:spcAft>
              <a:buClr>
                <a:srgbClr val="9F7136"/>
              </a:buClr>
              <a:buFont typeface="Wingdings" pitchFamily="2" charset="2"/>
              <a:buChar char="n"/>
              <a:tabLst>
                <a:tab pos="358775" algn="l"/>
              </a:tabLst>
            </a:pPr>
            <a:r>
              <a:rPr lang="en-US" sz="2000" b="1" dirty="0" smtClean="0">
                <a:solidFill>
                  <a:srgbClr val="1C1C1C"/>
                </a:solidFill>
              </a:rPr>
              <a:t>Ambient </a:t>
            </a:r>
            <a:r>
              <a:rPr lang="en-US" sz="2000" b="1" dirty="0">
                <a:solidFill>
                  <a:srgbClr val="1C1C1C"/>
                </a:solidFill>
              </a:rPr>
              <a:t>Air Quality </a:t>
            </a:r>
            <a:r>
              <a:rPr lang="en-US" sz="2000" b="1" dirty="0" smtClean="0">
                <a:solidFill>
                  <a:srgbClr val="1C1C1C"/>
                </a:solidFill>
              </a:rPr>
              <a:t>Committee and dedicated networks (FAIRMODE, AQUILA)</a:t>
            </a:r>
            <a:endParaRPr lang="en-US" sz="2000" b="1" dirty="0">
              <a:solidFill>
                <a:srgbClr val="1C1C1C"/>
              </a:solidFill>
            </a:endParaRPr>
          </a:p>
          <a:p>
            <a:pPr marL="358775" indent="-358775">
              <a:lnSpc>
                <a:spcPct val="80000"/>
              </a:lnSpc>
              <a:spcBef>
                <a:spcPct val="20000"/>
              </a:spcBef>
              <a:spcAft>
                <a:spcPct val="20000"/>
              </a:spcAft>
              <a:buClr>
                <a:srgbClr val="9F7136"/>
              </a:buClr>
              <a:buFont typeface="Wingdings" pitchFamily="2" charset="2"/>
              <a:buChar char="n"/>
              <a:tabLst>
                <a:tab pos="358775" algn="l"/>
              </a:tabLst>
            </a:pPr>
            <a:r>
              <a:rPr lang="en-US" sz="2000" b="1" dirty="0" smtClean="0">
                <a:solidFill>
                  <a:srgbClr val="1C1C1C"/>
                </a:solidFill>
              </a:rPr>
              <a:t>Input </a:t>
            </a:r>
            <a:r>
              <a:rPr lang="en-US" sz="2000" b="1" dirty="0">
                <a:solidFill>
                  <a:srgbClr val="1C1C1C"/>
                </a:solidFill>
              </a:rPr>
              <a:t>from relevant international </a:t>
            </a:r>
            <a:r>
              <a:rPr lang="en-US" sz="2000" b="1" dirty="0" err="1">
                <a:solidFill>
                  <a:srgbClr val="1C1C1C"/>
                </a:solidFill>
              </a:rPr>
              <a:t>organisations</a:t>
            </a:r>
            <a:r>
              <a:rPr lang="en-US" sz="2000" b="1" dirty="0">
                <a:solidFill>
                  <a:srgbClr val="1C1C1C"/>
                </a:solidFill>
              </a:rPr>
              <a:t> (</a:t>
            </a:r>
            <a:r>
              <a:rPr lang="en-US" sz="2000" b="1" dirty="0" err="1">
                <a:solidFill>
                  <a:srgbClr val="1C1C1C"/>
                </a:solidFill>
              </a:rPr>
              <a:t>eg</a:t>
            </a:r>
            <a:r>
              <a:rPr lang="en-US" sz="2000" b="1" dirty="0">
                <a:solidFill>
                  <a:srgbClr val="1C1C1C"/>
                </a:solidFill>
              </a:rPr>
              <a:t>. WHO, CLRTAP, etc.), existing </a:t>
            </a:r>
            <a:r>
              <a:rPr lang="en-US" sz="2000" b="1" dirty="0" err="1">
                <a:solidFill>
                  <a:srgbClr val="1C1C1C"/>
                </a:solidFill>
              </a:rPr>
              <a:t>fora</a:t>
            </a:r>
            <a:r>
              <a:rPr lang="en-US" sz="2000" b="1" dirty="0">
                <a:solidFill>
                  <a:srgbClr val="1C1C1C"/>
                </a:solidFill>
              </a:rPr>
              <a:t> and networks </a:t>
            </a:r>
          </a:p>
          <a:p>
            <a:pPr marL="358775" indent="-358775">
              <a:lnSpc>
                <a:spcPct val="80000"/>
              </a:lnSpc>
              <a:spcBef>
                <a:spcPct val="20000"/>
              </a:spcBef>
              <a:spcAft>
                <a:spcPct val="20000"/>
              </a:spcAft>
              <a:buClr>
                <a:srgbClr val="9F7136"/>
              </a:buClr>
              <a:buFont typeface="Wingdings" pitchFamily="2" charset="2"/>
              <a:buChar char="n"/>
              <a:tabLst>
                <a:tab pos="358775" algn="l"/>
              </a:tabLst>
            </a:pPr>
            <a:r>
              <a:rPr lang="en-US" sz="2000" b="1" dirty="0">
                <a:solidFill>
                  <a:srgbClr val="1C1C1C"/>
                </a:solidFill>
              </a:rPr>
              <a:t>Dedicated </a:t>
            </a:r>
            <a:r>
              <a:rPr lang="en-US" sz="2000" b="1" dirty="0" smtClean="0">
                <a:solidFill>
                  <a:srgbClr val="1C1C1C"/>
                </a:solidFill>
              </a:rPr>
              <a:t>workshops, studies </a:t>
            </a:r>
            <a:r>
              <a:rPr lang="en-US" sz="2000" b="1" dirty="0">
                <a:solidFill>
                  <a:srgbClr val="1C1C1C"/>
                </a:solidFill>
              </a:rPr>
              <a:t>and projects (</a:t>
            </a:r>
            <a:r>
              <a:rPr lang="en-US" sz="2000" b="1" dirty="0" err="1">
                <a:solidFill>
                  <a:srgbClr val="1C1C1C"/>
                </a:solidFill>
              </a:rPr>
              <a:t>eg</a:t>
            </a:r>
            <a:r>
              <a:rPr lang="en-US" sz="2000" b="1" dirty="0">
                <a:solidFill>
                  <a:srgbClr val="1C1C1C"/>
                </a:solidFill>
              </a:rPr>
              <a:t>. through questionnaires</a:t>
            </a:r>
            <a:r>
              <a:rPr lang="en-US" sz="2000" b="1" dirty="0" smtClean="0">
                <a:solidFill>
                  <a:srgbClr val="1C1C1C"/>
                </a:solidFill>
              </a:rPr>
              <a:t>, </a:t>
            </a:r>
            <a:r>
              <a:rPr lang="en-US" sz="2000" b="1" dirty="0">
                <a:solidFill>
                  <a:srgbClr val="1C1C1C"/>
                </a:solidFill>
              </a:rPr>
              <a:t>etc.)</a:t>
            </a:r>
          </a:p>
          <a:p>
            <a:pPr marL="358775" indent="-358775">
              <a:lnSpc>
                <a:spcPct val="80000"/>
              </a:lnSpc>
              <a:spcBef>
                <a:spcPct val="20000"/>
              </a:spcBef>
              <a:spcAft>
                <a:spcPct val="20000"/>
              </a:spcAft>
              <a:buClr>
                <a:srgbClr val="9F7136"/>
              </a:buClr>
              <a:buFont typeface="Wingdings" pitchFamily="2" charset="2"/>
              <a:buChar char="n"/>
              <a:tabLst>
                <a:tab pos="358775" algn="l"/>
              </a:tabLst>
            </a:pPr>
            <a:r>
              <a:rPr lang="en-US" sz="2000" b="1" dirty="0">
                <a:solidFill>
                  <a:srgbClr val="1C1C1C"/>
                </a:solidFill>
              </a:rPr>
              <a:t>Online consultations (first to be launched in June 2011)</a:t>
            </a:r>
          </a:p>
          <a:p>
            <a:pPr marL="358775" indent="-358775">
              <a:lnSpc>
                <a:spcPct val="80000"/>
              </a:lnSpc>
              <a:spcBef>
                <a:spcPct val="20000"/>
              </a:spcBef>
              <a:spcAft>
                <a:spcPct val="20000"/>
              </a:spcAft>
              <a:buClr>
                <a:srgbClr val="9F7136"/>
              </a:buClr>
              <a:tabLst>
                <a:tab pos="358775" algn="l"/>
              </a:tabLst>
            </a:pPr>
            <a:endParaRPr lang="en-US" sz="2000" b="1" dirty="0">
              <a:solidFill>
                <a:srgbClr val="1C1C1C"/>
              </a:solidFill>
            </a:endParaRPr>
          </a:p>
          <a:p>
            <a:pPr marL="358775" indent="-358775">
              <a:lnSpc>
                <a:spcPct val="80000"/>
              </a:lnSpc>
              <a:spcBef>
                <a:spcPct val="20000"/>
              </a:spcBef>
              <a:spcAft>
                <a:spcPct val="20000"/>
              </a:spcAft>
              <a:buClr>
                <a:srgbClr val="9F7136"/>
              </a:buClr>
              <a:buFont typeface="Wingdings" pitchFamily="2" charset="2"/>
              <a:buNone/>
              <a:tabLst>
                <a:tab pos="358775" algn="l"/>
              </a:tabLst>
            </a:pPr>
            <a:r>
              <a:rPr lang="en-US" sz="2000" b="1" dirty="0">
                <a:solidFill>
                  <a:srgbClr val="1C1C1C"/>
                </a:solidFill>
              </a:rPr>
              <a:t>First meeting of Stakeholder Expert Group on 6/7 June 2011.</a:t>
            </a:r>
            <a:endParaRPr lang="en-US" dirty="0">
              <a:solidFill>
                <a:srgbClr val="1C1C1C"/>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5"/>
          <p:cNvSpPr>
            <a:spLocks noGrp="1" noChangeArrowheads="1"/>
          </p:cNvSpPr>
          <p:nvPr>
            <p:ph type="title" idx="4294967295"/>
          </p:nvPr>
        </p:nvSpPr>
        <p:spPr>
          <a:xfrm>
            <a:off x="827088" y="279400"/>
            <a:ext cx="7931150" cy="649288"/>
          </a:xfrm>
        </p:spPr>
        <p:txBody>
          <a:bodyPr/>
          <a:lstStyle/>
          <a:p>
            <a:pPr algn="ctr" eaLnBrk="1" hangingPunct="1"/>
            <a:r>
              <a:rPr lang="en-US" smtClean="0"/>
              <a:t/>
            </a:r>
            <a:br>
              <a:rPr lang="en-US" smtClean="0"/>
            </a:br>
            <a:r>
              <a:rPr lang="en-US" smtClean="0">
                <a:solidFill>
                  <a:schemeClr val="bg2"/>
                </a:solidFill>
              </a:rPr>
              <a:t>Supporting studies / work</a:t>
            </a:r>
          </a:p>
        </p:txBody>
      </p:sp>
      <p:sp>
        <p:nvSpPr>
          <p:cNvPr id="44035" name="Rectangle 6"/>
          <p:cNvSpPr>
            <a:spLocks noGrp="1" noChangeArrowheads="1"/>
          </p:cNvSpPr>
          <p:nvPr>
            <p:ph type="body" idx="4294967295"/>
          </p:nvPr>
        </p:nvSpPr>
        <p:spPr>
          <a:xfrm>
            <a:off x="611188" y="981075"/>
            <a:ext cx="8208962" cy="4319588"/>
          </a:xfrm>
        </p:spPr>
        <p:txBody>
          <a:bodyPr/>
          <a:lstStyle/>
          <a:p>
            <a:pPr eaLnBrk="1" hangingPunct="1"/>
            <a:endParaRPr lang="en-US" smtClean="0"/>
          </a:p>
          <a:p>
            <a:pPr lvl="1" eaLnBrk="1" hangingPunct="1"/>
            <a:endParaRPr lang="en-US" sz="2000" b="1" smtClean="0">
              <a:solidFill>
                <a:srgbClr val="1C1C1C"/>
              </a:solidFill>
            </a:endParaRPr>
          </a:p>
        </p:txBody>
      </p:sp>
      <p:sp>
        <p:nvSpPr>
          <p:cNvPr id="31748" name="Rectangle 7"/>
          <p:cNvSpPr>
            <a:spLocks noChangeArrowheads="1"/>
          </p:cNvSpPr>
          <p:nvPr/>
        </p:nvSpPr>
        <p:spPr bwMode="auto">
          <a:xfrm>
            <a:off x="611188" y="1125538"/>
            <a:ext cx="8208962" cy="4319587"/>
          </a:xfrm>
          <a:prstGeom prst="rect">
            <a:avLst/>
          </a:prstGeom>
          <a:noFill/>
          <a:ln w="9525">
            <a:noFill/>
            <a:miter lim="800000"/>
            <a:headEnd/>
            <a:tailEnd/>
          </a:ln>
        </p:spPr>
        <p:txBody>
          <a:bodyPr/>
          <a:lstStyle/>
          <a:p>
            <a:pPr>
              <a:lnSpc>
                <a:spcPct val="80000"/>
              </a:lnSpc>
              <a:spcBef>
                <a:spcPct val="20000"/>
              </a:spcBef>
              <a:spcAft>
                <a:spcPct val="20000"/>
              </a:spcAft>
              <a:buClr>
                <a:srgbClr val="9F7136"/>
              </a:buClr>
              <a:buFont typeface="Wingdings" pitchFamily="2" charset="2"/>
              <a:buNone/>
              <a:defRPr/>
            </a:pPr>
            <a:r>
              <a:rPr lang="en-US" sz="2000" b="1" dirty="0">
                <a:solidFill>
                  <a:srgbClr val="1C1C1C"/>
                </a:solidFill>
              </a:rPr>
              <a:t>An number of supporting studies and other supporting activities are under preparation:</a:t>
            </a:r>
          </a:p>
          <a:p>
            <a:pPr marL="358775" indent="-358775">
              <a:lnSpc>
                <a:spcPct val="80000"/>
              </a:lnSpc>
              <a:spcBef>
                <a:spcPct val="20000"/>
              </a:spcBef>
              <a:spcAft>
                <a:spcPct val="20000"/>
              </a:spcAft>
              <a:buClr>
                <a:srgbClr val="9F7136"/>
              </a:buClr>
              <a:buFont typeface="Wingdings" pitchFamily="2" charset="2"/>
              <a:buChar char="n"/>
              <a:tabLst>
                <a:tab pos="358775" algn="l"/>
              </a:tabLst>
              <a:defRPr/>
            </a:pPr>
            <a:r>
              <a:rPr lang="en-US" sz="2000" b="1" dirty="0">
                <a:solidFill>
                  <a:srgbClr val="1C1C1C"/>
                </a:solidFill>
              </a:rPr>
              <a:t>Questionnaire / ex-post evaluation of ambient air quality directives (ongoing – see UBA, Austria/TNO)</a:t>
            </a:r>
          </a:p>
          <a:p>
            <a:pPr marL="358775" indent="-358775">
              <a:lnSpc>
                <a:spcPct val="80000"/>
              </a:lnSpc>
              <a:spcBef>
                <a:spcPct val="20000"/>
              </a:spcBef>
              <a:spcAft>
                <a:spcPct val="20000"/>
              </a:spcAft>
              <a:buClr>
                <a:srgbClr val="9F7136"/>
              </a:buClr>
              <a:buFont typeface="Wingdings" pitchFamily="2" charset="2"/>
              <a:buChar char="n"/>
              <a:tabLst>
                <a:tab pos="358775" algn="l"/>
              </a:tabLst>
              <a:defRPr/>
            </a:pPr>
            <a:r>
              <a:rPr lang="en-GB" sz="2000" b="1" dirty="0">
                <a:solidFill>
                  <a:srgbClr val="1C1C1C"/>
                </a:solidFill>
              </a:rPr>
              <a:t>Short term action plans (ongoing – implementation)</a:t>
            </a:r>
            <a:endParaRPr lang="en-US" sz="2000" b="1" dirty="0">
              <a:solidFill>
                <a:srgbClr val="1C1C1C"/>
              </a:solidFill>
            </a:endParaRPr>
          </a:p>
          <a:p>
            <a:pPr marL="358775" indent="-358775">
              <a:lnSpc>
                <a:spcPct val="80000"/>
              </a:lnSpc>
              <a:spcBef>
                <a:spcPct val="20000"/>
              </a:spcBef>
              <a:spcAft>
                <a:spcPct val="20000"/>
              </a:spcAft>
              <a:buClr>
                <a:srgbClr val="9F7136"/>
              </a:buClr>
              <a:buFont typeface="Wingdings" pitchFamily="2" charset="2"/>
              <a:buChar char="n"/>
              <a:tabLst>
                <a:tab pos="358775" algn="l"/>
              </a:tabLst>
              <a:defRPr/>
            </a:pPr>
            <a:r>
              <a:rPr lang="en-GB" sz="2000" b="1" dirty="0">
                <a:solidFill>
                  <a:srgbClr val="1C1C1C"/>
                </a:solidFill>
              </a:rPr>
              <a:t>Review requirements Art 32 of 2008/50 and Art 8 of 2004/107</a:t>
            </a:r>
          </a:p>
          <a:p>
            <a:pPr marL="358775" indent="-358775">
              <a:lnSpc>
                <a:spcPct val="80000"/>
              </a:lnSpc>
              <a:spcBef>
                <a:spcPct val="20000"/>
              </a:spcBef>
              <a:spcAft>
                <a:spcPct val="20000"/>
              </a:spcAft>
              <a:buClr>
                <a:srgbClr val="9F7136"/>
              </a:buClr>
              <a:buFont typeface="Wingdings" pitchFamily="2" charset="2"/>
              <a:buChar char="n"/>
              <a:tabLst>
                <a:tab pos="358775" algn="l"/>
              </a:tabLst>
              <a:defRPr/>
            </a:pPr>
            <a:r>
              <a:rPr lang="en-GB" sz="2000" b="1" dirty="0">
                <a:solidFill>
                  <a:srgbClr val="1C1C1C"/>
                </a:solidFill>
              </a:rPr>
              <a:t>Scenarios and impacts (baseline, maximum, options, costs, benefits</a:t>
            </a:r>
            <a:r>
              <a:rPr lang="en-GB" sz="2000" b="1" dirty="0" smtClean="0">
                <a:solidFill>
                  <a:srgbClr val="1C1C1C"/>
                </a:solidFill>
              </a:rPr>
              <a:t>) </a:t>
            </a:r>
            <a:r>
              <a:rPr lang="en-GB" sz="2000" b="1" dirty="0" smtClean="0">
                <a:solidFill>
                  <a:srgbClr val="ED1385"/>
                </a:solidFill>
              </a:rPr>
              <a:t>– building on work of EC4MACS</a:t>
            </a:r>
            <a:endParaRPr lang="en-GB" sz="2000" b="1" dirty="0">
              <a:solidFill>
                <a:srgbClr val="ED1385"/>
              </a:solidFill>
            </a:endParaRPr>
          </a:p>
          <a:p>
            <a:pPr marL="358775" indent="-358775">
              <a:lnSpc>
                <a:spcPct val="80000"/>
              </a:lnSpc>
              <a:spcBef>
                <a:spcPct val="20000"/>
              </a:spcBef>
              <a:spcAft>
                <a:spcPct val="20000"/>
              </a:spcAft>
              <a:buClr>
                <a:srgbClr val="9F7136"/>
              </a:buClr>
              <a:buFont typeface="Wingdings" pitchFamily="2" charset="2"/>
              <a:buChar char="n"/>
              <a:tabLst>
                <a:tab pos="358775" algn="l"/>
              </a:tabLst>
              <a:defRPr/>
            </a:pPr>
            <a:r>
              <a:rPr lang="en-GB" sz="2000" b="1" dirty="0">
                <a:solidFill>
                  <a:srgbClr val="1C1C1C"/>
                </a:solidFill>
              </a:rPr>
              <a:t>Hemispheric </a:t>
            </a:r>
            <a:r>
              <a:rPr lang="en-GB" sz="2000" b="1" dirty="0" err="1">
                <a:solidFill>
                  <a:srgbClr val="1C1C1C"/>
                </a:solidFill>
              </a:rPr>
              <a:t>transboudary</a:t>
            </a:r>
            <a:r>
              <a:rPr lang="en-GB" sz="2000" b="1" dirty="0">
                <a:solidFill>
                  <a:srgbClr val="1C1C1C"/>
                </a:solidFill>
              </a:rPr>
              <a:t> air pollution</a:t>
            </a:r>
          </a:p>
          <a:p>
            <a:pPr marL="358775" indent="-358775">
              <a:lnSpc>
                <a:spcPct val="80000"/>
              </a:lnSpc>
              <a:spcBef>
                <a:spcPct val="20000"/>
              </a:spcBef>
              <a:spcAft>
                <a:spcPct val="20000"/>
              </a:spcAft>
              <a:buClr>
                <a:srgbClr val="9F7136"/>
              </a:buClr>
              <a:buFont typeface="Wingdings" pitchFamily="2" charset="2"/>
              <a:buChar char="n"/>
              <a:tabLst>
                <a:tab pos="358775" algn="l"/>
              </a:tabLst>
              <a:defRPr/>
            </a:pPr>
            <a:r>
              <a:rPr lang="en-GB" sz="2000" b="1" dirty="0">
                <a:solidFill>
                  <a:srgbClr val="1C1C1C"/>
                </a:solidFill>
              </a:rPr>
              <a:t>Cooperation with WHO on new scientific evidence for health</a:t>
            </a:r>
          </a:p>
          <a:p>
            <a:pPr marL="358775" indent="-358775">
              <a:lnSpc>
                <a:spcPct val="80000"/>
              </a:lnSpc>
              <a:spcBef>
                <a:spcPct val="20000"/>
              </a:spcBef>
              <a:spcAft>
                <a:spcPct val="20000"/>
              </a:spcAft>
              <a:buClr>
                <a:srgbClr val="9F7136"/>
              </a:buClr>
              <a:buFont typeface="Wingdings" pitchFamily="2" charset="2"/>
              <a:buChar char="n"/>
              <a:tabLst>
                <a:tab pos="358775" algn="l"/>
              </a:tabLst>
              <a:defRPr/>
            </a:pPr>
            <a:r>
              <a:rPr lang="en-GB" sz="2000" b="1" dirty="0">
                <a:solidFill>
                  <a:srgbClr val="1C1C1C"/>
                </a:solidFill>
              </a:rPr>
              <a:t>Support activities from JRC, EEA, RTD, </a:t>
            </a:r>
            <a:r>
              <a:rPr lang="en-GB" sz="2000" b="1" dirty="0" smtClean="0">
                <a:solidFill>
                  <a:srgbClr val="1C1C1C"/>
                </a:solidFill>
              </a:rPr>
              <a:t>others </a:t>
            </a:r>
            <a:r>
              <a:rPr lang="en-GB" sz="2000" b="1" dirty="0" smtClean="0">
                <a:solidFill>
                  <a:srgbClr val="ED1385"/>
                </a:solidFill>
              </a:rPr>
              <a:t>incl. FAIRMODE</a:t>
            </a:r>
            <a:endParaRPr lang="en-GB" sz="2000" b="1" dirty="0">
              <a:solidFill>
                <a:srgbClr val="ED1385"/>
              </a:solidFill>
            </a:endParaRPr>
          </a:p>
          <a:p>
            <a:pPr marL="358775" indent="-358775">
              <a:lnSpc>
                <a:spcPct val="80000"/>
              </a:lnSpc>
              <a:spcBef>
                <a:spcPct val="20000"/>
              </a:spcBef>
              <a:spcAft>
                <a:spcPct val="20000"/>
              </a:spcAft>
              <a:buClr>
                <a:srgbClr val="9F7136"/>
              </a:buClr>
              <a:buFont typeface="Wingdings" pitchFamily="2" charset="2"/>
              <a:buChar char="n"/>
              <a:tabLst>
                <a:tab pos="358775" algn="l"/>
              </a:tabLst>
              <a:defRPr/>
            </a:pPr>
            <a:r>
              <a:rPr lang="en-GB" sz="2000" b="1" dirty="0">
                <a:solidFill>
                  <a:srgbClr val="1C1C1C"/>
                </a:solidFill>
              </a:rPr>
              <a:t>Use other relevant projects – EC4MACs, APHEKOM, ENA ...</a:t>
            </a:r>
            <a:endParaRPr lang="en-GB" sz="2000" b="1" dirty="0">
              <a:solidFill>
                <a:srgbClr val="FF0000"/>
              </a:solidFill>
            </a:endParaRPr>
          </a:p>
          <a:p>
            <a:pPr>
              <a:lnSpc>
                <a:spcPct val="80000"/>
              </a:lnSpc>
              <a:spcBef>
                <a:spcPct val="20000"/>
              </a:spcBef>
              <a:spcAft>
                <a:spcPct val="20000"/>
              </a:spcAft>
              <a:buClr>
                <a:srgbClr val="9F7136"/>
              </a:buClr>
              <a:defRPr/>
            </a:pPr>
            <a:r>
              <a:rPr lang="en-GB" sz="2000" b="1" dirty="0">
                <a:solidFill>
                  <a:srgbClr val="ED1385"/>
                </a:solidFill>
              </a:rPr>
              <a:t>Once first results are available, they will be presented to SEG </a:t>
            </a:r>
          </a:p>
          <a:p>
            <a:pPr marL="358775" indent="-358775">
              <a:lnSpc>
                <a:spcPct val="80000"/>
              </a:lnSpc>
              <a:spcBef>
                <a:spcPct val="20000"/>
              </a:spcBef>
              <a:spcAft>
                <a:spcPct val="20000"/>
              </a:spcAft>
              <a:buClr>
                <a:srgbClr val="9F7136"/>
              </a:buClr>
              <a:tabLst>
                <a:tab pos="358775" algn="l"/>
              </a:tabLst>
              <a:defRPr/>
            </a:pPr>
            <a:endParaRPr lang="en-GB" sz="2000" b="1" dirty="0">
              <a:solidFill>
                <a:srgbClr val="1C1C1C"/>
              </a:solidFill>
            </a:endParaRPr>
          </a:p>
          <a:p>
            <a:pPr marL="358775" indent="-358775">
              <a:lnSpc>
                <a:spcPct val="80000"/>
              </a:lnSpc>
              <a:spcBef>
                <a:spcPct val="20000"/>
              </a:spcBef>
              <a:spcAft>
                <a:spcPct val="20000"/>
              </a:spcAft>
              <a:buClr>
                <a:srgbClr val="9F7136"/>
              </a:buClr>
              <a:tabLst>
                <a:tab pos="358775" algn="l"/>
              </a:tabLst>
              <a:defRPr/>
            </a:pPr>
            <a:endParaRPr lang="en-GB" sz="2000" b="1" dirty="0">
              <a:solidFill>
                <a:srgbClr val="1C1C1C"/>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5"/>
          <p:cNvSpPr>
            <a:spLocks noGrp="1" noChangeArrowheads="1"/>
          </p:cNvSpPr>
          <p:nvPr>
            <p:ph type="title" idx="4294967295"/>
          </p:nvPr>
        </p:nvSpPr>
        <p:spPr>
          <a:xfrm>
            <a:off x="827088" y="403225"/>
            <a:ext cx="7931150" cy="649288"/>
          </a:xfrm>
        </p:spPr>
        <p:txBody>
          <a:bodyPr/>
          <a:lstStyle/>
          <a:p>
            <a:pPr algn="ctr" eaLnBrk="1" hangingPunct="1"/>
            <a:r>
              <a:rPr lang="en-US" smtClean="0"/>
              <a:t/>
            </a:r>
            <a:br>
              <a:rPr lang="en-US" smtClean="0"/>
            </a:br>
            <a:r>
              <a:rPr lang="en-US" smtClean="0">
                <a:solidFill>
                  <a:schemeClr val="bg2"/>
                </a:solidFill>
              </a:rPr>
              <a:t>Process and timetable </a:t>
            </a:r>
            <a:br>
              <a:rPr lang="en-US" smtClean="0">
                <a:solidFill>
                  <a:schemeClr val="bg2"/>
                </a:solidFill>
              </a:rPr>
            </a:br>
            <a:r>
              <a:rPr lang="en-US" b="0" smtClean="0">
                <a:solidFill>
                  <a:schemeClr val="bg2"/>
                </a:solidFill>
              </a:rPr>
              <a:t>(assuming 2013)</a:t>
            </a:r>
          </a:p>
        </p:txBody>
      </p:sp>
      <p:sp>
        <p:nvSpPr>
          <p:cNvPr id="45059" name="AutoShape 5"/>
          <p:cNvSpPr>
            <a:spLocks noChangeArrowheads="1"/>
          </p:cNvSpPr>
          <p:nvPr/>
        </p:nvSpPr>
        <p:spPr bwMode="auto">
          <a:xfrm>
            <a:off x="900113" y="1484313"/>
            <a:ext cx="3816350" cy="576262"/>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28575" algn="ctr">
            <a:solidFill>
              <a:schemeClr val="tx1"/>
            </a:solidFill>
            <a:miter lim="800000"/>
            <a:headEnd/>
            <a:tailEnd/>
          </a:ln>
        </p:spPr>
        <p:txBody>
          <a:bodyPr wrap="none" anchor="ctr"/>
          <a:lstStyle/>
          <a:p>
            <a:pPr algn="ctr">
              <a:lnSpc>
                <a:spcPct val="80000"/>
              </a:lnSpc>
              <a:spcBef>
                <a:spcPct val="20000"/>
              </a:spcBef>
              <a:spcAft>
                <a:spcPct val="20000"/>
              </a:spcAft>
              <a:buFont typeface="Wingdings" pitchFamily="2" charset="2"/>
              <a:buNone/>
              <a:tabLst>
                <a:tab pos="358775" algn="l"/>
              </a:tabLst>
            </a:pPr>
            <a:r>
              <a:rPr lang="fr-BE" b="1"/>
              <a:t>Evaluation phase</a:t>
            </a:r>
            <a:endParaRPr lang="en-GB" b="1"/>
          </a:p>
        </p:txBody>
      </p:sp>
      <p:grpSp>
        <p:nvGrpSpPr>
          <p:cNvPr id="2" name="Group 16"/>
          <p:cNvGrpSpPr>
            <a:grpSpLocks/>
          </p:cNvGrpSpPr>
          <p:nvPr/>
        </p:nvGrpSpPr>
        <p:grpSpPr bwMode="auto">
          <a:xfrm>
            <a:off x="827088" y="5013325"/>
            <a:ext cx="7489825" cy="598488"/>
            <a:chOff x="521" y="2932"/>
            <a:chExt cx="4718" cy="377"/>
          </a:xfrm>
        </p:grpSpPr>
        <p:grpSp>
          <p:nvGrpSpPr>
            <p:cNvPr id="3" name="Group 12"/>
            <p:cNvGrpSpPr>
              <a:grpSpLocks/>
            </p:cNvGrpSpPr>
            <p:nvPr/>
          </p:nvGrpSpPr>
          <p:grpSpPr bwMode="auto">
            <a:xfrm>
              <a:off x="521" y="2932"/>
              <a:ext cx="4718" cy="181"/>
              <a:chOff x="521" y="2932"/>
              <a:chExt cx="4718" cy="181"/>
            </a:xfrm>
          </p:grpSpPr>
          <p:sp>
            <p:nvSpPr>
              <p:cNvPr id="45081" name="Line 6"/>
              <p:cNvSpPr>
                <a:spLocks noChangeShapeType="1"/>
              </p:cNvSpPr>
              <p:nvPr/>
            </p:nvSpPr>
            <p:spPr bwMode="auto">
              <a:xfrm>
                <a:off x="521" y="3021"/>
                <a:ext cx="4718" cy="0"/>
              </a:xfrm>
              <a:prstGeom prst="line">
                <a:avLst/>
              </a:prstGeom>
              <a:noFill/>
              <a:ln w="28575">
                <a:solidFill>
                  <a:srgbClr val="000000"/>
                </a:solidFill>
                <a:round/>
                <a:headEnd/>
                <a:tailEnd/>
              </a:ln>
            </p:spPr>
            <p:txBody>
              <a:bodyPr/>
              <a:lstStyle/>
              <a:p>
                <a:endParaRPr lang="en-GB"/>
              </a:p>
            </p:txBody>
          </p:sp>
          <p:sp>
            <p:nvSpPr>
              <p:cNvPr id="45082" name="Line 7"/>
              <p:cNvSpPr>
                <a:spLocks noChangeShapeType="1"/>
              </p:cNvSpPr>
              <p:nvPr/>
            </p:nvSpPr>
            <p:spPr bwMode="auto">
              <a:xfrm>
                <a:off x="1111" y="2932"/>
                <a:ext cx="0" cy="181"/>
              </a:xfrm>
              <a:prstGeom prst="line">
                <a:avLst/>
              </a:prstGeom>
              <a:noFill/>
              <a:ln w="28575">
                <a:solidFill>
                  <a:srgbClr val="000000"/>
                </a:solidFill>
                <a:round/>
                <a:headEnd/>
                <a:tailEnd/>
              </a:ln>
            </p:spPr>
            <p:txBody>
              <a:bodyPr/>
              <a:lstStyle/>
              <a:p>
                <a:endParaRPr lang="en-GB"/>
              </a:p>
            </p:txBody>
          </p:sp>
          <p:sp>
            <p:nvSpPr>
              <p:cNvPr id="45083" name="Line 8"/>
              <p:cNvSpPr>
                <a:spLocks noChangeShapeType="1"/>
              </p:cNvSpPr>
              <p:nvPr/>
            </p:nvSpPr>
            <p:spPr bwMode="auto">
              <a:xfrm>
                <a:off x="2245" y="2932"/>
                <a:ext cx="0" cy="181"/>
              </a:xfrm>
              <a:prstGeom prst="line">
                <a:avLst/>
              </a:prstGeom>
              <a:noFill/>
              <a:ln w="28575">
                <a:solidFill>
                  <a:srgbClr val="000000"/>
                </a:solidFill>
                <a:round/>
                <a:headEnd/>
                <a:tailEnd/>
              </a:ln>
            </p:spPr>
            <p:txBody>
              <a:bodyPr/>
              <a:lstStyle/>
              <a:p>
                <a:endParaRPr lang="en-GB"/>
              </a:p>
            </p:txBody>
          </p:sp>
          <p:sp>
            <p:nvSpPr>
              <p:cNvPr id="45084" name="Line 9"/>
              <p:cNvSpPr>
                <a:spLocks noChangeShapeType="1"/>
              </p:cNvSpPr>
              <p:nvPr/>
            </p:nvSpPr>
            <p:spPr bwMode="auto">
              <a:xfrm>
                <a:off x="3379" y="2932"/>
                <a:ext cx="0" cy="181"/>
              </a:xfrm>
              <a:prstGeom prst="line">
                <a:avLst/>
              </a:prstGeom>
              <a:noFill/>
              <a:ln w="28575">
                <a:solidFill>
                  <a:srgbClr val="000000"/>
                </a:solidFill>
                <a:round/>
                <a:headEnd/>
                <a:tailEnd/>
              </a:ln>
            </p:spPr>
            <p:txBody>
              <a:bodyPr/>
              <a:lstStyle/>
              <a:p>
                <a:endParaRPr lang="en-GB"/>
              </a:p>
            </p:txBody>
          </p:sp>
          <p:sp>
            <p:nvSpPr>
              <p:cNvPr id="45085" name="Line 10"/>
              <p:cNvSpPr>
                <a:spLocks noChangeShapeType="1"/>
              </p:cNvSpPr>
              <p:nvPr/>
            </p:nvSpPr>
            <p:spPr bwMode="auto">
              <a:xfrm>
                <a:off x="4513" y="2932"/>
                <a:ext cx="0" cy="181"/>
              </a:xfrm>
              <a:prstGeom prst="line">
                <a:avLst/>
              </a:prstGeom>
              <a:noFill/>
              <a:ln w="28575">
                <a:solidFill>
                  <a:srgbClr val="000000"/>
                </a:solidFill>
                <a:round/>
                <a:headEnd/>
                <a:tailEnd/>
              </a:ln>
            </p:spPr>
            <p:txBody>
              <a:bodyPr/>
              <a:lstStyle/>
              <a:p>
                <a:endParaRPr lang="en-GB"/>
              </a:p>
            </p:txBody>
          </p:sp>
        </p:grpSp>
        <p:sp>
          <p:nvSpPr>
            <p:cNvPr id="45078" name="Text Box 13"/>
            <p:cNvSpPr txBox="1">
              <a:spLocks noChangeArrowheads="1"/>
            </p:cNvSpPr>
            <p:nvPr/>
          </p:nvSpPr>
          <p:spPr bwMode="auto">
            <a:xfrm>
              <a:off x="1446" y="3113"/>
              <a:ext cx="436" cy="196"/>
            </a:xfrm>
            <a:prstGeom prst="rect">
              <a:avLst/>
            </a:prstGeom>
            <a:noFill/>
            <a:ln w="9525" algn="ctr">
              <a:noFill/>
              <a:miter lim="800000"/>
              <a:headEnd/>
              <a:tailEnd/>
            </a:ln>
          </p:spPr>
          <p:txBody>
            <a:bodyPr wrap="none">
              <a:spAutoFit/>
            </a:bodyPr>
            <a:lstStyle/>
            <a:p>
              <a:pPr>
                <a:lnSpc>
                  <a:spcPct val="80000"/>
                </a:lnSpc>
                <a:spcBef>
                  <a:spcPct val="20000"/>
                </a:spcBef>
                <a:spcAft>
                  <a:spcPct val="20000"/>
                </a:spcAft>
                <a:buFont typeface="Wingdings" pitchFamily="2" charset="2"/>
                <a:buNone/>
                <a:tabLst>
                  <a:tab pos="358775" algn="l"/>
                </a:tabLst>
              </a:pPr>
              <a:r>
                <a:rPr lang="fr-BE" b="1"/>
                <a:t>2011</a:t>
              </a:r>
              <a:endParaRPr lang="en-GB" b="1"/>
            </a:p>
          </p:txBody>
        </p:sp>
        <p:sp>
          <p:nvSpPr>
            <p:cNvPr id="45079" name="Text Box 14"/>
            <p:cNvSpPr txBox="1">
              <a:spLocks noChangeArrowheads="1"/>
            </p:cNvSpPr>
            <p:nvPr/>
          </p:nvSpPr>
          <p:spPr bwMode="auto">
            <a:xfrm>
              <a:off x="2580" y="3113"/>
              <a:ext cx="436" cy="196"/>
            </a:xfrm>
            <a:prstGeom prst="rect">
              <a:avLst/>
            </a:prstGeom>
            <a:noFill/>
            <a:ln w="9525" algn="ctr">
              <a:noFill/>
              <a:miter lim="800000"/>
              <a:headEnd/>
              <a:tailEnd/>
            </a:ln>
          </p:spPr>
          <p:txBody>
            <a:bodyPr wrap="none">
              <a:spAutoFit/>
            </a:bodyPr>
            <a:lstStyle/>
            <a:p>
              <a:pPr>
                <a:lnSpc>
                  <a:spcPct val="80000"/>
                </a:lnSpc>
                <a:spcBef>
                  <a:spcPct val="20000"/>
                </a:spcBef>
                <a:spcAft>
                  <a:spcPct val="20000"/>
                </a:spcAft>
                <a:buFont typeface="Wingdings" pitchFamily="2" charset="2"/>
                <a:buNone/>
                <a:tabLst>
                  <a:tab pos="358775" algn="l"/>
                </a:tabLst>
              </a:pPr>
              <a:r>
                <a:rPr lang="fr-BE" b="1"/>
                <a:t>2012</a:t>
              </a:r>
              <a:endParaRPr lang="en-GB" b="1"/>
            </a:p>
          </p:txBody>
        </p:sp>
        <p:sp>
          <p:nvSpPr>
            <p:cNvPr id="45080" name="Text Box 15"/>
            <p:cNvSpPr txBox="1">
              <a:spLocks noChangeArrowheads="1"/>
            </p:cNvSpPr>
            <p:nvPr/>
          </p:nvSpPr>
          <p:spPr bwMode="auto">
            <a:xfrm>
              <a:off x="3714" y="3113"/>
              <a:ext cx="436" cy="196"/>
            </a:xfrm>
            <a:prstGeom prst="rect">
              <a:avLst/>
            </a:prstGeom>
            <a:noFill/>
            <a:ln w="9525" algn="ctr">
              <a:noFill/>
              <a:miter lim="800000"/>
              <a:headEnd/>
              <a:tailEnd/>
            </a:ln>
          </p:spPr>
          <p:txBody>
            <a:bodyPr wrap="none">
              <a:spAutoFit/>
            </a:bodyPr>
            <a:lstStyle/>
            <a:p>
              <a:pPr>
                <a:lnSpc>
                  <a:spcPct val="80000"/>
                </a:lnSpc>
                <a:spcBef>
                  <a:spcPct val="20000"/>
                </a:spcBef>
                <a:spcAft>
                  <a:spcPct val="20000"/>
                </a:spcAft>
                <a:buFont typeface="Wingdings" pitchFamily="2" charset="2"/>
                <a:buNone/>
                <a:tabLst>
                  <a:tab pos="358775" algn="l"/>
                </a:tabLst>
              </a:pPr>
              <a:r>
                <a:rPr lang="fr-BE" b="1"/>
                <a:t>2013</a:t>
              </a:r>
              <a:endParaRPr lang="en-GB" b="1"/>
            </a:p>
          </p:txBody>
        </p:sp>
      </p:grpSp>
      <p:sp>
        <p:nvSpPr>
          <p:cNvPr id="45061" name="AutoShape 18"/>
          <p:cNvSpPr>
            <a:spLocks noChangeArrowheads="1"/>
          </p:cNvSpPr>
          <p:nvPr/>
        </p:nvSpPr>
        <p:spPr bwMode="auto">
          <a:xfrm>
            <a:off x="3779838" y="2274888"/>
            <a:ext cx="2016125" cy="576262"/>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28575" algn="ctr">
            <a:solidFill>
              <a:schemeClr val="tx1"/>
            </a:solidFill>
            <a:miter lim="800000"/>
            <a:headEnd/>
            <a:tailEnd/>
          </a:ln>
        </p:spPr>
        <p:txBody>
          <a:bodyPr wrap="none" anchor="ctr"/>
          <a:lstStyle/>
          <a:p>
            <a:endParaRPr lang="en-GB"/>
          </a:p>
        </p:txBody>
      </p:sp>
      <p:sp>
        <p:nvSpPr>
          <p:cNvPr id="45062" name="AutoShape 19"/>
          <p:cNvSpPr>
            <a:spLocks noChangeArrowheads="1"/>
          </p:cNvSpPr>
          <p:nvPr/>
        </p:nvSpPr>
        <p:spPr bwMode="auto">
          <a:xfrm>
            <a:off x="5508625" y="2995613"/>
            <a:ext cx="1008063" cy="576262"/>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28575" algn="ctr">
            <a:solidFill>
              <a:schemeClr val="tx1"/>
            </a:solidFill>
            <a:miter lim="800000"/>
            <a:headEnd/>
            <a:tailEnd/>
          </a:ln>
        </p:spPr>
        <p:txBody>
          <a:bodyPr wrap="none" anchor="ctr"/>
          <a:lstStyle/>
          <a:p>
            <a:endParaRPr lang="en-GB"/>
          </a:p>
        </p:txBody>
      </p:sp>
      <p:sp>
        <p:nvSpPr>
          <p:cNvPr id="45063" name="Text Box 20"/>
          <p:cNvSpPr txBox="1">
            <a:spLocks noChangeArrowheads="1"/>
          </p:cNvSpPr>
          <p:nvPr/>
        </p:nvSpPr>
        <p:spPr bwMode="auto">
          <a:xfrm>
            <a:off x="684213" y="2395538"/>
            <a:ext cx="3054350" cy="311150"/>
          </a:xfrm>
          <a:prstGeom prst="rect">
            <a:avLst/>
          </a:prstGeom>
          <a:noFill/>
          <a:ln w="9525" algn="ctr">
            <a:noFill/>
            <a:miter lim="800000"/>
            <a:headEnd/>
            <a:tailEnd/>
          </a:ln>
        </p:spPr>
        <p:txBody>
          <a:bodyPr wrap="none">
            <a:spAutoFit/>
          </a:bodyPr>
          <a:lstStyle/>
          <a:p>
            <a:pPr>
              <a:lnSpc>
                <a:spcPct val="80000"/>
              </a:lnSpc>
              <a:spcBef>
                <a:spcPct val="20000"/>
              </a:spcBef>
              <a:spcAft>
                <a:spcPct val="20000"/>
              </a:spcAft>
              <a:buFont typeface="Wingdings" pitchFamily="2" charset="2"/>
              <a:buNone/>
              <a:tabLst>
                <a:tab pos="358775" algn="l"/>
              </a:tabLst>
            </a:pPr>
            <a:r>
              <a:rPr lang="fr-BE" b="1"/>
              <a:t>Policy </a:t>
            </a:r>
            <a:r>
              <a:rPr lang="en-GB" b="1"/>
              <a:t>development </a:t>
            </a:r>
            <a:r>
              <a:rPr lang="fr-BE" b="1"/>
              <a:t>phase</a:t>
            </a:r>
            <a:endParaRPr lang="en-GB"/>
          </a:p>
        </p:txBody>
      </p:sp>
      <p:sp>
        <p:nvSpPr>
          <p:cNvPr id="45064" name="Text Box 21"/>
          <p:cNvSpPr txBox="1">
            <a:spLocks noChangeArrowheads="1"/>
          </p:cNvSpPr>
          <p:nvPr/>
        </p:nvSpPr>
        <p:spPr bwMode="auto">
          <a:xfrm>
            <a:off x="3330575" y="3140075"/>
            <a:ext cx="2178050" cy="311150"/>
          </a:xfrm>
          <a:prstGeom prst="rect">
            <a:avLst/>
          </a:prstGeom>
          <a:noFill/>
          <a:ln w="9525" algn="ctr">
            <a:noFill/>
            <a:miter lim="800000"/>
            <a:headEnd/>
            <a:tailEnd/>
          </a:ln>
        </p:spPr>
        <p:txBody>
          <a:bodyPr wrap="none">
            <a:spAutoFit/>
          </a:bodyPr>
          <a:lstStyle/>
          <a:p>
            <a:pPr>
              <a:lnSpc>
                <a:spcPct val="80000"/>
              </a:lnSpc>
              <a:spcBef>
                <a:spcPct val="20000"/>
              </a:spcBef>
              <a:spcAft>
                <a:spcPct val="20000"/>
              </a:spcAft>
              <a:buFont typeface="Wingdings" pitchFamily="2" charset="2"/>
              <a:buNone/>
              <a:tabLst>
                <a:tab pos="358775" algn="l"/>
              </a:tabLst>
            </a:pPr>
            <a:r>
              <a:rPr lang="fr-BE" b="1"/>
              <a:t>Finalisation phase</a:t>
            </a:r>
            <a:endParaRPr lang="en-GB"/>
          </a:p>
        </p:txBody>
      </p:sp>
      <p:sp>
        <p:nvSpPr>
          <p:cNvPr id="45065" name="AutoShape 22"/>
          <p:cNvSpPr>
            <a:spLocks noChangeArrowheads="1"/>
          </p:cNvSpPr>
          <p:nvPr/>
        </p:nvSpPr>
        <p:spPr bwMode="auto">
          <a:xfrm>
            <a:off x="6516688" y="3716338"/>
            <a:ext cx="2376487" cy="576262"/>
          </a:xfrm>
          <a:prstGeom prst="rightArrow">
            <a:avLst>
              <a:gd name="adj1" fmla="val 50000"/>
              <a:gd name="adj2" fmla="val 103099"/>
            </a:avLst>
          </a:prstGeom>
          <a:noFill/>
          <a:ln w="28575" algn="ctr">
            <a:solidFill>
              <a:srgbClr val="000000"/>
            </a:solidFill>
            <a:miter lim="800000"/>
            <a:headEnd/>
            <a:tailEnd/>
          </a:ln>
        </p:spPr>
        <p:txBody>
          <a:bodyPr wrap="none" anchor="ctr"/>
          <a:lstStyle/>
          <a:p>
            <a:pPr>
              <a:lnSpc>
                <a:spcPct val="80000"/>
              </a:lnSpc>
              <a:spcBef>
                <a:spcPct val="20000"/>
              </a:spcBef>
              <a:spcAft>
                <a:spcPct val="20000"/>
              </a:spcAft>
              <a:buFont typeface="Wingdings" pitchFamily="2" charset="2"/>
              <a:buNone/>
            </a:pPr>
            <a:endParaRPr lang="en-GB"/>
          </a:p>
        </p:txBody>
      </p:sp>
      <p:sp>
        <p:nvSpPr>
          <p:cNvPr id="45066" name="Text Box 23"/>
          <p:cNvSpPr txBox="1">
            <a:spLocks noChangeArrowheads="1"/>
          </p:cNvSpPr>
          <p:nvPr/>
        </p:nvSpPr>
        <p:spPr bwMode="auto">
          <a:xfrm>
            <a:off x="4926013" y="3838575"/>
            <a:ext cx="1517650" cy="311150"/>
          </a:xfrm>
          <a:prstGeom prst="rect">
            <a:avLst/>
          </a:prstGeom>
          <a:noFill/>
          <a:ln w="9525" algn="ctr">
            <a:noFill/>
            <a:miter lim="800000"/>
            <a:headEnd/>
            <a:tailEnd/>
          </a:ln>
        </p:spPr>
        <p:txBody>
          <a:bodyPr wrap="none">
            <a:spAutoFit/>
          </a:bodyPr>
          <a:lstStyle/>
          <a:p>
            <a:pPr>
              <a:lnSpc>
                <a:spcPct val="80000"/>
              </a:lnSpc>
              <a:spcBef>
                <a:spcPct val="20000"/>
              </a:spcBef>
              <a:spcAft>
                <a:spcPct val="20000"/>
              </a:spcAft>
              <a:buFont typeface="Wingdings" pitchFamily="2" charset="2"/>
              <a:buNone/>
              <a:tabLst>
                <a:tab pos="358775" algn="l"/>
              </a:tabLst>
            </a:pPr>
            <a:r>
              <a:rPr lang="fr-BE" b="1"/>
              <a:t>Council / EP</a:t>
            </a:r>
            <a:endParaRPr lang="en-GB"/>
          </a:p>
        </p:txBody>
      </p:sp>
      <p:sp>
        <p:nvSpPr>
          <p:cNvPr id="45067" name="Text Box 24"/>
          <p:cNvSpPr txBox="1">
            <a:spLocks noChangeArrowheads="1"/>
          </p:cNvSpPr>
          <p:nvPr/>
        </p:nvSpPr>
        <p:spPr bwMode="auto">
          <a:xfrm>
            <a:off x="2168525" y="4652963"/>
            <a:ext cx="1108075" cy="314325"/>
          </a:xfrm>
          <a:prstGeom prst="rect">
            <a:avLst/>
          </a:prstGeom>
          <a:noFill/>
          <a:ln w="9525" algn="ctr">
            <a:noFill/>
            <a:miter lim="800000"/>
            <a:headEnd/>
            <a:tailEnd/>
          </a:ln>
        </p:spPr>
        <p:txBody>
          <a:bodyPr wrap="none">
            <a:spAutoFit/>
          </a:bodyPr>
          <a:lstStyle/>
          <a:p>
            <a:pPr>
              <a:lnSpc>
                <a:spcPct val="80000"/>
              </a:lnSpc>
              <a:spcBef>
                <a:spcPct val="20000"/>
              </a:spcBef>
              <a:spcAft>
                <a:spcPct val="20000"/>
              </a:spcAft>
              <a:buFont typeface="Wingdings" pitchFamily="2" charset="2"/>
              <a:buNone/>
              <a:tabLst>
                <a:tab pos="358775" algn="l"/>
              </a:tabLst>
            </a:pPr>
            <a:r>
              <a:rPr lang="fr-BE" b="1"/>
              <a:t>6/7 June</a:t>
            </a:r>
            <a:endParaRPr lang="en-GB" b="1"/>
          </a:p>
        </p:txBody>
      </p:sp>
      <p:sp>
        <p:nvSpPr>
          <p:cNvPr id="45068" name="Text Box 25"/>
          <p:cNvSpPr txBox="1">
            <a:spLocks noChangeArrowheads="1"/>
          </p:cNvSpPr>
          <p:nvPr/>
        </p:nvSpPr>
        <p:spPr bwMode="auto">
          <a:xfrm>
            <a:off x="3397250" y="4652963"/>
            <a:ext cx="311150" cy="311150"/>
          </a:xfrm>
          <a:prstGeom prst="rect">
            <a:avLst/>
          </a:prstGeom>
          <a:noFill/>
          <a:ln w="9525" algn="ctr">
            <a:noFill/>
            <a:miter lim="800000"/>
            <a:headEnd/>
            <a:tailEnd/>
          </a:ln>
        </p:spPr>
        <p:txBody>
          <a:bodyPr wrap="none">
            <a:spAutoFit/>
          </a:bodyPr>
          <a:lstStyle/>
          <a:p>
            <a:pPr>
              <a:lnSpc>
                <a:spcPct val="80000"/>
              </a:lnSpc>
              <a:spcBef>
                <a:spcPct val="20000"/>
              </a:spcBef>
              <a:spcAft>
                <a:spcPct val="20000"/>
              </a:spcAft>
              <a:buFont typeface="Wingdings" pitchFamily="2" charset="2"/>
              <a:buNone/>
              <a:tabLst>
                <a:tab pos="358775" algn="l"/>
              </a:tabLst>
            </a:pPr>
            <a:r>
              <a:rPr lang="fr-BE" b="1"/>
              <a:t>x</a:t>
            </a:r>
            <a:endParaRPr lang="en-GB" b="1"/>
          </a:p>
        </p:txBody>
      </p:sp>
      <p:sp>
        <p:nvSpPr>
          <p:cNvPr id="45069" name="Text Box 26"/>
          <p:cNvSpPr txBox="1">
            <a:spLocks noChangeArrowheads="1"/>
          </p:cNvSpPr>
          <p:nvPr/>
        </p:nvSpPr>
        <p:spPr bwMode="auto">
          <a:xfrm>
            <a:off x="3924300" y="4652963"/>
            <a:ext cx="311150" cy="311150"/>
          </a:xfrm>
          <a:prstGeom prst="rect">
            <a:avLst/>
          </a:prstGeom>
          <a:noFill/>
          <a:ln w="9525" algn="ctr">
            <a:noFill/>
            <a:miter lim="800000"/>
            <a:headEnd/>
            <a:tailEnd/>
          </a:ln>
        </p:spPr>
        <p:txBody>
          <a:bodyPr wrap="none">
            <a:spAutoFit/>
          </a:bodyPr>
          <a:lstStyle/>
          <a:p>
            <a:pPr>
              <a:lnSpc>
                <a:spcPct val="80000"/>
              </a:lnSpc>
              <a:spcBef>
                <a:spcPct val="20000"/>
              </a:spcBef>
              <a:spcAft>
                <a:spcPct val="20000"/>
              </a:spcAft>
              <a:buFont typeface="Wingdings" pitchFamily="2" charset="2"/>
              <a:buNone/>
              <a:tabLst>
                <a:tab pos="358775" algn="l"/>
              </a:tabLst>
            </a:pPr>
            <a:r>
              <a:rPr lang="fr-BE" b="1"/>
              <a:t>x</a:t>
            </a:r>
            <a:endParaRPr lang="en-GB" b="1"/>
          </a:p>
        </p:txBody>
      </p:sp>
      <p:sp>
        <p:nvSpPr>
          <p:cNvPr id="45070" name="Text Box 27"/>
          <p:cNvSpPr txBox="1">
            <a:spLocks noChangeArrowheads="1"/>
          </p:cNvSpPr>
          <p:nvPr/>
        </p:nvSpPr>
        <p:spPr bwMode="auto">
          <a:xfrm>
            <a:off x="4429125" y="4652963"/>
            <a:ext cx="311150" cy="311150"/>
          </a:xfrm>
          <a:prstGeom prst="rect">
            <a:avLst/>
          </a:prstGeom>
          <a:noFill/>
          <a:ln w="9525" algn="ctr">
            <a:noFill/>
            <a:miter lim="800000"/>
            <a:headEnd/>
            <a:tailEnd/>
          </a:ln>
        </p:spPr>
        <p:txBody>
          <a:bodyPr wrap="none">
            <a:spAutoFit/>
          </a:bodyPr>
          <a:lstStyle/>
          <a:p>
            <a:pPr>
              <a:lnSpc>
                <a:spcPct val="80000"/>
              </a:lnSpc>
              <a:spcBef>
                <a:spcPct val="20000"/>
              </a:spcBef>
              <a:spcAft>
                <a:spcPct val="20000"/>
              </a:spcAft>
              <a:buFont typeface="Wingdings" pitchFamily="2" charset="2"/>
              <a:buNone/>
              <a:tabLst>
                <a:tab pos="358775" algn="l"/>
              </a:tabLst>
            </a:pPr>
            <a:r>
              <a:rPr lang="fr-BE" b="1"/>
              <a:t>x</a:t>
            </a:r>
            <a:endParaRPr lang="en-GB" b="1"/>
          </a:p>
        </p:txBody>
      </p:sp>
      <p:sp>
        <p:nvSpPr>
          <p:cNvPr id="45071" name="Text Box 28"/>
          <p:cNvSpPr txBox="1">
            <a:spLocks noChangeArrowheads="1"/>
          </p:cNvSpPr>
          <p:nvPr/>
        </p:nvSpPr>
        <p:spPr bwMode="auto">
          <a:xfrm>
            <a:off x="4981575" y="4652963"/>
            <a:ext cx="311150" cy="311150"/>
          </a:xfrm>
          <a:prstGeom prst="rect">
            <a:avLst/>
          </a:prstGeom>
          <a:noFill/>
          <a:ln w="9525" algn="ctr">
            <a:noFill/>
            <a:miter lim="800000"/>
            <a:headEnd/>
            <a:tailEnd/>
          </a:ln>
        </p:spPr>
        <p:txBody>
          <a:bodyPr wrap="none">
            <a:spAutoFit/>
          </a:bodyPr>
          <a:lstStyle/>
          <a:p>
            <a:pPr>
              <a:lnSpc>
                <a:spcPct val="80000"/>
              </a:lnSpc>
              <a:spcBef>
                <a:spcPct val="20000"/>
              </a:spcBef>
              <a:spcAft>
                <a:spcPct val="20000"/>
              </a:spcAft>
              <a:buFont typeface="Wingdings" pitchFamily="2" charset="2"/>
              <a:buNone/>
              <a:tabLst>
                <a:tab pos="358775" algn="l"/>
              </a:tabLst>
            </a:pPr>
            <a:r>
              <a:rPr lang="fr-BE" b="1"/>
              <a:t>x</a:t>
            </a:r>
            <a:endParaRPr lang="en-GB" b="1"/>
          </a:p>
        </p:txBody>
      </p:sp>
      <p:sp>
        <p:nvSpPr>
          <p:cNvPr id="45072" name="Text Box 29"/>
          <p:cNvSpPr txBox="1">
            <a:spLocks noChangeArrowheads="1"/>
          </p:cNvSpPr>
          <p:nvPr/>
        </p:nvSpPr>
        <p:spPr bwMode="auto">
          <a:xfrm>
            <a:off x="5556250" y="4652963"/>
            <a:ext cx="311150" cy="311150"/>
          </a:xfrm>
          <a:prstGeom prst="rect">
            <a:avLst/>
          </a:prstGeom>
          <a:noFill/>
          <a:ln w="9525" algn="ctr">
            <a:noFill/>
            <a:miter lim="800000"/>
            <a:headEnd/>
            <a:tailEnd/>
          </a:ln>
        </p:spPr>
        <p:txBody>
          <a:bodyPr wrap="none">
            <a:spAutoFit/>
          </a:bodyPr>
          <a:lstStyle/>
          <a:p>
            <a:pPr>
              <a:lnSpc>
                <a:spcPct val="80000"/>
              </a:lnSpc>
              <a:spcBef>
                <a:spcPct val="20000"/>
              </a:spcBef>
              <a:spcAft>
                <a:spcPct val="20000"/>
              </a:spcAft>
              <a:buFont typeface="Wingdings" pitchFamily="2" charset="2"/>
              <a:buNone/>
              <a:tabLst>
                <a:tab pos="358775" algn="l"/>
              </a:tabLst>
            </a:pPr>
            <a:r>
              <a:rPr lang="fr-BE" b="1"/>
              <a:t>x</a:t>
            </a:r>
            <a:endParaRPr lang="en-GB" b="1"/>
          </a:p>
        </p:txBody>
      </p:sp>
      <p:sp>
        <p:nvSpPr>
          <p:cNvPr id="45073" name="Text Box 30"/>
          <p:cNvSpPr txBox="1">
            <a:spLocks noChangeArrowheads="1"/>
          </p:cNvSpPr>
          <p:nvPr/>
        </p:nvSpPr>
        <p:spPr bwMode="auto">
          <a:xfrm>
            <a:off x="87313" y="4652963"/>
            <a:ext cx="1903412" cy="314325"/>
          </a:xfrm>
          <a:prstGeom prst="rect">
            <a:avLst/>
          </a:prstGeom>
          <a:noFill/>
          <a:ln w="9525" algn="ctr">
            <a:noFill/>
            <a:miter lim="800000"/>
            <a:headEnd/>
            <a:tailEnd/>
          </a:ln>
        </p:spPr>
        <p:txBody>
          <a:bodyPr wrap="none">
            <a:spAutoFit/>
          </a:bodyPr>
          <a:lstStyle/>
          <a:p>
            <a:pPr>
              <a:lnSpc>
                <a:spcPct val="80000"/>
              </a:lnSpc>
              <a:spcBef>
                <a:spcPct val="20000"/>
              </a:spcBef>
              <a:spcAft>
                <a:spcPct val="20000"/>
              </a:spcAft>
              <a:buFont typeface="Wingdings" pitchFamily="2" charset="2"/>
              <a:buNone/>
              <a:tabLst>
                <a:tab pos="358775" algn="l"/>
              </a:tabLst>
            </a:pPr>
            <a:r>
              <a:rPr lang="fr-BE" b="1"/>
              <a:t>Stakeholder EG</a:t>
            </a:r>
            <a:endParaRPr lang="en-GB"/>
          </a:p>
        </p:txBody>
      </p:sp>
      <p:sp>
        <p:nvSpPr>
          <p:cNvPr id="45074" name="Text Box 30"/>
          <p:cNvSpPr txBox="1">
            <a:spLocks noChangeArrowheads="1"/>
          </p:cNvSpPr>
          <p:nvPr/>
        </p:nvSpPr>
        <p:spPr bwMode="auto">
          <a:xfrm>
            <a:off x="88900" y="4267200"/>
            <a:ext cx="2466975" cy="314325"/>
          </a:xfrm>
          <a:prstGeom prst="rect">
            <a:avLst/>
          </a:prstGeom>
          <a:noFill/>
          <a:ln w="9525" algn="ctr">
            <a:noFill/>
            <a:miter lim="800000"/>
            <a:headEnd/>
            <a:tailEnd/>
          </a:ln>
        </p:spPr>
        <p:txBody>
          <a:bodyPr wrap="none">
            <a:spAutoFit/>
          </a:bodyPr>
          <a:lstStyle/>
          <a:p>
            <a:pPr>
              <a:lnSpc>
                <a:spcPct val="80000"/>
              </a:lnSpc>
              <a:spcBef>
                <a:spcPct val="20000"/>
              </a:spcBef>
              <a:spcAft>
                <a:spcPct val="20000"/>
              </a:spcAft>
              <a:buFont typeface="Wingdings" pitchFamily="2" charset="2"/>
              <a:buNone/>
              <a:tabLst>
                <a:tab pos="358775" algn="l"/>
              </a:tabLst>
            </a:pPr>
            <a:r>
              <a:rPr lang="fr-BE" b="1"/>
              <a:t>Online consultations</a:t>
            </a:r>
            <a:endParaRPr lang="en-GB"/>
          </a:p>
        </p:txBody>
      </p:sp>
      <p:cxnSp>
        <p:nvCxnSpPr>
          <p:cNvPr id="29" name="Straight Connector 28"/>
          <p:cNvCxnSpPr/>
          <p:nvPr/>
        </p:nvCxnSpPr>
        <p:spPr>
          <a:xfrm>
            <a:off x="2555875" y="4437063"/>
            <a:ext cx="576263" cy="0"/>
          </a:xfrm>
          <a:prstGeom prst="line">
            <a:avLst/>
          </a:prstGeom>
          <a:ln w="57150">
            <a:solidFill>
              <a:srgbClr val="FF0000"/>
            </a:solidFill>
            <a:headEnd type="oval" w="med" len="med"/>
            <a:tailEnd type="oval" w="med" len="med"/>
          </a:ln>
        </p:spPr>
        <p:style>
          <a:lnRef idx="2">
            <a:schemeClr val="accent4"/>
          </a:lnRef>
          <a:fillRef idx="0">
            <a:schemeClr val="accent4"/>
          </a:fillRef>
          <a:effectRef idx="1">
            <a:schemeClr val="accent4"/>
          </a:effectRef>
          <a:fontRef idx="minor">
            <a:schemeClr val="tx1"/>
          </a:fontRef>
        </p:style>
      </p:cxnSp>
      <p:cxnSp>
        <p:nvCxnSpPr>
          <p:cNvPr id="30" name="Straight Connector 29"/>
          <p:cNvCxnSpPr/>
          <p:nvPr/>
        </p:nvCxnSpPr>
        <p:spPr>
          <a:xfrm>
            <a:off x="5580063" y="4437063"/>
            <a:ext cx="576262" cy="0"/>
          </a:xfrm>
          <a:prstGeom prst="line">
            <a:avLst/>
          </a:prstGeom>
          <a:ln w="57150">
            <a:solidFill>
              <a:srgbClr val="FF0000"/>
            </a:solidFill>
            <a:headEnd type="oval" w="med" len="med"/>
            <a:tailEnd type="oval" w="med" len="med"/>
          </a:ln>
        </p:spPr>
        <p:style>
          <a:lnRef idx="2">
            <a:schemeClr val="accent4"/>
          </a:lnRef>
          <a:fillRef idx="0">
            <a:schemeClr val="accent4"/>
          </a:fillRef>
          <a:effectRef idx="1">
            <a:schemeClr val="accent4"/>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Grp="1" noChangeArrowheads="1"/>
          </p:cNvSpPr>
          <p:nvPr>
            <p:ph type="title" idx="4294967295"/>
          </p:nvPr>
        </p:nvSpPr>
        <p:spPr>
          <a:xfrm>
            <a:off x="827088" y="547464"/>
            <a:ext cx="7931150" cy="649288"/>
          </a:xfrm>
        </p:spPr>
        <p:txBody>
          <a:bodyPr/>
          <a:lstStyle/>
          <a:p>
            <a:pPr algn="ctr" eaLnBrk="1" hangingPunct="1"/>
            <a:r>
              <a:rPr lang="en-US" dirty="0" smtClean="0"/>
              <a:t/>
            </a:r>
            <a:br>
              <a:rPr lang="en-US" dirty="0" smtClean="0"/>
            </a:br>
            <a:r>
              <a:rPr lang="en-US" dirty="0" smtClean="0">
                <a:solidFill>
                  <a:schemeClr val="bg2"/>
                </a:solidFill>
              </a:rPr>
              <a:t>Possible FAIRMODE contribution (1) – </a:t>
            </a:r>
            <a:br>
              <a:rPr lang="en-US" dirty="0" smtClean="0">
                <a:solidFill>
                  <a:schemeClr val="bg2"/>
                </a:solidFill>
              </a:rPr>
            </a:br>
            <a:r>
              <a:rPr lang="en-US" dirty="0" smtClean="0">
                <a:solidFill>
                  <a:schemeClr val="bg2"/>
                </a:solidFill>
              </a:rPr>
              <a:t>short term</a:t>
            </a:r>
          </a:p>
        </p:txBody>
      </p:sp>
      <p:sp>
        <p:nvSpPr>
          <p:cNvPr id="18435" name="Rectangle 7"/>
          <p:cNvSpPr>
            <a:spLocks noChangeArrowheads="1"/>
          </p:cNvSpPr>
          <p:nvPr/>
        </p:nvSpPr>
        <p:spPr bwMode="auto">
          <a:xfrm>
            <a:off x="611188" y="1557338"/>
            <a:ext cx="8208962" cy="4319587"/>
          </a:xfrm>
          <a:prstGeom prst="rect">
            <a:avLst/>
          </a:prstGeom>
          <a:noFill/>
          <a:ln w="9525">
            <a:noFill/>
            <a:miter lim="800000"/>
            <a:headEnd/>
            <a:tailEnd/>
          </a:ln>
        </p:spPr>
        <p:txBody>
          <a:bodyPr/>
          <a:lstStyle/>
          <a:p>
            <a:pPr>
              <a:lnSpc>
                <a:spcPct val="80000"/>
              </a:lnSpc>
              <a:spcBef>
                <a:spcPct val="20000"/>
              </a:spcBef>
              <a:spcAft>
                <a:spcPct val="20000"/>
              </a:spcAft>
              <a:buClr>
                <a:srgbClr val="9F7136"/>
              </a:buClr>
              <a:buFont typeface="Wingdings" pitchFamily="2" charset="2"/>
              <a:buNone/>
            </a:pPr>
            <a:r>
              <a:rPr lang="en-GB" sz="2000" b="1" dirty="0" smtClean="0">
                <a:solidFill>
                  <a:srgbClr val="1C1C1C"/>
                </a:solidFill>
              </a:rPr>
              <a:t>Stakeholder Group – consultation process started in June 2011. FAIRMODE can provide input on:</a:t>
            </a:r>
          </a:p>
          <a:p>
            <a:pPr>
              <a:lnSpc>
                <a:spcPct val="80000"/>
              </a:lnSpc>
              <a:spcBef>
                <a:spcPct val="20000"/>
              </a:spcBef>
              <a:spcAft>
                <a:spcPct val="20000"/>
              </a:spcAft>
              <a:buClr>
                <a:srgbClr val="9F7136"/>
              </a:buClr>
              <a:buFont typeface="Wingdings" pitchFamily="2" charset="2"/>
              <a:buNone/>
            </a:pPr>
            <a:r>
              <a:rPr lang="en-GB" sz="2000" b="1" dirty="0" smtClean="0">
                <a:solidFill>
                  <a:srgbClr val="1C1C1C"/>
                </a:solidFill>
              </a:rPr>
              <a:t> </a:t>
            </a:r>
          </a:p>
          <a:p>
            <a:pPr marL="998538" lvl="1" indent="-374650">
              <a:lnSpc>
                <a:spcPct val="80000"/>
              </a:lnSpc>
              <a:spcBef>
                <a:spcPct val="20000"/>
              </a:spcBef>
              <a:spcAft>
                <a:spcPct val="20000"/>
              </a:spcAft>
              <a:buClr>
                <a:srgbClr val="9F7136"/>
              </a:buClr>
              <a:buFont typeface="Wingdings" pitchFamily="2" charset="2"/>
              <a:buChar char="n"/>
            </a:pPr>
            <a:r>
              <a:rPr lang="en-GB" sz="2000" b="1" dirty="0" smtClean="0">
                <a:solidFill>
                  <a:srgbClr val="1C1C1C"/>
                </a:solidFill>
              </a:rPr>
              <a:t>Assessment of (effectiveness of) implementation of modelling aspects in ambient air quality legislation</a:t>
            </a:r>
          </a:p>
          <a:p>
            <a:pPr marL="998538" lvl="1" indent="-374650">
              <a:lnSpc>
                <a:spcPct val="80000"/>
              </a:lnSpc>
              <a:spcBef>
                <a:spcPct val="20000"/>
              </a:spcBef>
              <a:spcAft>
                <a:spcPct val="20000"/>
              </a:spcAft>
              <a:buClr>
                <a:srgbClr val="9F7136"/>
              </a:buClr>
              <a:buFont typeface="Wingdings" pitchFamily="2" charset="2"/>
              <a:buChar char="n"/>
            </a:pPr>
            <a:r>
              <a:rPr lang="en-GB" sz="2000" b="1" dirty="0" smtClean="0">
                <a:solidFill>
                  <a:srgbClr val="1C1C1C"/>
                </a:solidFill>
              </a:rPr>
              <a:t>Strengths and weaknesses of current system </a:t>
            </a:r>
          </a:p>
          <a:p>
            <a:pPr marL="998538" lvl="1" indent="-374650">
              <a:lnSpc>
                <a:spcPct val="80000"/>
              </a:lnSpc>
              <a:spcBef>
                <a:spcPct val="20000"/>
              </a:spcBef>
              <a:spcAft>
                <a:spcPct val="20000"/>
              </a:spcAft>
              <a:buClr>
                <a:srgbClr val="9F7136"/>
              </a:buClr>
              <a:buFont typeface="Wingdings" pitchFamily="2" charset="2"/>
              <a:buChar char="n"/>
            </a:pPr>
            <a:r>
              <a:rPr lang="en-GB" sz="2000" b="1" dirty="0" smtClean="0">
                <a:solidFill>
                  <a:srgbClr val="1C1C1C"/>
                </a:solidFill>
              </a:rPr>
              <a:t>Reduction of uncertainties of modelling results </a:t>
            </a:r>
          </a:p>
          <a:p>
            <a:pPr marL="998538" lvl="1" indent="-374650">
              <a:lnSpc>
                <a:spcPct val="80000"/>
              </a:lnSpc>
              <a:spcBef>
                <a:spcPct val="20000"/>
              </a:spcBef>
              <a:spcAft>
                <a:spcPct val="20000"/>
              </a:spcAft>
              <a:buClr>
                <a:srgbClr val="9F7136"/>
              </a:buClr>
              <a:buFont typeface="Wingdings" pitchFamily="2" charset="2"/>
              <a:buChar char="n"/>
            </a:pPr>
            <a:r>
              <a:rPr lang="en-GB" sz="2000" b="1" dirty="0" smtClean="0">
                <a:solidFill>
                  <a:srgbClr val="1C1C1C"/>
                </a:solidFill>
              </a:rPr>
              <a:t>Recommendations for improving the use and comparability of modelling in the legislation in conjunction with monitoring </a:t>
            </a:r>
          </a:p>
          <a:p>
            <a:pPr marL="998538" lvl="1" indent="-374650">
              <a:lnSpc>
                <a:spcPct val="80000"/>
              </a:lnSpc>
              <a:spcBef>
                <a:spcPct val="20000"/>
              </a:spcBef>
              <a:spcAft>
                <a:spcPct val="20000"/>
              </a:spcAft>
              <a:buClr>
                <a:srgbClr val="9F7136"/>
              </a:buClr>
              <a:buFont typeface="Wingdings" pitchFamily="2" charset="2"/>
              <a:buChar char="n"/>
            </a:pPr>
            <a:r>
              <a:rPr lang="en-GB" sz="2000" b="1" dirty="0" smtClean="0">
                <a:solidFill>
                  <a:srgbClr val="1C1C1C"/>
                </a:solidFill>
              </a:rPr>
              <a:t>Other issues...first step is to define elements for contribution  (EEA and JRC to draft outline and process)</a:t>
            </a:r>
          </a:p>
          <a:p>
            <a:pPr marL="998538" lvl="1" indent="-374650">
              <a:lnSpc>
                <a:spcPct val="80000"/>
              </a:lnSpc>
              <a:spcBef>
                <a:spcPct val="20000"/>
              </a:spcBef>
              <a:spcAft>
                <a:spcPct val="20000"/>
              </a:spcAft>
              <a:buClr>
                <a:srgbClr val="9F7136"/>
              </a:buClr>
              <a:buFont typeface="Wingdings" pitchFamily="2" charset="2"/>
              <a:buChar char="n"/>
            </a:pPr>
            <a:endParaRPr lang="en-GB" sz="2000" b="1" dirty="0" smtClean="0">
              <a:solidFill>
                <a:srgbClr val="1C1C1C"/>
              </a:solidFill>
            </a:endParaRPr>
          </a:p>
          <a:p>
            <a:pPr marL="0" lvl="1">
              <a:lnSpc>
                <a:spcPct val="80000"/>
              </a:lnSpc>
              <a:spcBef>
                <a:spcPct val="20000"/>
              </a:spcBef>
              <a:spcAft>
                <a:spcPct val="20000"/>
              </a:spcAft>
              <a:buClr>
                <a:srgbClr val="9F7136"/>
              </a:buClr>
            </a:pPr>
            <a:r>
              <a:rPr lang="en-US" sz="2000" b="1" dirty="0" smtClean="0">
                <a:solidFill>
                  <a:srgbClr val="ED1385"/>
                </a:solidFill>
              </a:rPr>
              <a:t>Input (in the form of a draft report) by mid-2012 needed – first presentation to Stakeholder EG, then </a:t>
            </a:r>
            <a:r>
              <a:rPr lang="en-US" sz="2000" b="1" dirty="0" err="1" smtClean="0">
                <a:solidFill>
                  <a:srgbClr val="ED1385"/>
                </a:solidFill>
              </a:rPr>
              <a:t>finalisation</a:t>
            </a:r>
            <a:r>
              <a:rPr lang="en-US" sz="2000" b="1" dirty="0" smtClean="0">
                <a:solidFill>
                  <a:srgbClr val="ED1385"/>
                </a:solidFill>
              </a:rPr>
              <a:t> by end 2012</a:t>
            </a:r>
          </a:p>
          <a:p>
            <a:pPr marL="998538" lvl="1" indent="-374650">
              <a:lnSpc>
                <a:spcPct val="80000"/>
              </a:lnSpc>
              <a:spcBef>
                <a:spcPct val="20000"/>
              </a:spcBef>
              <a:spcAft>
                <a:spcPct val="20000"/>
              </a:spcAft>
              <a:buClr>
                <a:srgbClr val="9F7136"/>
              </a:buClr>
              <a:buFont typeface="Wingdings" pitchFamily="2" charset="2"/>
              <a:buChar char="n"/>
            </a:pPr>
            <a:endParaRPr lang="en-GB" sz="2000" b="1" dirty="0">
              <a:solidFill>
                <a:srgbClr val="1C1C1C"/>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5"/>
          <p:cNvSpPr>
            <a:spLocks noGrp="1" noChangeArrowheads="1"/>
          </p:cNvSpPr>
          <p:nvPr>
            <p:ph type="title" idx="4294967295"/>
          </p:nvPr>
        </p:nvSpPr>
        <p:spPr>
          <a:xfrm>
            <a:off x="827088" y="548680"/>
            <a:ext cx="7931150" cy="649288"/>
          </a:xfrm>
        </p:spPr>
        <p:txBody>
          <a:bodyPr/>
          <a:lstStyle/>
          <a:p>
            <a:pPr algn="ctr" eaLnBrk="1" hangingPunct="1"/>
            <a:r>
              <a:rPr lang="en-US" dirty="0" smtClean="0"/>
              <a:t/>
            </a:r>
            <a:br>
              <a:rPr lang="en-US" dirty="0" smtClean="0"/>
            </a:br>
            <a:r>
              <a:rPr lang="en-US" dirty="0" smtClean="0">
                <a:solidFill>
                  <a:schemeClr val="bg2"/>
                </a:solidFill>
              </a:rPr>
              <a:t>Possible FAIRMODE contribution (2) – </a:t>
            </a:r>
            <a:br>
              <a:rPr lang="en-US" dirty="0" smtClean="0">
                <a:solidFill>
                  <a:schemeClr val="bg2"/>
                </a:solidFill>
              </a:rPr>
            </a:br>
            <a:r>
              <a:rPr lang="en-US" dirty="0" smtClean="0">
                <a:solidFill>
                  <a:schemeClr val="bg2"/>
                </a:solidFill>
              </a:rPr>
              <a:t>short term </a:t>
            </a:r>
          </a:p>
        </p:txBody>
      </p:sp>
      <p:sp>
        <p:nvSpPr>
          <p:cNvPr id="19459" name="Rectangle 7"/>
          <p:cNvSpPr>
            <a:spLocks noChangeArrowheads="1"/>
          </p:cNvSpPr>
          <p:nvPr/>
        </p:nvSpPr>
        <p:spPr bwMode="auto">
          <a:xfrm>
            <a:off x="323850" y="1484313"/>
            <a:ext cx="8459788" cy="3887787"/>
          </a:xfrm>
          <a:prstGeom prst="rect">
            <a:avLst/>
          </a:prstGeom>
          <a:noFill/>
          <a:ln w="9525">
            <a:noFill/>
            <a:miter lim="800000"/>
            <a:headEnd/>
            <a:tailEnd/>
          </a:ln>
        </p:spPr>
        <p:txBody>
          <a:bodyPr/>
          <a:lstStyle/>
          <a:p>
            <a:pPr marL="998538" lvl="1" indent="-374650">
              <a:lnSpc>
                <a:spcPct val="80000"/>
              </a:lnSpc>
              <a:spcBef>
                <a:spcPct val="20000"/>
              </a:spcBef>
              <a:spcAft>
                <a:spcPct val="20000"/>
              </a:spcAft>
              <a:buClr>
                <a:srgbClr val="9F7136"/>
              </a:buClr>
              <a:tabLst>
                <a:tab pos="358775" algn="l"/>
              </a:tabLst>
            </a:pPr>
            <a:r>
              <a:rPr lang="en-US" sz="2000" b="1" dirty="0">
                <a:solidFill>
                  <a:srgbClr val="1C1C1C"/>
                </a:solidFill>
              </a:rPr>
              <a:t>L</a:t>
            </a:r>
            <a:r>
              <a:rPr lang="en-US" sz="2000" b="1" dirty="0" smtClean="0">
                <a:solidFill>
                  <a:srgbClr val="1C1C1C"/>
                </a:solidFill>
              </a:rPr>
              <a:t>ink to scenario work for future air quality policy – assist in methodological work of EC4MACS:</a:t>
            </a:r>
          </a:p>
          <a:p>
            <a:pPr marL="998538" lvl="1" indent="-374650">
              <a:lnSpc>
                <a:spcPct val="80000"/>
              </a:lnSpc>
              <a:spcBef>
                <a:spcPct val="20000"/>
              </a:spcBef>
              <a:spcAft>
                <a:spcPct val="20000"/>
              </a:spcAft>
              <a:buClr>
                <a:srgbClr val="9F7136"/>
              </a:buClr>
              <a:tabLst>
                <a:tab pos="358775" algn="l"/>
              </a:tabLst>
            </a:pPr>
            <a:endParaRPr lang="en-US" sz="2000" b="1" dirty="0" smtClean="0">
              <a:solidFill>
                <a:srgbClr val="1C1C1C"/>
              </a:solidFill>
            </a:endParaRPr>
          </a:p>
          <a:p>
            <a:pPr marL="1455738" lvl="2" indent="-374650">
              <a:lnSpc>
                <a:spcPct val="80000"/>
              </a:lnSpc>
              <a:spcBef>
                <a:spcPct val="20000"/>
              </a:spcBef>
              <a:spcAft>
                <a:spcPct val="20000"/>
              </a:spcAft>
              <a:buClr>
                <a:srgbClr val="9F7136"/>
              </a:buClr>
              <a:buFont typeface="Wingdings" pitchFamily="2" charset="2"/>
              <a:buChar char="n"/>
              <a:tabLst>
                <a:tab pos="358775" algn="l"/>
              </a:tabLst>
            </a:pPr>
            <a:r>
              <a:rPr lang="en-US" sz="2000" b="1" dirty="0" smtClean="0">
                <a:solidFill>
                  <a:srgbClr val="1C1C1C"/>
                </a:solidFill>
              </a:rPr>
              <a:t>Complementing GAINS/</a:t>
            </a:r>
            <a:r>
              <a:rPr lang="en-US" sz="2000" b="1" dirty="0" err="1" smtClean="0">
                <a:solidFill>
                  <a:srgbClr val="1C1C1C"/>
                </a:solidFill>
              </a:rPr>
              <a:t>CityDelta</a:t>
            </a:r>
            <a:r>
              <a:rPr lang="en-US" sz="2000" b="1" dirty="0" smtClean="0">
                <a:solidFill>
                  <a:srgbClr val="1C1C1C"/>
                </a:solidFill>
              </a:rPr>
              <a:t> approach, </a:t>
            </a:r>
            <a:r>
              <a:rPr lang="en-US" sz="2000" b="1" dirty="0" err="1" smtClean="0">
                <a:solidFill>
                  <a:srgbClr val="1C1C1C"/>
                </a:solidFill>
              </a:rPr>
              <a:t>ie</a:t>
            </a:r>
            <a:r>
              <a:rPr lang="en-US" sz="2000" b="1" dirty="0" smtClean="0">
                <a:solidFill>
                  <a:srgbClr val="1C1C1C"/>
                </a:solidFill>
              </a:rPr>
              <a:t>. Downscaling emissions scenarios to street canyon level </a:t>
            </a:r>
          </a:p>
          <a:p>
            <a:pPr marL="1455738" lvl="2" indent="-374650">
              <a:lnSpc>
                <a:spcPct val="80000"/>
              </a:lnSpc>
              <a:spcBef>
                <a:spcPct val="20000"/>
              </a:spcBef>
              <a:spcAft>
                <a:spcPct val="20000"/>
              </a:spcAft>
              <a:buClr>
                <a:srgbClr val="9F7136"/>
              </a:buClr>
              <a:buFont typeface="Wingdings" pitchFamily="2" charset="2"/>
              <a:buChar char="n"/>
              <a:tabLst>
                <a:tab pos="358775" algn="l"/>
              </a:tabLst>
            </a:pPr>
            <a:r>
              <a:rPr lang="en-US" sz="2000" b="1" dirty="0" smtClean="0">
                <a:solidFill>
                  <a:srgbClr val="1C1C1C"/>
                </a:solidFill>
              </a:rPr>
              <a:t>Piloting exercise for developing baseline and policy scenarios at local and regional level – parallel testing where some MS apply their national/regional/local models</a:t>
            </a:r>
          </a:p>
          <a:p>
            <a:pPr marL="627063" lvl="2" indent="7938">
              <a:lnSpc>
                <a:spcPct val="80000"/>
              </a:lnSpc>
              <a:spcBef>
                <a:spcPct val="20000"/>
              </a:spcBef>
              <a:spcAft>
                <a:spcPct val="20000"/>
              </a:spcAft>
              <a:buClr>
                <a:srgbClr val="9F7136"/>
              </a:buClr>
              <a:tabLst>
                <a:tab pos="358775" algn="l"/>
              </a:tabLst>
            </a:pPr>
            <a:endParaRPr lang="en-US" sz="2000" b="1" dirty="0" smtClean="0">
              <a:solidFill>
                <a:srgbClr val="1C1C1C"/>
              </a:solidFill>
            </a:endParaRPr>
          </a:p>
          <a:p>
            <a:pPr marL="627063" lvl="2" indent="7938">
              <a:lnSpc>
                <a:spcPct val="80000"/>
              </a:lnSpc>
              <a:spcBef>
                <a:spcPct val="20000"/>
              </a:spcBef>
              <a:spcAft>
                <a:spcPct val="20000"/>
              </a:spcAft>
              <a:buClr>
                <a:srgbClr val="9F7136"/>
              </a:buClr>
              <a:tabLst>
                <a:tab pos="358775" algn="l"/>
              </a:tabLst>
            </a:pPr>
            <a:r>
              <a:rPr lang="en-US" sz="2000" b="1" dirty="0" smtClean="0">
                <a:solidFill>
                  <a:srgbClr val="ED1385"/>
                </a:solidFill>
              </a:rPr>
              <a:t>Need to develop details (incl. work plan) for the exercise with IIASA and JRC (planned tentatively for Sept 2011 – early 2012)</a:t>
            </a:r>
          </a:p>
          <a:p>
            <a:pPr marL="1455738" lvl="2" indent="-374650">
              <a:lnSpc>
                <a:spcPct val="80000"/>
              </a:lnSpc>
              <a:spcBef>
                <a:spcPct val="20000"/>
              </a:spcBef>
              <a:spcAft>
                <a:spcPct val="20000"/>
              </a:spcAft>
              <a:buClr>
                <a:srgbClr val="9F7136"/>
              </a:buClr>
              <a:tabLst>
                <a:tab pos="358775" algn="l"/>
              </a:tabLst>
            </a:pPr>
            <a:r>
              <a:rPr lang="en-US" sz="2000" b="1" dirty="0" smtClean="0">
                <a:solidFill>
                  <a:srgbClr val="1C1C1C"/>
                </a:solidFill>
              </a:rPr>
              <a:t>   </a:t>
            </a:r>
          </a:p>
          <a:p>
            <a:pPr marL="998538" lvl="1" indent="-374650">
              <a:lnSpc>
                <a:spcPct val="80000"/>
              </a:lnSpc>
              <a:spcBef>
                <a:spcPct val="20000"/>
              </a:spcBef>
              <a:spcAft>
                <a:spcPct val="20000"/>
              </a:spcAft>
              <a:buClr>
                <a:srgbClr val="9F7136"/>
              </a:buClr>
              <a:buFont typeface="Wingdings" pitchFamily="2" charset="2"/>
              <a:buChar char="n"/>
              <a:tabLst>
                <a:tab pos="358775" algn="l"/>
              </a:tabLst>
            </a:pPr>
            <a:endParaRPr lang="en-US" sz="2000" b="1" dirty="0" smtClean="0">
              <a:solidFill>
                <a:srgbClr val="1C1C1C"/>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p:cNvSpPr>
            <a:spLocks noGrp="1" noChangeArrowheads="1"/>
          </p:cNvSpPr>
          <p:nvPr>
            <p:ph type="title" idx="4294967295"/>
          </p:nvPr>
        </p:nvSpPr>
        <p:spPr>
          <a:xfrm>
            <a:off x="827088" y="403448"/>
            <a:ext cx="7931150" cy="649288"/>
          </a:xfrm>
        </p:spPr>
        <p:txBody>
          <a:bodyPr/>
          <a:lstStyle/>
          <a:p>
            <a:pPr algn="ctr" eaLnBrk="1" hangingPunct="1"/>
            <a:r>
              <a:rPr lang="en-US" dirty="0" smtClean="0"/>
              <a:t/>
            </a:r>
            <a:br>
              <a:rPr lang="en-US" dirty="0" smtClean="0"/>
            </a:br>
            <a:r>
              <a:rPr lang="en-US" dirty="0" smtClean="0">
                <a:solidFill>
                  <a:schemeClr val="bg2"/>
                </a:solidFill>
              </a:rPr>
              <a:t>Future of FAIRMODE (mid- and long term) – some ideas</a:t>
            </a:r>
          </a:p>
        </p:txBody>
      </p:sp>
      <p:sp>
        <p:nvSpPr>
          <p:cNvPr id="20483" name="Rectangle 7"/>
          <p:cNvSpPr>
            <a:spLocks noChangeArrowheads="1"/>
          </p:cNvSpPr>
          <p:nvPr/>
        </p:nvSpPr>
        <p:spPr bwMode="auto">
          <a:xfrm>
            <a:off x="611188" y="1125637"/>
            <a:ext cx="8208962" cy="4319587"/>
          </a:xfrm>
          <a:prstGeom prst="rect">
            <a:avLst/>
          </a:prstGeom>
          <a:noFill/>
          <a:ln w="9525">
            <a:noFill/>
            <a:miter lim="800000"/>
            <a:headEnd/>
            <a:tailEnd/>
          </a:ln>
        </p:spPr>
        <p:txBody>
          <a:bodyPr/>
          <a:lstStyle/>
          <a:p>
            <a:pPr marL="358775" indent="-358775">
              <a:lnSpc>
                <a:spcPct val="80000"/>
              </a:lnSpc>
              <a:spcBef>
                <a:spcPct val="20000"/>
              </a:spcBef>
              <a:spcAft>
                <a:spcPct val="20000"/>
              </a:spcAft>
              <a:buClr>
                <a:srgbClr val="9F7136"/>
              </a:buClr>
              <a:tabLst>
                <a:tab pos="358775" algn="l"/>
              </a:tabLst>
            </a:pPr>
            <a:r>
              <a:rPr lang="en-US" sz="2000" b="1" dirty="0" smtClean="0">
                <a:solidFill>
                  <a:srgbClr val="1C1C1C"/>
                </a:solidFill>
              </a:rPr>
              <a:t>Role of FAIRMODE in implementation after 2012?</a:t>
            </a:r>
          </a:p>
          <a:p>
            <a:pPr marL="358775" indent="-358775">
              <a:lnSpc>
                <a:spcPct val="80000"/>
              </a:lnSpc>
              <a:spcBef>
                <a:spcPct val="20000"/>
              </a:spcBef>
              <a:spcAft>
                <a:spcPct val="20000"/>
              </a:spcAft>
              <a:buClr>
                <a:srgbClr val="9F7136"/>
              </a:buClr>
              <a:buFont typeface="Wingdings" pitchFamily="2" charset="2"/>
              <a:buChar char="n"/>
              <a:tabLst>
                <a:tab pos="358775" algn="l"/>
              </a:tabLst>
            </a:pPr>
            <a:r>
              <a:rPr lang="en-US" sz="2000" b="1" dirty="0" smtClean="0">
                <a:solidFill>
                  <a:srgbClr val="1C1C1C"/>
                </a:solidFill>
              </a:rPr>
              <a:t>Advice for all types of </a:t>
            </a:r>
            <a:r>
              <a:rPr lang="en-US" sz="2000" b="1" dirty="0" err="1" smtClean="0">
                <a:solidFill>
                  <a:srgbClr val="1C1C1C"/>
                </a:solidFill>
              </a:rPr>
              <a:t>modelling</a:t>
            </a:r>
            <a:r>
              <a:rPr lang="en-US" sz="2000" b="1" dirty="0" smtClean="0">
                <a:solidFill>
                  <a:srgbClr val="1C1C1C"/>
                </a:solidFill>
              </a:rPr>
              <a:t> needed (e.g. AQ, integrated </a:t>
            </a:r>
            <a:r>
              <a:rPr lang="en-US" sz="2000" b="1" dirty="0" smtClean="0">
                <a:solidFill>
                  <a:srgbClr val="1C1C1C"/>
                </a:solidFill>
              </a:rPr>
              <a:t>assessment, planning </a:t>
            </a:r>
            <a:r>
              <a:rPr lang="en-US" sz="2000" b="1" dirty="0" smtClean="0">
                <a:solidFill>
                  <a:srgbClr val="1C1C1C"/>
                </a:solidFill>
              </a:rPr>
              <a:t>or source apportionment)</a:t>
            </a:r>
          </a:p>
          <a:p>
            <a:pPr marL="358775" indent="-358775">
              <a:lnSpc>
                <a:spcPct val="80000"/>
              </a:lnSpc>
              <a:spcBef>
                <a:spcPct val="20000"/>
              </a:spcBef>
              <a:spcAft>
                <a:spcPct val="20000"/>
              </a:spcAft>
              <a:buClr>
                <a:srgbClr val="9F7136"/>
              </a:buClr>
              <a:buFont typeface="Wingdings" pitchFamily="2" charset="2"/>
              <a:buChar char="n"/>
              <a:tabLst>
                <a:tab pos="358775" algn="l"/>
              </a:tabLst>
            </a:pPr>
            <a:r>
              <a:rPr lang="en-GB" sz="2000" b="1" dirty="0" smtClean="0">
                <a:solidFill>
                  <a:srgbClr val="1C1C1C"/>
                </a:solidFill>
              </a:rPr>
              <a:t>Particular need to further develop regional- and urban-scale integrated assessment modelling and its potential to link it to European scale policy development </a:t>
            </a:r>
            <a:r>
              <a:rPr lang="en-GB" sz="2000" b="1" dirty="0" smtClean="0">
                <a:solidFill>
                  <a:srgbClr val="1C1C1C"/>
                </a:solidFill>
              </a:rPr>
              <a:t>or </a:t>
            </a:r>
            <a:r>
              <a:rPr lang="en-GB" sz="2000" b="1" dirty="0" smtClean="0">
                <a:solidFill>
                  <a:srgbClr val="1C1C1C"/>
                </a:solidFill>
              </a:rPr>
              <a:t>implementation </a:t>
            </a:r>
            <a:r>
              <a:rPr lang="en-GB" sz="2000" b="1" dirty="0" smtClean="0">
                <a:solidFill>
                  <a:srgbClr val="1C1C1C"/>
                </a:solidFill>
              </a:rPr>
              <a:t>tools (</a:t>
            </a:r>
            <a:r>
              <a:rPr lang="en-GB" sz="2000" b="1" dirty="0" err="1" smtClean="0">
                <a:solidFill>
                  <a:srgbClr val="1C1C1C"/>
                </a:solidFill>
              </a:rPr>
              <a:t>eg</a:t>
            </a:r>
            <a:r>
              <a:rPr lang="en-GB" sz="2000" b="1" dirty="0" smtClean="0">
                <a:solidFill>
                  <a:srgbClr val="1C1C1C"/>
                </a:solidFill>
              </a:rPr>
              <a:t>. for planning)</a:t>
            </a:r>
            <a:r>
              <a:rPr lang="en-GB" sz="2000" b="1" dirty="0" smtClean="0">
                <a:solidFill>
                  <a:srgbClr val="1C1C1C"/>
                </a:solidFill>
              </a:rPr>
              <a:t> </a:t>
            </a:r>
            <a:r>
              <a:rPr lang="en-GB" sz="1600" dirty="0" smtClean="0">
                <a:solidFill>
                  <a:srgbClr val="ED1385"/>
                </a:solidFill>
              </a:rPr>
              <a:t>(see ambition in FAIRMODE reference guide) </a:t>
            </a:r>
            <a:endParaRPr lang="en-US" sz="2000" dirty="0" smtClean="0">
              <a:solidFill>
                <a:srgbClr val="ED1385"/>
              </a:solidFill>
            </a:endParaRPr>
          </a:p>
          <a:p>
            <a:pPr marL="358775" indent="-358775">
              <a:lnSpc>
                <a:spcPct val="80000"/>
              </a:lnSpc>
              <a:spcBef>
                <a:spcPct val="20000"/>
              </a:spcBef>
              <a:spcAft>
                <a:spcPct val="20000"/>
              </a:spcAft>
              <a:buClr>
                <a:srgbClr val="9F7136"/>
              </a:buClr>
              <a:buFont typeface="Wingdings" pitchFamily="2" charset="2"/>
              <a:buChar char="n"/>
              <a:tabLst>
                <a:tab pos="358775" algn="l"/>
              </a:tabLst>
            </a:pPr>
            <a:r>
              <a:rPr lang="en-US" sz="2000" b="1" dirty="0" smtClean="0">
                <a:solidFill>
                  <a:srgbClr val="1C1C1C"/>
                </a:solidFill>
              </a:rPr>
              <a:t>Also assessment framework needs to be further developed in a more integrated way (monitoring/monitoring) – use strength of different systems</a:t>
            </a:r>
            <a:endParaRPr lang="en-US" sz="2000" dirty="0" smtClean="0">
              <a:solidFill>
                <a:srgbClr val="1C1C1C"/>
              </a:solidFill>
            </a:endParaRPr>
          </a:p>
          <a:p>
            <a:pPr marL="358775" indent="-358775">
              <a:lnSpc>
                <a:spcPct val="80000"/>
              </a:lnSpc>
              <a:spcBef>
                <a:spcPct val="20000"/>
              </a:spcBef>
              <a:spcAft>
                <a:spcPct val="20000"/>
              </a:spcAft>
              <a:buClr>
                <a:srgbClr val="9F7136"/>
              </a:buClr>
              <a:buFont typeface="Wingdings" pitchFamily="2" charset="2"/>
              <a:buChar char="n"/>
              <a:tabLst>
                <a:tab pos="358775" algn="l"/>
              </a:tabLst>
            </a:pPr>
            <a:r>
              <a:rPr lang="en-US" sz="2000" b="1" dirty="0" smtClean="0">
                <a:solidFill>
                  <a:srgbClr val="1C1C1C"/>
                </a:solidFill>
              </a:rPr>
              <a:t>This should be achieved through closer collaboration with monitoring network (i.e. AQUILA) – possibly by developing  joint work plan</a:t>
            </a:r>
          </a:p>
          <a:p>
            <a:pPr marL="358775" indent="-358775">
              <a:lnSpc>
                <a:spcPct val="80000"/>
              </a:lnSpc>
              <a:spcBef>
                <a:spcPct val="20000"/>
              </a:spcBef>
              <a:spcAft>
                <a:spcPct val="20000"/>
              </a:spcAft>
              <a:buClr>
                <a:srgbClr val="9F7136"/>
              </a:buClr>
              <a:buFont typeface="Wingdings" pitchFamily="2" charset="2"/>
              <a:buChar char="n"/>
              <a:tabLst>
                <a:tab pos="358775" algn="l"/>
              </a:tabLst>
            </a:pPr>
            <a:r>
              <a:rPr lang="en-GB" sz="2000" b="1" dirty="0" smtClean="0">
                <a:solidFill>
                  <a:srgbClr val="1C1C1C"/>
                </a:solidFill>
              </a:rPr>
              <a:t>Improve implementation “relevance” of FAIRMODE</a:t>
            </a:r>
            <a:endParaRPr lang="en-US" sz="2000" b="1" dirty="0" smtClean="0">
              <a:solidFill>
                <a:srgbClr val="1C1C1C"/>
              </a:solidFill>
            </a:endParaRPr>
          </a:p>
          <a:p>
            <a:pPr marL="358775" indent="-358775">
              <a:lnSpc>
                <a:spcPct val="80000"/>
              </a:lnSpc>
              <a:spcBef>
                <a:spcPct val="20000"/>
              </a:spcBef>
              <a:spcAft>
                <a:spcPct val="20000"/>
              </a:spcAft>
              <a:buClr>
                <a:srgbClr val="9F7136"/>
              </a:buClr>
              <a:tabLst>
                <a:tab pos="358775" algn="l"/>
              </a:tabLst>
            </a:pPr>
            <a:endParaRPr lang="en-US" sz="2000" b="1" dirty="0" smtClean="0">
              <a:solidFill>
                <a:srgbClr val="1C1C1C"/>
              </a:solidFill>
            </a:endParaRPr>
          </a:p>
          <a:p>
            <a:pPr>
              <a:lnSpc>
                <a:spcPct val="80000"/>
              </a:lnSpc>
              <a:spcBef>
                <a:spcPct val="20000"/>
              </a:spcBef>
              <a:spcAft>
                <a:spcPct val="20000"/>
              </a:spcAft>
              <a:buClr>
                <a:srgbClr val="9F7136"/>
              </a:buClr>
            </a:pPr>
            <a:r>
              <a:rPr lang="en-US" sz="2000" b="1" dirty="0" smtClean="0">
                <a:solidFill>
                  <a:srgbClr val="ED1385"/>
                </a:solidFill>
              </a:rPr>
              <a:t>Develop work plan for FAIRMODE (preferably jointly with AQUILA) by mid-2012 to be endorsed by AAQ Committee</a:t>
            </a:r>
          </a:p>
          <a:p>
            <a:pPr marL="358775" indent="-358775">
              <a:lnSpc>
                <a:spcPct val="80000"/>
              </a:lnSpc>
              <a:spcBef>
                <a:spcPct val="20000"/>
              </a:spcBef>
              <a:spcAft>
                <a:spcPct val="20000"/>
              </a:spcAft>
              <a:buClr>
                <a:srgbClr val="9F7136"/>
              </a:buClr>
              <a:buFont typeface="Wingdings" pitchFamily="2" charset="2"/>
              <a:buChar char="n"/>
              <a:tabLst>
                <a:tab pos="358775" algn="l"/>
              </a:tabLst>
            </a:pPr>
            <a:endParaRPr lang="en-US" sz="2000" b="1" dirty="0" smtClean="0">
              <a:solidFill>
                <a:srgbClr val="1C1C1C"/>
              </a:solidFill>
            </a:endParaRPr>
          </a:p>
          <a:p>
            <a:pPr marL="358775" indent="-358775">
              <a:lnSpc>
                <a:spcPct val="80000"/>
              </a:lnSpc>
              <a:spcBef>
                <a:spcPct val="20000"/>
              </a:spcBef>
              <a:spcAft>
                <a:spcPct val="20000"/>
              </a:spcAft>
              <a:buClr>
                <a:srgbClr val="9F7136"/>
              </a:buClr>
              <a:tabLst>
                <a:tab pos="358775" algn="l"/>
              </a:tabLst>
            </a:pPr>
            <a:endParaRPr lang="en-US" sz="2000" b="1" dirty="0" smtClean="0">
              <a:solidFill>
                <a:srgbClr val="1C1C1C"/>
              </a:solidFill>
            </a:endParaRPr>
          </a:p>
          <a:p>
            <a:pPr marL="998538" lvl="1" indent="-374650">
              <a:lnSpc>
                <a:spcPct val="80000"/>
              </a:lnSpc>
              <a:spcBef>
                <a:spcPct val="20000"/>
              </a:spcBef>
              <a:spcAft>
                <a:spcPct val="20000"/>
              </a:spcAft>
              <a:buClr>
                <a:srgbClr val="9F7136"/>
              </a:buClr>
              <a:buFont typeface="Wingdings" pitchFamily="2" charset="2"/>
              <a:buChar char="n"/>
              <a:tabLst>
                <a:tab pos="358775" algn="l"/>
              </a:tabLst>
            </a:pPr>
            <a:endParaRPr lang="en-US" sz="2000" dirty="0">
              <a:solidFill>
                <a:srgbClr val="1C1C1C"/>
              </a:solidFill>
            </a:endParaRPr>
          </a:p>
          <a:p>
            <a:pPr marL="358775" indent="-358775">
              <a:lnSpc>
                <a:spcPct val="80000"/>
              </a:lnSpc>
              <a:spcBef>
                <a:spcPct val="20000"/>
              </a:spcBef>
              <a:spcAft>
                <a:spcPct val="20000"/>
              </a:spcAft>
              <a:buClr>
                <a:srgbClr val="9F7136"/>
              </a:buClr>
              <a:buFont typeface="Wingdings" pitchFamily="2" charset="2"/>
              <a:buChar char="n"/>
              <a:tabLst>
                <a:tab pos="358775" algn="l"/>
              </a:tabLst>
            </a:pPr>
            <a:endParaRPr lang="en-US" sz="2000" b="1" dirty="0">
              <a:solidFill>
                <a:srgbClr val="1C1C1C"/>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Grp="1" noChangeArrowheads="1"/>
          </p:cNvSpPr>
          <p:nvPr>
            <p:ph type="title" idx="4294967295"/>
          </p:nvPr>
        </p:nvSpPr>
        <p:spPr>
          <a:xfrm>
            <a:off x="827088" y="279400"/>
            <a:ext cx="7931150" cy="649288"/>
          </a:xfrm>
        </p:spPr>
        <p:txBody>
          <a:bodyPr/>
          <a:lstStyle/>
          <a:p>
            <a:pPr algn="ctr" eaLnBrk="1" hangingPunct="1"/>
            <a:r>
              <a:rPr lang="en-US" smtClean="0"/>
              <a:t/>
            </a:r>
            <a:br>
              <a:rPr lang="en-US" smtClean="0"/>
            </a:br>
            <a:r>
              <a:rPr lang="en-US" smtClean="0">
                <a:solidFill>
                  <a:schemeClr val="bg2"/>
                </a:solidFill>
              </a:rPr>
              <a:t>Overview</a:t>
            </a:r>
          </a:p>
        </p:txBody>
      </p:sp>
      <p:sp>
        <p:nvSpPr>
          <p:cNvPr id="6147" name="Rectangle 6"/>
          <p:cNvSpPr>
            <a:spLocks noGrp="1" noChangeArrowheads="1"/>
          </p:cNvSpPr>
          <p:nvPr>
            <p:ph type="body" idx="4294967295"/>
          </p:nvPr>
        </p:nvSpPr>
        <p:spPr>
          <a:xfrm>
            <a:off x="611188" y="981075"/>
            <a:ext cx="8208962" cy="4319588"/>
          </a:xfrm>
        </p:spPr>
        <p:txBody>
          <a:bodyPr/>
          <a:lstStyle/>
          <a:p>
            <a:pPr eaLnBrk="1" hangingPunct="1"/>
            <a:endParaRPr lang="en-US" smtClean="0"/>
          </a:p>
          <a:p>
            <a:pPr lvl="1" eaLnBrk="1" hangingPunct="1"/>
            <a:endParaRPr lang="en-US" sz="2000" b="1" smtClean="0">
              <a:solidFill>
                <a:srgbClr val="1C1C1C"/>
              </a:solidFill>
            </a:endParaRPr>
          </a:p>
        </p:txBody>
      </p:sp>
      <p:sp>
        <p:nvSpPr>
          <p:cNvPr id="6148" name="Rectangle 7"/>
          <p:cNvSpPr>
            <a:spLocks noChangeArrowheads="1"/>
          </p:cNvSpPr>
          <p:nvPr/>
        </p:nvSpPr>
        <p:spPr bwMode="auto">
          <a:xfrm>
            <a:off x="611188" y="1630363"/>
            <a:ext cx="8208962" cy="2303462"/>
          </a:xfrm>
          <a:prstGeom prst="rect">
            <a:avLst/>
          </a:prstGeom>
          <a:noFill/>
          <a:ln w="9525">
            <a:noFill/>
            <a:miter lim="800000"/>
            <a:headEnd/>
            <a:tailEnd/>
          </a:ln>
        </p:spPr>
        <p:txBody>
          <a:bodyPr/>
          <a:lstStyle/>
          <a:p>
            <a:pPr marL="358775" indent="-358775">
              <a:lnSpc>
                <a:spcPct val="80000"/>
              </a:lnSpc>
              <a:spcBef>
                <a:spcPct val="20000"/>
              </a:spcBef>
              <a:spcAft>
                <a:spcPct val="20000"/>
              </a:spcAft>
              <a:buClr>
                <a:srgbClr val="9F7136"/>
              </a:buClr>
              <a:buFont typeface="Wingdings" pitchFamily="2" charset="2"/>
              <a:buNone/>
              <a:tabLst>
                <a:tab pos="358775" algn="l"/>
              </a:tabLst>
            </a:pPr>
            <a:endParaRPr lang="en-US" sz="2000" b="1" dirty="0">
              <a:solidFill>
                <a:srgbClr val="1C1C1C"/>
              </a:solidFill>
            </a:endParaRPr>
          </a:p>
          <a:p>
            <a:pPr marL="358775" indent="-358775">
              <a:lnSpc>
                <a:spcPct val="80000"/>
              </a:lnSpc>
              <a:spcBef>
                <a:spcPct val="20000"/>
              </a:spcBef>
              <a:spcAft>
                <a:spcPct val="20000"/>
              </a:spcAft>
              <a:buClr>
                <a:srgbClr val="9F7136"/>
              </a:buClr>
              <a:buFont typeface="Wingdings" pitchFamily="2" charset="2"/>
              <a:buChar char="n"/>
              <a:tabLst>
                <a:tab pos="358775" algn="l"/>
              </a:tabLst>
            </a:pPr>
            <a:r>
              <a:rPr lang="en-US" sz="2000" b="1" dirty="0">
                <a:solidFill>
                  <a:srgbClr val="1C1C1C"/>
                </a:solidFill>
              </a:rPr>
              <a:t>Introduction</a:t>
            </a:r>
          </a:p>
          <a:p>
            <a:pPr marL="358775" indent="-358775">
              <a:lnSpc>
                <a:spcPct val="80000"/>
              </a:lnSpc>
              <a:spcBef>
                <a:spcPct val="20000"/>
              </a:spcBef>
              <a:spcAft>
                <a:spcPct val="20000"/>
              </a:spcAft>
              <a:buClr>
                <a:srgbClr val="9F7136"/>
              </a:buClr>
              <a:buFont typeface="Wingdings" pitchFamily="2" charset="2"/>
              <a:buChar char="n"/>
              <a:tabLst>
                <a:tab pos="358775" algn="l"/>
              </a:tabLst>
            </a:pPr>
            <a:r>
              <a:rPr lang="en-US" sz="2000" b="1" dirty="0">
                <a:solidFill>
                  <a:srgbClr val="1C1C1C"/>
                </a:solidFill>
              </a:rPr>
              <a:t>EU Air Quality Review </a:t>
            </a:r>
          </a:p>
          <a:p>
            <a:pPr marL="358775" indent="-358775">
              <a:lnSpc>
                <a:spcPct val="80000"/>
              </a:lnSpc>
              <a:spcBef>
                <a:spcPct val="20000"/>
              </a:spcBef>
              <a:spcAft>
                <a:spcPct val="20000"/>
              </a:spcAft>
              <a:buClr>
                <a:srgbClr val="9F7136"/>
              </a:buClr>
              <a:buFont typeface="Wingdings" pitchFamily="2" charset="2"/>
              <a:buChar char="n"/>
              <a:tabLst>
                <a:tab pos="358775" algn="l"/>
              </a:tabLst>
            </a:pPr>
            <a:r>
              <a:rPr lang="en-US" sz="2000" b="1" dirty="0">
                <a:solidFill>
                  <a:srgbClr val="1C1C1C"/>
                </a:solidFill>
              </a:rPr>
              <a:t>Possible </a:t>
            </a:r>
            <a:r>
              <a:rPr lang="en-US" sz="2000" b="1" dirty="0" smtClean="0">
                <a:solidFill>
                  <a:srgbClr val="1C1C1C"/>
                </a:solidFill>
              </a:rPr>
              <a:t>FAIRMODE </a:t>
            </a:r>
            <a:r>
              <a:rPr lang="en-US" sz="2000" b="1" dirty="0">
                <a:solidFill>
                  <a:srgbClr val="1C1C1C"/>
                </a:solidFill>
              </a:rPr>
              <a:t>contribution</a:t>
            </a:r>
            <a:endParaRPr lang="en-US" dirty="0">
              <a:solidFill>
                <a:srgbClr val="1C1C1C"/>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title" idx="4294967295"/>
          </p:nvPr>
        </p:nvSpPr>
        <p:spPr>
          <a:xfrm>
            <a:off x="827088" y="476250"/>
            <a:ext cx="7931150" cy="649288"/>
          </a:xfrm>
        </p:spPr>
        <p:txBody>
          <a:bodyPr/>
          <a:lstStyle/>
          <a:p>
            <a:pPr algn="ctr" eaLnBrk="1" hangingPunct="1"/>
            <a:r>
              <a:rPr lang="en-US" smtClean="0"/>
              <a:t/>
            </a:r>
            <a:br>
              <a:rPr lang="en-US" smtClean="0"/>
            </a:br>
            <a:r>
              <a:rPr lang="en-US" smtClean="0">
                <a:solidFill>
                  <a:schemeClr val="bg2"/>
                </a:solidFill>
              </a:rPr>
              <a:t>Conclusions</a:t>
            </a:r>
          </a:p>
        </p:txBody>
      </p:sp>
      <p:sp>
        <p:nvSpPr>
          <p:cNvPr id="21507" name="Rectangle 7"/>
          <p:cNvSpPr>
            <a:spLocks noChangeArrowheads="1"/>
          </p:cNvSpPr>
          <p:nvPr/>
        </p:nvSpPr>
        <p:spPr bwMode="auto">
          <a:xfrm>
            <a:off x="611188" y="1412875"/>
            <a:ext cx="8208962" cy="4319588"/>
          </a:xfrm>
          <a:prstGeom prst="rect">
            <a:avLst/>
          </a:prstGeom>
          <a:noFill/>
          <a:ln w="9525">
            <a:noFill/>
            <a:miter lim="800000"/>
            <a:headEnd/>
            <a:tailEnd/>
          </a:ln>
        </p:spPr>
        <p:txBody>
          <a:bodyPr/>
          <a:lstStyle/>
          <a:p>
            <a:pPr marL="358775" indent="-358775">
              <a:lnSpc>
                <a:spcPct val="80000"/>
              </a:lnSpc>
              <a:spcBef>
                <a:spcPct val="20000"/>
              </a:spcBef>
              <a:spcAft>
                <a:spcPct val="20000"/>
              </a:spcAft>
              <a:buClr>
                <a:srgbClr val="9F7136"/>
              </a:buClr>
              <a:buFont typeface="Wingdings" pitchFamily="2" charset="2"/>
              <a:buChar char="n"/>
              <a:tabLst>
                <a:tab pos="358775" algn="l"/>
              </a:tabLst>
            </a:pPr>
            <a:r>
              <a:rPr lang="en-US" sz="2000" b="1" dirty="0" smtClean="0">
                <a:solidFill>
                  <a:srgbClr val="1C1C1C"/>
                </a:solidFill>
              </a:rPr>
              <a:t>FAIRMODE </a:t>
            </a:r>
            <a:r>
              <a:rPr lang="en-US" sz="2000" b="1" dirty="0">
                <a:solidFill>
                  <a:srgbClr val="1C1C1C"/>
                </a:solidFill>
              </a:rPr>
              <a:t>is key </a:t>
            </a:r>
            <a:r>
              <a:rPr lang="en-US" sz="2000" b="1" dirty="0" smtClean="0">
                <a:solidFill>
                  <a:srgbClr val="1C1C1C"/>
                </a:solidFill>
              </a:rPr>
              <a:t>network for the implementation of Air Quality legislation and can make a significant contribution to the </a:t>
            </a:r>
            <a:r>
              <a:rPr lang="en-US" sz="2000" b="1" dirty="0">
                <a:solidFill>
                  <a:srgbClr val="1C1C1C"/>
                </a:solidFill>
              </a:rPr>
              <a:t>review of EU’s Air Quality Policy</a:t>
            </a:r>
          </a:p>
          <a:p>
            <a:pPr marL="358775" indent="-358775">
              <a:lnSpc>
                <a:spcPct val="80000"/>
              </a:lnSpc>
              <a:spcBef>
                <a:spcPct val="20000"/>
              </a:spcBef>
              <a:spcAft>
                <a:spcPct val="20000"/>
              </a:spcAft>
              <a:buClr>
                <a:srgbClr val="9F7136"/>
              </a:buClr>
              <a:tabLst>
                <a:tab pos="358775" algn="l"/>
              </a:tabLst>
            </a:pPr>
            <a:endParaRPr lang="en-US" sz="2000" b="1" dirty="0">
              <a:solidFill>
                <a:srgbClr val="1C1C1C"/>
              </a:solidFill>
            </a:endParaRPr>
          </a:p>
          <a:p>
            <a:pPr marL="358775" indent="-358775">
              <a:lnSpc>
                <a:spcPct val="80000"/>
              </a:lnSpc>
              <a:spcBef>
                <a:spcPct val="20000"/>
              </a:spcBef>
              <a:spcAft>
                <a:spcPct val="20000"/>
              </a:spcAft>
              <a:buClr>
                <a:srgbClr val="9F7136"/>
              </a:buClr>
              <a:buFont typeface="Wingdings" pitchFamily="2" charset="2"/>
              <a:buChar char="n"/>
              <a:tabLst>
                <a:tab pos="358775" algn="l"/>
              </a:tabLst>
            </a:pPr>
            <a:r>
              <a:rPr lang="en-US" sz="2000" b="1" dirty="0">
                <a:solidFill>
                  <a:srgbClr val="1C1C1C"/>
                </a:solidFill>
              </a:rPr>
              <a:t>Create synergies with other ongoing work (e.g. </a:t>
            </a:r>
            <a:r>
              <a:rPr lang="en-US" sz="2000" b="1" dirty="0" smtClean="0">
                <a:solidFill>
                  <a:srgbClr val="1C1C1C"/>
                </a:solidFill>
              </a:rPr>
              <a:t>AQUILA, EC4MACS)</a:t>
            </a:r>
            <a:endParaRPr lang="en-US" sz="2000" b="1" dirty="0">
              <a:solidFill>
                <a:srgbClr val="1C1C1C"/>
              </a:solidFill>
            </a:endParaRPr>
          </a:p>
          <a:p>
            <a:pPr marL="358775" indent="-358775">
              <a:lnSpc>
                <a:spcPct val="80000"/>
              </a:lnSpc>
              <a:spcBef>
                <a:spcPct val="20000"/>
              </a:spcBef>
              <a:spcAft>
                <a:spcPct val="20000"/>
              </a:spcAft>
              <a:buClr>
                <a:srgbClr val="9F7136"/>
              </a:buClr>
              <a:buFont typeface="Wingdings" pitchFamily="2" charset="2"/>
              <a:buChar char="n"/>
              <a:tabLst>
                <a:tab pos="358775" algn="l"/>
              </a:tabLst>
            </a:pPr>
            <a:endParaRPr lang="en-US" sz="2000" b="1" dirty="0">
              <a:solidFill>
                <a:srgbClr val="1C1C1C"/>
              </a:solidFill>
            </a:endParaRPr>
          </a:p>
          <a:p>
            <a:pPr marL="358775" indent="-358775">
              <a:lnSpc>
                <a:spcPct val="80000"/>
              </a:lnSpc>
              <a:spcBef>
                <a:spcPct val="20000"/>
              </a:spcBef>
              <a:spcAft>
                <a:spcPct val="20000"/>
              </a:spcAft>
              <a:buClr>
                <a:srgbClr val="9F7136"/>
              </a:buClr>
              <a:buFont typeface="Wingdings" pitchFamily="2" charset="2"/>
              <a:buChar char="n"/>
              <a:tabLst>
                <a:tab pos="358775" algn="l"/>
              </a:tabLst>
            </a:pPr>
            <a:r>
              <a:rPr lang="en-US" sz="2000" b="1" dirty="0">
                <a:solidFill>
                  <a:srgbClr val="1C1C1C"/>
                </a:solidFill>
              </a:rPr>
              <a:t>Provide recommendations for future work and Air Policy review based on </a:t>
            </a:r>
            <a:r>
              <a:rPr lang="en-US" sz="2000" b="1" dirty="0" smtClean="0">
                <a:solidFill>
                  <a:srgbClr val="1C1C1C"/>
                </a:solidFill>
              </a:rPr>
              <a:t>FAIRMODE experience</a:t>
            </a:r>
          </a:p>
          <a:p>
            <a:pPr marL="358775" indent="-358775">
              <a:lnSpc>
                <a:spcPct val="80000"/>
              </a:lnSpc>
              <a:spcBef>
                <a:spcPct val="20000"/>
              </a:spcBef>
              <a:spcAft>
                <a:spcPct val="20000"/>
              </a:spcAft>
              <a:buClr>
                <a:srgbClr val="9F7136"/>
              </a:buClr>
              <a:buFont typeface="Wingdings" pitchFamily="2" charset="2"/>
              <a:buChar char="n"/>
              <a:tabLst>
                <a:tab pos="358775" algn="l"/>
              </a:tabLst>
            </a:pPr>
            <a:endParaRPr lang="en-US" sz="2000" b="1" dirty="0">
              <a:solidFill>
                <a:srgbClr val="1C1C1C"/>
              </a:solidFill>
            </a:endParaRPr>
          </a:p>
          <a:p>
            <a:pPr marL="358775" indent="-358775">
              <a:lnSpc>
                <a:spcPct val="80000"/>
              </a:lnSpc>
              <a:spcBef>
                <a:spcPct val="20000"/>
              </a:spcBef>
              <a:spcAft>
                <a:spcPct val="20000"/>
              </a:spcAft>
              <a:buClr>
                <a:srgbClr val="9F7136"/>
              </a:buClr>
              <a:buFont typeface="Wingdings" pitchFamily="2" charset="2"/>
              <a:buChar char="n"/>
              <a:tabLst>
                <a:tab pos="358775" algn="l"/>
              </a:tabLst>
            </a:pPr>
            <a:r>
              <a:rPr lang="en-US" sz="2000" b="1" dirty="0" smtClean="0">
                <a:solidFill>
                  <a:srgbClr val="1C1C1C"/>
                </a:solidFill>
              </a:rPr>
              <a:t>Start debate on future of FAIRMODE including question of financing (e.g. through existing </a:t>
            </a:r>
            <a:r>
              <a:rPr lang="en-US" sz="2000" b="1" dirty="0" err="1" smtClean="0">
                <a:solidFill>
                  <a:srgbClr val="1C1C1C"/>
                </a:solidFill>
              </a:rPr>
              <a:t>programmes</a:t>
            </a:r>
            <a:r>
              <a:rPr lang="en-US" sz="2000" b="1" dirty="0">
                <a:solidFill>
                  <a:srgbClr val="1C1C1C"/>
                </a:solidFill>
              </a:rPr>
              <a:t> </a:t>
            </a:r>
            <a:r>
              <a:rPr lang="en-US" sz="2000" b="1" dirty="0" smtClean="0">
                <a:solidFill>
                  <a:srgbClr val="1C1C1C"/>
                </a:solidFill>
              </a:rPr>
              <a:t>such as LIFE+)</a:t>
            </a:r>
            <a:endParaRPr lang="en-US" sz="2000" dirty="0">
              <a:solidFill>
                <a:srgbClr val="1C1C1C"/>
              </a:solidFill>
            </a:endParaRPr>
          </a:p>
          <a:p>
            <a:pPr marL="998538" lvl="1" indent="-374650">
              <a:lnSpc>
                <a:spcPct val="80000"/>
              </a:lnSpc>
              <a:spcBef>
                <a:spcPct val="20000"/>
              </a:spcBef>
              <a:spcAft>
                <a:spcPct val="20000"/>
              </a:spcAft>
              <a:buClr>
                <a:srgbClr val="9F7136"/>
              </a:buClr>
              <a:buFont typeface="Wingdings" pitchFamily="2" charset="2"/>
              <a:buChar char="n"/>
              <a:tabLst>
                <a:tab pos="358775" algn="l"/>
              </a:tabLst>
            </a:pPr>
            <a:endParaRPr lang="en-US" sz="2000" dirty="0">
              <a:solidFill>
                <a:srgbClr val="1C1C1C"/>
              </a:solidFill>
            </a:endParaRPr>
          </a:p>
          <a:p>
            <a:pPr marL="358775" indent="-358775">
              <a:lnSpc>
                <a:spcPct val="80000"/>
              </a:lnSpc>
              <a:spcBef>
                <a:spcPct val="20000"/>
              </a:spcBef>
              <a:spcAft>
                <a:spcPct val="20000"/>
              </a:spcAft>
              <a:buClr>
                <a:srgbClr val="9F7136"/>
              </a:buClr>
              <a:buFont typeface="Wingdings" pitchFamily="2" charset="2"/>
              <a:buChar char="n"/>
              <a:tabLst>
                <a:tab pos="358775" algn="l"/>
              </a:tabLst>
            </a:pPr>
            <a:endParaRPr lang="en-US" sz="2000" b="1" dirty="0">
              <a:solidFill>
                <a:srgbClr val="1C1C1C"/>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Grp="1" noChangeArrowheads="1"/>
          </p:cNvSpPr>
          <p:nvPr>
            <p:ph type="title" idx="4294967295"/>
          </p:nvPr>
        </p:nvSpPr>
        <p:spPr>
          <a:xfrm>
            <a:off x="684213" y="1843088"/>
            <a:ext cx="7931150" cy="649287"/>
          </a:xfrm>
        </p:spPr>
        <p:txBody>
          <a:bodyPr/>
          <a:lstStyle/>
          <a:p>
            <a:pPr algn="ctr" eaLnBrk="1" hangingPunct="1"/>
            <a:r>
              <a:rPr lang="en-US" smtClean="0"/>
              <a:t/>
            </a:r>
            <a:br>
              <a:rPr lang="en-US" smtClean="0"/>
            </a:br>
            <a:r>
              <a:rPr lang="en-US" smtClean="0"/>
              <a:t>Thank you!</a:t>
            </a:r>
            <a:br>
              <a:rPr lang="en-US" smtClean="0"/>
            </a:br>
            <a:r>
              <a:rPr lang="en-US" smtClean="0"/>
              <a:t/>
            </a:r>
            <a:br>
              <a:rPr lang="en-US" smtClean="0"/>
            </a:br>
            <a:r>
              <a:rPr lang="en-US" smtClean="0"/>
              <a:t/>
            </a:r>
            <a:br>
              <a:rPr lang="en-US" smtClean="0"/>
            </a:br>
            <a:r>
              <a:rPr lang="en-US" smtClean="0">
                <a:solidFill>
                  <a:schemeClr val="bg2"/>
                </a:solidFill>
              </a:rPr>
              <a:t>Feedback / questions welcome</a:t>
            </a:r>
          </a:p>
        </p:txBody>
      </p:sp>
      <p:sp>
        <p:nvSpPr>
          <p:cNvPr id="22531" name="Rectangle 5"/>
          <p:cNvSpPr>
            <a:spLocks noChangeArrowheads="1"/>
          </p:cNvSpPr>
          <p:nvPr/>
        </p:nvSpPr>
        <p:spPr bwMode="auto">
          <a:xfrm>
            <a:off x="539750" y="4221163"/>
            <a:ext cx="8220075" cy="649287"/>
          </a:xfrm>
          <a:prstGeom prst="rect">
            <a:avLst/>
          </a:prstGeom>
          <a:noFill/>
          <a:ln w="9525">
            <a:noFill/>
            <a:miter lim="800000"/>
            <a:headEnd/>
            <a:tailEnd/>
          </a:ln>
        </p:spPr>
        <p:txBody>
          <a:bodyPr anchor="b"/>
          <a:lstStyle/>
          <a:p>
            <a:pPr algn="ctr"/>
            <a:r>
              <a:rPr lang="en-US" sz="2600" b="1" dirty="0">
                <a:solidFill>
                  <a:srgbClr val="ED1385"/>
                </a:solidFill>
                <a:latin typeface="Tahoma" charset="0"/>
              </a:rPr>
              <a:t>Further information:</a:t>
            </a:r>
            <a:br>
              <a:rPr lang="en-US" sz="2600" b="1" dirty="0">
                <a:solidFill>
                  <a:srgbClr val="ED1385"/>
                </a:solidFill>
                <a:latin typeface="Tahoma" charset="0"/>
              </a:rPr>
            </a:br>
            <a:r>
              <a:rPr lang="en-US" sz="2400" dirty="0">
                <a:solidFill>
                  <a:srgbClr val="1C1C1C"/>
                </a:solidFill>
                <a:latin typeface="Tahoma" charset="0"/>
                <a:hlinkClick r:id="rId3"/>
              </a:rPr>
              <a:t>http://ec.europa.eu/environment/air/review_air_policy.htm</a:t>
            </a:r>
            <a:endParaRPr lang="en-US" sz="2400" dirty="0">
              <a:solidFill>
                <a:srgbClr val="1C1C1C"/>
              </a:solidFill>
              <a:latin typeface="Tahoma"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sosceles Triangle 4"/>
          <p:cNvSpPr/>
          <p:nvPr/>
        </p:nvSpPr>
        <p:spPr>
          <a:xfrm>
            <a:off x="323850" y="333375"/>
            <a:ext cx="8424863" cy="1511300"/>
          </a:xfrm>
          <a:prstGeom prst="triangle">
            <a:avLst/>
          </a:prstGeom>
          <a:solidFill>
            <a:srgbClr val="82CBEE"/>
          </a:solidFill>
        </p:spPr>
        <p:style>
          <a:lnRef idx="2">
            <a:schemeClr val="accent6"/>
          </a:lnRef>
          <a:fillRef idx="1">
            <a:schemeClr val="lt1"/>
          </a:fillRef>
          <a:effectRef idx="0">
            <a:schemeClr val="accent6"/>
          </a:effectRef>
          <a:fontRef idx="minor">
            <a:schemeClr val="dk1"/>
          </a:fontRef>
        </p:style>
        <p:txBody>
          <a:bodyPr tIns="36000" rIns="108000" bIns="180000" anchor="ctr"/>
          <a:lstStyle/>
          <a:p>
            <a:pPr algn="ctr">
              <a:defRPr/>
            </a:pPr>
            <a:r>
              <a:rPr lang="en-GB" sz="3200" b="1">
                <a:solidFill>
                  <a:srgbClr val="000000"/>
                </a:solidFill>
                <a:latin typeface="Calibri" pitchFamily="34" charset="0"/>
              </a:rPr>
              <a:t>Thematic Strategy </a:t>
            </a:r>
          </a:p>
          <a:p>
            <a:pPr algn="ctr">
              <a:defRPr/>
            </a:pPr>
            <a:r>
              <a:rPr lang="en-GB" sz="3200" b="1">
                <a:solidFill>
                  <a:srgbClr val="000000"/>
                </a:solidFill>
                <a:latin typeface="Calibri" pitchFamily="34" charset="0"/>
              </a:rPr>
              <a:t>on Air Pollution</a:t>
            </a:r>
          </a:p>
        </p:txBody>
      </p:sp>
      <p:sp>
        <p:nvSpPr>
          <p:cNvPr id="6" name="Rectangle 5"/>
          <p:cNvSpPr/>
          <p:nvPr/>
        </p:nvSpPr>
        <p:spPr>
          <a:xfrm>
            <a:off x="323850" y="1916113"/>
            <a:ext cx="8424863" cy="649287"/>
          </a:xfrm>
          <a:prstGeom prst="rect">
            <a:avLst/>
          </a:prstGeom>
          <a:solidFill>
            <a:schemeClr val="accent2">
              <a:lumMod val="20000"/>
              <a:lumOff val="80000"/>
            </a:schemeClr>
          </a:solidFill>
        </p:spPr>
        <p:style>
          <a:lnRef idx="2">
            <a:schemeClr val="accent6"/>
          </a:lnRef>
          <a:fillRef idx="1">
            <a:schemeClr val="lt1"/>
          </a:fillRef>
          <a:effectRef idx="0">
            <a:schemeClr val="accent6"/>
          </a:effectRef>
          <a:fontRef idx="minor">
            <a:schemeClr val="dk1"/>
          </a:fontRef>
        </p:style>
        <p:txBody>
          <a:bodyPr anchor="ctr"/>
          <a:lstStyle/>
          <a:p>
            <a:pPr algn="ctr">
              <a:defRPr/>
            </a:pPr>
            <a:r>
              <a:rPr lang="en-GB" b="1" dirty="0">
                <a:latin typeface="Calibri" pitchFamily="34" charset="0"/>
              </a:rPr>
              <a:t>National Emission Ceilings Directive </a:t>
            </a:r>
            <a:endParaRPr lang="en-US" dirty="0"/>
          </a:p>
        </p:txBody>
      </p:sp>
      <p:sp>
        <p:nvSpPr>
          <p:cNvPr id="8" name="Rectangle 7"/>
          <p:cNvSpPr/>
          <p:nvPr/>
        </p:nvSpPr>
        <p:spPr>
          <a:xfrm>
            <a:off x="323850" y="5013325"/>
            <a:ext cx="8424863" cy="647700"/>
          </a:xfrm>
          <a:prstGeom prst="rect">
            <a:avLst/>
          </a:prstGeom>
          <a:solidFill>
            <a:schemeClr val="accent2">
              <a:lumMod val="20000"/>
              <a:lumOff val="80000"/>
            </a:schemeClr>
          </a:solidFill>
        </p:spPr>
        <p:style>
          <a:lnRef idx="2">
            <a:schemeClr val="accent6"/>
          </a:lnRef>
          <a:fillRef idx="1">
            <a:schemeClr val="lt1"/>
          </a:fillRef>
          <a:effectRef idx="0">
            <a:schemeClr val="accent6"/>
          </a:effectRef>
          <a:fontRef idx="minor">
            <a:schemeClr val="dk1"/>
          </a:fontRef>
        </p:style>
        <p:txBody>
          <a:bodyPr anchor="ctr"/>
          <a:lstStyle/>
          <a:p>
            <a:pPr algn="ctr">
              <a:defRPr/>
            </a:pPr>
            <a:r>
              <a:rPr lang="en-GB" b="1" dirty="0">
                <a:latin typeface="Calibri" pitchFamily="34" charset="0"/>
              </a:rPr>
              <a:t>Ambient Air Quality Directives </a:t>
            </a:r>
            <a:endParaRPr lang="en-US" dirty="0"/>
          </a:p>
        </p:txBody>
      </p:sp>
      <p:sp>
        <p:nvSpPr>
          <p:cNvPr id="10" name="Can 9"/>
          <p:cNvSpPr/>
          <p:nvPr/>
        </p:nvSpPr>
        <p:spPr>
          <a:xfrm>
            <a:off x="395536" y="2636912"/>
            <a:ext cx="930758" cy="2304256"/>
          </a:xfrm>
          <a:prstGeom prst="can">
            <a:avLst/>
          </a:prstGeom>
        </p:spPr>
        <p:style>
          <a:lnRef idx="2">
            <a:schemeClr val="accent6"/>
          </a:lnRef>
          <a:fillRef idx="1">
            <a:schemeClr val="lt1"/>
          </a:fillRef>
          <a:effectRef idx="0">
            <a:schemeClr val="accent6"/>
          </a:effectRef>
          <a:fontRef idx="minor">
            <a:schemeClr val="dk1"/>
          </a:fontRef>
        </p:style>
        <p:txBody>
          <a:bodyPr vert="vert270" tIns="0" bIns="0" anchor="ctr"/>
          <a:lstStyle/>
          <a:p>
            <a:pPr algn="ctr">
              <a:defRPr/>
            </a:pPr>
            <a:r>
              <a:rPr lang="en-GB" sz="2400" b="1" dirty="0">
                <a:latin typeface="Calibri" pitchFamily="34" charset="0"/>
              </a:rPr>
              <a:t>Transport</a:t>
            </a:r>
            <a:endParaRPr lang="en-US" sz="2800" b="1" dirty="0">
              <a:latin typeface="Calibri" pitchFamily="34" charset="0"/>
            </a:endParaRPr>
          </a:p>
        </p:txBody>
      </p:sp>
      <p:sp>
        <p:nvSpPr>
          <p:cNvPr id="12" name="Can 11"/>
          <p:cNvSpPr/>
          <p:nvPr/>
        </p:nvSpPr>
        <p:spPr>
          <a:xfrm>
            <a:off x="1864499" y="2636912"/>
            <a:ext cx="930758" cy="2304256"/>
          </a:xfrm>
          <a:prstGeom prst="can">
            <a:avLst/>
          </a:prstGeom>
        </p:spPr>
        <p:style>
          <a:lnRef idx="2">
            <a:schemeClr val="accent6"/>
          </a:lnRef>
          <a:fillRef idx="1">
            <a:schemeClr val="lt1"/>
          </a:fillRef>
          <a:effectRef idx="0">
            <a:schemeClr val="accent6"/>
          </a:effectRef>
          <a:fontRef idx="minor">
            <a:schemeClr val="dk1"/>
          </a:fontRef>
        </p:style>
        <p:txBody>
          <a:bodyPr vert="vert270" tIns="0" bIns="0" anchor="ctr"/>
          <a:lstStyle/>
          <a:p>
            <a:pPr algn="ctr">
              <a:defRPr/>
            </a:pPr>
            <a:r>
              <a:rPr lang="en-GB" sz="2400" b="1" dirty="0">
                <a:latin typeface="Calibri" pitchFamily="34" charset="0"/>
              </a:rPr>
              <a:t>Energy</a:t>
            </a:r>
            <a:endParaRPr lang="en-US" sz="2800" b="1" dirty="0">
              <a:latin typeface="Calibri" pitchFamily="34" charset="0"/>
            </a:endParaRPr>
          </a:p>
        </p:txBody>
      </p:sp>
      <p:sp>
        <p:nvSpPr>
          <p:cNvPr id="13" name="Can 12"/>
          <p:cNvSpPr/>
          <p:nvPr/>
        </p:nvSpPr>
        <p:spPr>
          <a:xfrm>
            <a:off x="7740352" y="2636912"/>
            <a:ext cx="930758" cy="2304256"/>
          </a:xfrm>
          <a:prstGeom prst="can">
            <a:avLst/>
          </a:prstGeom>
        </p:spPr>
        <p:style>
          <a:lnRef idx="2">
            <a:schemeClr val="accent6"/>
          </a:lnRef>
          <a:fillRef idx="1">
            <a:schemeClr val="lt1"/>
          </a:fillRef>
          <a:effectRef idx="0">
            <a:schemeClr val="accent6"/>
          </a:effectRef>
          <a:fontRef idx="minor">
            <a:schemeClr val="dk1"/>
          </a:fontRef>
        </p:style>
        <p:txBody>
          <a:bodyPr vert="vert270" tIns="0" bIns="0" anchor="ctr"/>
          <a:lstStyle/>
          <a:p>
            <a:pPr algn="ctr">
              <a:defRPr/>
            </a:pPr>
            <a:r>
              <a:rPr lang="en-GB" sz="2400" b="1" dirty="0">
                <a:latin typeface="Calibri" pitchFamily="34" charset="0"/>
              </a:rPr>
              <a:t>Waste</a:t>
            </a:r>
            <a:endParaRPr lang="en-US" sz="2800" b="1" dirty="0">
              <a:latin typeface="Calibri" pitchFamily="34" charset="0"/>
            </a:endParaRPr>
          </a:p>
        </p:txBody>
      </p:sp>
      <p:sp>
        <p:nvSpPr>
          <p:cNvPr id="15" name="Can 14"/>
          <p:cNvSpPr/>
          <p:nvPr/>
        </p:nvSpPr>
        <p:spPr>
          <a:xfrm>
            <a:off x="3333462" y="2636912"/>
            <a:ext cx="930758" cy="2304256"/>
          </a:xfrm>
          <a:prstGeom prst="can">
            <a:avLst/>
          </a:prstGeom>
        </p:spPr>
        <p:style>
          <a:lnRef idx="2">
            <a:schemeClr val="accent6"/>
          </a:lnRef>
          <a:fillRef idx="1">
            <a:schemeClr val="lt1"/>
          </a:fillRef>
          <a:effectRef idx="0">
            <a:schemeClr val="accent6"/>
          </a:effectRef>
          <a:fontRef idx="minor">
            <a:schemeClr val="dk1"/>
          </a:fontRef>
        </p:style>
        <p:txBody>
          <a:bodyPr vert="vert270" tIns="0" bIns="0" anchor="ctr"/>
          <a:lstStyle/>
          <a:p>
            <a:pPr algn="ctr">
              <a:defRPr/>
            </a:pPr>
            <a:r>
              <a:rPr lang="en-GB" sz="2400" b="1" dirty="0">
                <a:latin typeface="Calibri" pitchFamily="34" charset="0"/>
              </a:rPr>
              <a:t>Agriculture</a:t>
            </a:r>
            <a:endParaRPr lang="en-US" sz="2800" b="1" dirty="0">
              <a:latin typeface="Calibri" pitchFamily="34" charset="0"/>
            </a:endParaRPr>
          </a:p>
        </p:txBody>
      </p:sp>
      <p:sp>
        <p:nvSpPr>
          <p:cNvPr id="16" name="Can 15"/>
          <p:cNvSpPr/>
          <p:nvPr/>
        </p:nvSpPr>
        <p:spPr>
          <a:xfrm>
            <a:off x="4802425" y="2636912"/>
            <a:ext cx="930758" cy="2304256"/>
          </a:xfrm>
          <a:prstGeom prst="can">
            <a:avLst/>
          </a:prstGeom>
        </p:spPr>
        <p:style>
          <a:lnRef idx="2">
            <a:schemeClr val="accent6"/>
          </a:lnRef>
          <a:fillRef idx="1">
            <a:schemeClr val="lt1"/>
          </a:fillRef>
          <a:effectRef idx="0">
            <a:schemeClr val="accent6"/>
          </a:effectRef>
          <a:fontRef idx="minor">
            <a:schemeClr val="dk1"/>
          </a:fontRef>
        </p:style>
        <p:txBody>
          <a:bodyPr vert="vert270" tIns="0" bIns="0" anchor="ctr"/>
          <a:lstStyle/>
          <a:p>
            <a:pPr algn="ctr">
              <a:defRPr/>
            </a:pPr>
            <a:r>
              <a:rPr lang="en-GB" sz="2400" b="1" dirty="0">
                <a:latin typeface="Calibri" pitchFamily="34" charset="0"/>
              </a:rPr>
              <a:t>Industry</a:t>
            </a:r>
            <a:endParaRPr lang="en-US" sz="2800" b="1" dirty="0">
              <a:latin typeface="Calibri" pitchFamily="34" charset="0"/>
            </a:endParaRPr>
          </a:p>
        </p:txBody>
      </p:sp>
      <p:sp>
        <p:nvSpPr>
          <p:cNvPr id="17" name="Can 16"/>
          <p:cNvSpPr/>
          <p:nvPr/>
        </p:nvSpPr>
        <p:spPr>
          <a:xfrm>
            <a:off x="6271388" y="2636912"/>
            <a:ext cx="930758" cy="2304256"/>
          </a:xfrm>
          <a:prstGeom prst="can">
            <a:avLst/>
          </a:prstGeom>
        </p:spPr>
        <p:style>
          <a:lnRef idx="2">
            <a:schemeClr val="accent6"/>
          </a:lnRef>
          <a:fillRef idx="1">
            <a:schemeClr val="lt1"/>
          </a:fillRef>
          <a:effectRef idx="0">
            <a:schemeClr val="accent6"/>
          </a:effectRef>
          <a:fontRef idx="minor">
            <a:schemeClr val="dk1"/>
          </a:fontRef>
        </p:style>
        <p:txBody>
          <a:bodyPr vert="vert270" tIns="0" bIns="0" anchor="ctr"/>
          <a:lstStyle/>
          <a:p>
            <a:pPr algn="ctr">
              <a:defRPr/>
            </a:pPr>
            <a:r>
              <a:rPr lang="en-GB" sz="2400" b="1" dirty="0">
                <a:latin typeface="Calibri" pitchFamily="34" charset="0"/>
              </a:rPr>
              <a:t>Households</a:t>
            </a:r>
            <a:endParaRPr lang="en-US" sz="2800" b="1" dirty="0">
              <a:latin typeface="Calibri" pitchFamily="34" charset="0"/>
            </a:endParaRPr>
          </a:p>
        </p:txBody>
      </p:sp>
      <p:sp>
        <p:nvSpPr>
          <p:cNvPr id="7179" name="TextBox 17"/>
          <p:cNvSpPr txBox="1">
            <a:spLocks noChangeArrowheads="1"/>
          </p:cNvSpPr>
          <p:nvPr/>
        </p:nvSpPr>
        <p:spPr bwMode="auto">
          <a:xfrm>
            <a:off x="7380288" y="115888"/>
            <a:ext cx="1512887" cy="461962"/>
          </a:xfrm>
          <a:prstGeom prst="rect">
            <a:avLst/>
          </a:prstGeom>
          <a:noFill/>
          <a:ln w="9525">
            <a:noFill/>
            <a:miter lim="800000"/>
            <a:headEnd/>
            <a:tailEnd/>
          </a:ln>
        </p:spPr>
        <p:txBody>
          <a:bodyPr>
            <a:spAutoFit/>
          </a:bodyPr>
          <a:lstStyle/>
          <a:p>
            <a:pPr algn="ctr"/>
            <a:r>
              <a:rPr lang="en-GB" sz="2400" b="1">
                <a:latin typeface="Calibri" pitchFamily="34" charset="0"/>
              </a:rPr>
              <a:t>2005</a:t>
            </a:r>
            <a:endParaRPr lang="en-US" sz="2400" b="1">
              <a:latin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8"/>
          <p:cNvGraphicFramePr>
            <a:graphicFrameLocks noChangeAspect="1"/>
          </p:cNvGraphicFramePr>
          <p:nvPr>
            <p:ph sz="half" idx="1"/>
          </p:nvPr>
        </p:nvGraphicFramePr>
        <p:xfrm>
          <a:off x="468313" y="1700213"/>
          <a:ext cx="8280400" cy="3582987"/>
        </p:xfrm>
        <a:graphic>
          <a:graphicData uri="http://schemas.openxmlformats.org/presentationml/2006/ole">
            <p:oleObj spid="_x0000_s1026" name="Chart" r:id="rId4" imgW="9534525" imgH="6877050" progId="Excel.Sheet.8">
              <p:embed/>
            </p:oleObj>
          </a:graphicData>
        </a:graphic>
      </p:graphicFrame>
      <p:sp>
        <p:nvSpPr>
          <p:cNvPr id="1028" name="Rectangle 3"/>
          <p:cNvSpPr>
            <a:spLocks noChangeArrowheads="1"/>
          </p:cNvSpPr>
          <p:nvPr/>
        </p:nvSpPr>
        <p:spPr bwMode="auto">
          <a:xfrm>
            <a:off x="6011863" y="1916113"/>
            <a:ext cx="1152525" cy="433387"/>
          </a:xfrm>
          <a:prstGeom prst="rect">
            <a:avLst/>
          </a:prstGeom>
          <a:solidFill>
            <a:srgbClr val="CCFFCC">
              <a:alpha val="39999"/>
            </a:srgbClr>
          </a:solidFill>
          <a:ln w="9525">
            <a:solidFill>
              <a:schemeClr val="tx1"/>
            </a:solidFill>
            <a:miter lim="800000"/>
            <a:headEnd/>
            <a:tailEnd/>
          </a:ln>
        </p:spPr>
        <p:txBody>
          <a:bodyPr wrap="none" anchor="ctr"/>
          <a:lstStyle/>
          <a:p>
            <a:pPr algn="ctr"/>
            <a:endParaRPr lang="en-GB">
              <a:solidFill>
                <a:srgbClr val="99FF99"/>
              </a:solidFill>
            </a:endParaRPr>
          </a:p>
        </p:txBody>
      </p:sp>
      <p:sp>
        <p:nvSpPr>
          <p:cNvPr id="1029" name="Text Box 3"/>
          <p:cNvSpPr txBox="1">
            <a:spLocks noChangeArrowheads="1"/>
          </p:cNvSpPr>
          <p:nvPr/>
        </p:nvSpPr>
        <p:spPr bwMode="auto">
          <a:xfrm>
            <a:off x="2195513" y="1484313"/>
            <a:ext cx="6337300" cy="182562"/>
          </a:xfrm>
          <a:prstGeom prst="rect">
            <a:avLst/>
          </a:prstGeom>
          <a:noFill/>
          <a:ln w="9525" algn="ctr">
            <a:noFill/>
            <a:miter lim="800000"/>
            <a:headEnd/>
            <a:tailEnd/>
          </a:ln>
        </p:spPr>
        <p:txBody>
          <a:bodyPr lIns="0" tIns="0" rIns="0" bIns="0">
            <a:spAutoFit/>
          </a:bodyPr>
          <a:lstStyle/>
          <a:p>
            <a:pPr>
              <a:spcBef>
                <a:spcPct val="50000"/>
              </a:spcBef>
            </a:pPr>
            <a:r>
              <a:rPr lang="sv-SE" sz="1200" b="1">
                <a:solidFill>
                  <a:schemeClr val="folHlink"/>
                </a:solidFill>
              </a:rPr>
              <a:t>Percent improvement (gap-closure) in 2020 compared to situation in 2000. </a:t>
            </a:r>
          </a:p>
        </p:txBody>
      </p:sp>
      <p:sp>
        <p:nvSpPr>
          <p:cNvPr id="1030" name="Rectangle 5"/>
          <p:cNvSpPr>
            <a:spLocks noChangeArrowheads="1"/>
          </p:cNvSpPr>
          <p:nvPr/>
        </p:nvSpPr>
        <p:spPr bwMode="auto">
          <a:xfrm>
            <a:off x="323850" y="260350"/>
            <a:ext cx="8820150" cy="865188"/>
          </a:xfrm>
          <a:prstGeom prst="rect">
            <a:avLst/>
          </a:prstGeom>
          <a:noFill/>
          <a:ln w="9525">
            <a:noFill/>
            <a:miter lim="800000"/>
            <a:headEnd/>
            <a:tailEnd/>
          </a:ln>
        </p:spPr>
        <p:txBody>
          <a:bodyPr anchor="b"/>
          <a:lstStyle/>
          <a:p>
            <a:pPr eaLnBrk="0" hangingPunct="0"/>
            <a:r>
              <a:rPr lang="fr-BE" sz="2800" b="1">
                <a:solidFill>
                  <a:schemeClr val="bg2"/>
                </a:solidFill>
                <a:latin typeface="Tahoma" charset="0"/>
              </a:rPr>
              <a:t>Thematic Strategy on Air Pollution (2005) </a:t>
            </a:r>
            <a:br>
              <a:rPr lang="fr-BE" sz="2800" b="1">
                <a:solidFill>
                  <a:schemeClr val="bg2"/>
                </a:solidFill>
                <a:latin typeface="Tahoma" charset="0"/>
              </a:rPr>
            </a:br>
            <a:r>
              <a:rPr lang="fr-BE" sz="2400" b="1" i="1">
                <a:solidFill>
                  <a:schemeClr val="bg2"/>
                </a:solidFill>
                <a:latin typeface="Tahoma" charset="0"/>
              </a:rPr>
              <a:t>Towards 6EAP via Interim Objectives</a:t>
            </a:r>
            <a:r>
              <a:rPr lang="fr-BE" sz="2800" b="1">
                <a:solidFill>
                  <a:schemeClr val="bg2"/>
                </a:solidFill>
                <a:latin typeface="Tahoma" charset="0"/>
              </a:rPr>
              <a:t> </a:t>
            </a:r>
            <a:endParaRPr lang="en-GB" sz="2200" b="1" i="1">
              <a:solidFill>
                <a:schemeClr val="bg2"/>
              </a:solidFill>
              <a:latin typeface="Tahoma" charset="0"/>
            </a:endParaRPr>
          </a:p>
        </p:txBody>
      </p:sp>
      <p:sp>
        <p:nvSpPr>
          <p:cNvPr id="1031" name="Rectangle 6"/>
          <p:cNvSpPr>
            <a:spLocks noChangeArrowheads="1"/>
          </p:cNvSpPr>
          <p:nvPr/>
        </p:nvSpPr>
        <p:spPr bwMode="auto">
          <a:xfrm>
            <a:off x="3779838" y="2708275"/>
            <a:ext cx="3384550" cy="433388"/>
          </a:xfrm>
          <a:prstGeom prst="rect">
            <a:avLst/>
          </a:prstGeom>
          <a:solidFill>
            <a:srgbClr val="CCFFCC">
              <a:alpha val="39999"/>
            </a:srgbClr>
          </a:solidFill>
          <a:ln w="9525">
            <a:solidFill>
              <a:schemeClr val="tx1"/>
            </a:solidFill>
            <a:miter lim="800000"/>
            <a:headEnd/>
            <a:tailEnd/>
          </a:ln>
        </p:spPr>
        <p:txBody>
          <a:bodyPr wrap="none" anchor="ctr"/>
          <a:lstStyle/>
          <a:p>
            <a:pPr algn="ctr"/>
            <a:endParaRPr lang="en-GB">
              <a:solidFill>
                <a:srgbClr val="99FF99"/>
              </a:solidFill>
            </a:endParaRPr>
          </a:p>
        </p:txBody>
      </p:sp>
      <p:sp>
        <p:nvSpPr>
          <p:cNvPr id="1032" name="Rectangle 7"/>
          <p:cNvSpPr>
            <a:spLocks noChangeArrowheads="1"/>
          </p:cNvSpPr>
          <p:nvPr/>
        </p:nvSpPr>
        <p:spPr bwMode="auto">
          <a:xfrm>
            <a:off x="4572000" y="3500438"/>
            <a:ext cx="2592388" cy="433387"/>
          </a:xfrm>
          <a:prstGeom prst="rect">
            <a:avLst/>
          </a:prstGeom>
          <a:solidFill>
            <a:srgbClr val="CCFFCC">
              <a:alpha val="39999"/>
            </a:srgbClr>
          </a:solidFill>
          <a:ln w="9525">
            <a:solidFill>
              <a:schemeClr val="tx1"/>
            </a:solidFill>
            <a:miter lim="800000"/>
            <a:headEnd/>
            <a:tailEnd/>
          </a:ln>
        </p:spPr>
        <p:txBody>
          <a:bodyPr wrap="none" anchor="ctr"/>
          <a:lstStyle/>
          <a:p>
            <a:pPr algn="ctr"/>
            <a:endParaRPr lang="en-GB">
              <a:solidFill>
                <a:srgbClr val="99FF99"/>
              </a:solidFill>
            </a:endParaRPr>
          </a:p>
        </p:txBody>
      </p:sp>
      <p:sp>
        <p:nvSpPr>
          <p:cNvPr id="1033" name="Rectangle 8"/>
          <p:cNvSpPr>
            <a:spLocks noChangeArrowheads="1"/>
          </p:cNvSpPr>
          <p:nvPr/>
        </p:nvSpPr>
        <p:spPr bwMode="auto">
          <a:xfrm>
            <a:off x="3563938" y="4292600"/>
            <a:ext cx="3600450" cy="433388"/>
          </a:xfrm>
          <a:prstGeom prst="rect">
            <a:avLst/>
          </a:prstGeom>
          <a:solidFill>
            <a:srgbClr val="CCFFCC">
              <a:alpha val="39999"/>
            </a:srgbClr>
          </a:solidFill>
          <a:ln w="9525">
            <a:solidFill>
              <a:schemeClr val="tx1"/>
            </a:solidFill>
            <a:miter lim="800000"/>
            <a:headEnd/>
            <a:tailEnd/>
          </a:ln>
        </p:spPr>
        <p:txBody>
          <a:bodyPr wrap="none" anchor="ctr"/>
          <a:lstStyle/>
          <a:p>
            <a:pPr algn="ctr"/>
            <a:endParaRPr lang="en-GB">
              <a:solidFill>
                <a:srgbClr val="99FF99"/>
              </a:solidFill>
            </a:endParaRPr>
          </a:p>
        </p:txBody>
      </p:sp>
      <p:graphicFrame>
        <p:nvGraphicFramePr>
          <p:cNvPr id="1027" name="Object 9"/>
          <p:cNvGraphicFramePr>
            <a:graphicFrameLocks noChangeAspect="1"/>
          </p:cNvGraphicFramePr>
          <p:nvPr>
            <p:ph sz="half" idx="2"/>
          </p:nvPr>
        </p:nvGraphicFramePr>
        <p:xfrm>
          <a:off x="2195513" y="5300663"/>
          <a:ext cx="4608512" cy="1365250"/>
        </p:xfrm>
        <a:graphic>
          <a:graphicData uri="http://schemas.openxmlformats.org/presentationml/2006/ole">
            <p:oleObj spid="_x0000_s1027" name="Visio" r:id="rId5" imgW="4893183" imgH="1736217" progId="">
              <p:embed/>
            </p:oleObj>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body" idx="4294967295"/>
          </p:nvPr>
        </p:nvSpPr>
        <p:spPr>
          <a:xfrm>
            <a:off x="360363" y="1414463"/>
            <a:ext cx="8748712" cy="4535487"/>
          </a:xfrm>
        </p:spPr>
        <p:txBody>
          <a:bodyPr/>
          <a:lstStyle/>
          <a:p>
            <a:pPr eaLnBrk="1" hangingPunct="1"/>
            <a:endParaRPr lang="en-US" smtClean="0"/>
          </a:p>
          <a:p>
            <a:pPr lvl="1" eaLnBrk="1" hangingPunct="1"/>
            <a:endParaRPr lang="en-US" sz="2000" b="1" smtClean="0">
              <a:solidFill>
                <a:srgbClr val="1C1C1C"/>
              </a:solidFill>
            </a:endParaRPr>
          </a:p>
        </p:txBody>
      </p:sp>
      <p:pic>
        <p:nvPicPr>
          <p:cNvPr id="8195" name="Picture 4"/>
          <p:cNvPicPr>
            <a:picLocks noChangeAspect="1" noChangeArrowheads="1"/>
          </p:cNvPicPr>
          <p:nvPr/>
        </p:nvPicPr>
        <p:blipFill>
          <a:blip r:embed="rId3" cstate="print"/>
          <a:srcRect/>
          <a:stretch>
            <a:fillRect/>
          </a:stretch>
        </p:blipFill>
        <p:spPr bwMode="auto">
          <a:xfrm>
            <a:off x="1547813" y="1196975"/>
            <a:ext cx="6132512" cy="3960813"/>
          </a:xfrm>
          <a:prstGeom prst="rect">
            <a:avLst/>
          </a:prstGeom>
          <a:noFill/>
          <a:ln w="9525">
            <a:noFill/>
            <a:miter lim="800000"/>
            <a:headEnd/>
            <a:tailEnd/>
          </a:ln>
        </p:spPr>
      </p:pic>
      <p:sp>
        <p:nvSpPr>
          <p:cNvPr id="8196" name="Rectangle 7"/>
          <p:cNvSpPr>
            <a:spLocks noChangeArrowheads="1"/>
          </p:cNvSpPr>
          <p:nvPr/>
        </p:nvSpPr>
        <p:spPr bwMode="auto">
          <a:xfrm>
            <a:off x="323850" y="260350"/>
            <a:ext cx="8820150" cy="865188"/>
          </a:xfrm>
          <a:prstGeom prst="rect">
            <a:avLst/>
          </a:prstGeom>
          <a:noFill/>
          <a:ln w="9525">
            <a:noFill/>
            <a:miter lim="800000"/>
            <a:headEnd/>
            <a:tailEnd/>
          </a:ln>
        </p:spPr>
        <p:txBody>
          <a:bodyPr anchor="b"/>
          <a:lstStyle/>
          <a:p>
            <a:pPr eaLnBrk="0" hangingPunct="0"/>
            <a:r>
              <a:rPr lang="fr-BE" sz="2800" b="1">
                <a:solidFill>
                  <a:schemeClr val="bg2"/>
                </a:solidFill>
                <a:latin typeface="Tahoma" charset="0"/>
              </a:rPr>
              <a:t>Past and projected emissions of NOx</a:t>
            </a:r>
            <a:r>
              <a:rPr lang="fr-BE" sz="2400">
                <a:solidFill>
                  <a:schemeClr val="bg2"/>
                </a:solidFill>
                <a:latin typeface="Tahoma" charset="0"/>
              </a:rPr>
              <a:t> </a:t>
            </a:r>
            <a:br>
              <a:rPr lang="fr-BE" sz="2400">
                <a:solidFill>
                  <a:schemeClr val="bg2"/>
                </a:solidFill>
                <a:latin typeface="Tahoma" charset="0"/>
              </a:rPr>
            </a:br>
            <a:r>
              <a:rPr lang="fr-BE" sz="2400">
                <a:solidFill>
                  <a:schemeClr val="bg2"/>
                </a:solidFill>
                <a:latin typeface="Tahoma" charset="0"/>
              </a:rPr>
              <a:t>(EEA SoER 2010, IIASA)</a:t>
            </a:r>
            <a:r>
              <a:rPr lang="fr-BE" sz="2800" b="1">
                <a:solidFill>
                  <a:schemeClr val="bg2"/>
                </a:solidFill>
                <a:latin typeface="Tahoma" charset="0"/>
              </a:rPr>
              <a:t> </a:t>
            </a:r>
            <a:endParaRPr lang="en-GB" sz="2200" b="1" i="1">
              <a:solidFill>
                <a:schemeClr val="bg2"/>
              </a:solidFill>
              <a:latin typeface="Tahoma" charset="0"/>
            </a:endParaRPr>
          </a:p>
        </p:txBody>
      </p:sp>
      <p:pic>
        <p:nvPicPr>
          <p:cNvPr id="8197" name="Picture 8"/>
          <p:cNvPicPr>
            <a:picLocks noChangeAspect="1" noChangeArrowheads="1"/>
          </p:cNvPicPr>
          <p:nvPr/>
        </p:nvPicPr>
        <p:blipFill>
          <a:blip r:embed="rId4" cstate="print"/>
          <a:srcRect/>
          <a:stretch>
            <a:fillRect/>
          </a:stretch>
        </p:blipFill>
        <p:spPr bwMode="auto">
          <a:xfrm>
            <a:off x="0" y="5205413"/>
            <a:ext cx="9144000" cy="1652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endParaRPr lang="en-GB" smtClean="0"/>
          </a:p>
        </p:txBody>
      </p:sp>
      <p:sp>
        <p:nvSpPr>
          <p:cNvPr id="12291" name="Rectangle 5"/>
          <p:cNvSpPr>
            <a:spLocks noGrp="1" noChangeArrowheads="1"/>
          </p:cNvSpPr>
          <p:nvPr>
            <p:ph type="body" idx="1"/>
          </p:nvPr>
        </p:nvSpPr>
        <p:spPr/>
        <p:txBody>
          <a:bodyPr/>
          <a:lstStyle/>
          <a:p>
            <a:endParaRPr lang="en-GB" smtClean="0"/>
          </a:p>
        </p:txBody>
      </p:sp>
      <p:pic>
        <p:nvPicPr>
          <p:cNvPr id="12292" name="Picture 6"/>
          <p:cNvPicPr>
            <a:picLocks noChangeAspect="1" noChangeArrowheads="1"/>
          </p:cNvPicPr>
          <p:nvPr/>
        </p:nvPicPr>
        <p:blipFill>
          <a:blip r:embed="rId2" cstate="print"/>
          <a:srcRect/>
          <a:stretch>
            <a:fillRect/>
          </a:stretch>
        </p:blipFill>
        <p:spPr bwMode="auto">
          <a:xfrm>
            <a:off x="250825" y="0"/>
            <a:ext cx="8713788" cy="6524625"/>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6"/>
          <p:cNvSpPr>
            <a:spLocks noGrp="1" noChangeArrowheads="1"/>
          </p:cNvSpPr>
          <p:nvPr>
            <p:ph type="body" idx="4294967295"/>
          </p:nvPr>
        </p:nvSpPr>
        <p:spPr>
          <a:xfrm>
            <a:off x="611188" y="981075"/>
            <a:ext cx="8208962" cy="4319588"/>
          </a:xfrm>
        </p:spPr>
        <p:txBody>
          <a:bodyPr/>
          <a:lstStyle/>
          <a:p>
            <a:pPr eaLnBrk="1" hangingPunct="1"/>
            <a:endParaRPr lang="en-US" smtClean="0"/>
          </a:p>
          <a:p>
            <a:pPr lvl="1" eaLnBrk="1" hangingPunct="1"/>
            <a:endParaRPr lang="en-US" sz="2000" b="1" smtClean="0">
              <a:solidFill>
                <a:srgbClr val="1C1C1C"/>
              </a:solidFill>
            </a:endParaRPr>
          </a:p>
        </p:txBody>
      </p:sp>
      <p:sp>
        <p:nvSpPr>
          <p:cNvPr id="9219" name="Rectangle 7"/>
          <p:cNvSpPr>
            <a:spLocks noChangeArrowheads="1"/>
          </p:cNvSpPr>
          <p:nvPr/>
        </p:nvSpPr>
        <p:spPr bwMode="auto">
          <a:xfrm>
            <a:off x="0" y="2133600"/>
            <a:ext cx="9144000" cy="2303463"/>
          </a:xfrm>
          <a:prstGeom prst="rect">
            <a:avLst/>
          </a:prstGeom>
          <a:noFill/>
          <a:ln w="9525">
            <a:noFill/>
            <a:miter lim="800000"/>
            <a:headEnd/>
            <a:tailEnd/>
          </a:ln>
        </p:spPr>
        <p:txBody>
          <a:bodyPr/>
          <a:lstStyle/>
          <a:p>
            <a:pPr marL="358775" indent="-358775" algn="ctr">
              <a:lnSpc>
                <a:spcPct val="80000"/>
              </a:lnSpc>
              <a:spcBef>
                <a:spcPct val="20000"/>
              </a:spcBef>
              <a:spcAft>
                <a:spcPct val="20000"/>
              </a:spcAft>
              <a:buClr>
                <a:srgbClr val="9F7136"/>
              </a:buClr>
              <a:buFont typeface="Wingdings" pitchFamily="2" charset="2"/>
              <a:buNone/>
              <a:tabLst>
                <a:tab pos="358775" algn="l"/>
              </a:tabLst>
            </a:pPr>
            <a:r>
              <a:rPr lang="en-US" sz="3200" b="1">
                <a:solidFill>
                  <a:srgbClr val="ED1385"/>
                </a:solidFill>
              </a:rPr>
              <a:t>Review of the </a:t>
            </a:r>
          </a:p>
          <a:p>
            <a:pPr marL="358775" indent="-358775" algn="ctr">
              <a:lnSpc>
                <a:spcPct val="80000"/>
              </a:lnSpc>
              <a:spcBef>
                <a:spcPct val="20000"/>
              </a:spcBef>
              <a:spcAft>
                <a:spcPct val="20000"/>
              </a:spcAft>
              <a:buClr>
                <a:srgbClr val="9F7136"/>
              </a:buClr>
              <a:buFont typeface="Wingdings" pitchFamily="2" charset="2"/>
              <a:buNone/>
              <a:tabLst>
                <a:tab pos="358775" algn="l"/>
              </a:tabLst>
            </a:pPr>
            <a:r>
              <a:rPr lang="en-US" sz="3200" b="1">
                <a:solidFill>
                  <a:srgbClr val="ED1385"/>
                </a:solidFill>
              </a:rPr>
              <a:t>Thematic Strategy on Air Pollution</a:t>
            </a:r>
          </a:p>
          <a:p>
            <a:pPr marL="358775" indent="-358775" algn="ctr">
              <a:lnSpc>
                <a:spcPct val="80000"/>
              </a:lnSpc>
              <a:spcBef>
                <a:spcPct val="20000"/>
              </a:spcBef>
              <a:spcAft>
                <a:spcPct val="20000"/>
              </a:spcAft>
              <a:buClr>
                <a:srgbClr val="9F7136"/>
              </a:buClr>
              <a:buFont typeface="Wingdings" pitchFamily="2" charset="2"/>
              <a:buNone/>
              <a:tabLst>
                <a:tab pos="358775" algn="l"/>
              </a:tabLst>
            </a:pPr>
            <a:r>
              <a:rPr lang="en-US" sz="2400" b="1">
                <a:solidFill>
                  <a:srgbClr val="ED1385"/>
                </a:solidFill>
              </a:rPr>
              <a:t>“Where do we want to go?”</a:t>
            </a:r>
          </a:p>
          <a:p>
            <a:pPr marL="358775" indent="-358775">
              <a:lnSpc>
                <a:spcPct val="80000"/>
              </a:lnSpc>
              <a:spcBef>
                <a:spcPct val="20000"/>
              </a:spcBef>
              <a:spcAft>
                <a:spcPct val="20000"/>
              </a:spcAft>
              <a:buClr>
                <a:srgbClr val="9F7136"/>
              </a:buClr>
              <a:buFont typeface="Wingdings" pitchFamily="2" charset="2"/>
              <a:buNone/>
              <a:tabLst>
                <a:tab pos="358775" algn="l"/>
              </a:tabLst>
            </a:pPr>
            <a:endParaRPr lang="en-US" sz="2400" b="1">
              <a:solidFill>
                <a:srgbClr val="ED1385"/>
              </a:solidFill>
            </a:endParaRPr>
          </a:p>
          <a:p>
            <a:pPr marL="2057400" lvl="4" indent="-228600">
              <a:lnSpc>
                <a:spcPct val="80000"/>
              </a:lnSpc>
              <a:spcBef>
                <a:spcPct val="20000"/>
              </a:spcBef>
              <a:spcAft>
                <a:spcPct val="20000"/>
              </a:spcAft>
              <a:buClr>
                <a:srgbClr val="9F7136"/>
              </a:buClr>
              <a:buFont typeface="Wingdings" pitchFamily="2" charset="2"/>
              <a:buChar char="n"/>
              <a:tabLst>
                <a:tab pos="358775" algn="l"/>
              </a:tabLst>
            </a:pPr>
            <a:r>
              <a:rPr lang="en-GB" sz="2000" b="1">
                <a:solidFill>
                  <a:srgbClr val="1C1C1C"/>
                </a:solidFill>
              </a:rPr>
              <a:t>mandate</a:t>
            </a:r>
          </a:p>
          <a:p>
            <a:pPr marL="2057400" lvl="4" indent="-228600">
              <a:lnSpc>
                <a:spcPct val="80000"/>
              </a:lnSpc>
              <a:spcBef>
                <a:spcPct val="20000"/>
              </a:spcBef>
              <a:spcAft>
                <a:spcPct val="20000"/>
              </a:spcAft>
              <a:buClr>
                <a:srgbClr val="9F7136"/>
              </a:buClr>
              <a:buFont typeface="Wingdings" pitchFamily="2" charset="2"/>
              <a:buChar char="n"/>
              <a:tabLst>
                <a:tab pos="358775" algn="l"/>
              </a:tabLst>
            </a:pPr>
            <a:r>
              <a:rPr lang="en-GB" sz="2000" b="1">
                <a:solidFill>
                  <a:srgbClr val="1C1C1C"/>
                </a:solidFill>
              </a:rPr>
              <a:t>some initial ideas</a:t>
            </a:r>
          </a:p>
          <a:p>
            <a:pPr marL="2057400" lvl="4" indent="-228600">
              <a:lnSpc>
                <a:spcPct val="80000"/>
              </a:lnSpc>
              <a:spcBef>
                <a:spcPct val="20000"/>
              </a:spcBef>
              <a:spcAft>
                <a:spcPct val="20000"/>
              </a:spcAft>
              <a:buClr>
                <a:srgbClr val="9F7136"/>
              </a:buClr>
              <a:buFont typeface="Wingdings" pitchFamily="2" charset="2"/>
              <a:buChar char="n"/>
              <a:tabLst>
                <a:tab pos="358775" algn="l"/>
              </a:tabLst>
            </a:pPr>
            <a:r>
              <a:rPr lang="en-GB" sz="2000" b="1">
                <a:solidFill>
                  <a:srgbClr val="1C1C1C"/>
                </a:solidFill>
              </a:rPr>
              <a:t>process</a:t>
            </a:r>
          </a:p>
          <a:p>
            <a:pPr marL="2057400" lvl="4" indent="-228600">
              <a:lnSpc>
                <a:spcPct val="80000"/>
              </a:lnSpc>
              <a:spcBef>
                <a:spcPct val="20000"/>
              </a:spcBef>
              <a:spcAft>
                <a:spcPct val="20000"/>
              </a:spcAft>
              <a:buClr>
                <a:srgbClr val="9F7136"/>
              </a:buClr>
              <a:buFont typeface="Wingdings" pitchFamily="2" charset="2"/>
              <a:buChar char="n"/>
              <a:tabLst>
                <a:tab pos="358775" algn="l"/>
              </a:tabLst>
            </a:pPr>
            <a:endParaRPr lang="en-US" sz="2000" b="1">
              <a:solidFill>
                <a:srgbClr val="1C1C1C"/>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4294967295"/>
          </p:nvPr>
        </p:nvSpPr>
        <p:spPr>
          <a:xfrm>
            <a:off x="323850" y="1198563"/>
            <a:ext cx="8208963" cy="5399087"/>
          </a:xfrm>
        </p:spPr>
        <p:txBody>
          <a:bodyPr lIns="90000" tIns="46800" rIns="90000" bIns="46800"/>
          <a:lstStyle/>
          <a:p>
            <a:pPr marL="355600" indent="-355600" defTabSz="449263">
              <a:lnSpc>
                <a:spcPct val="90000"/>
              </a:lnSpc>
              <a:tabLst/>
            </a:pPr>
            <a:r>
              <a:rPr lang="en-GB" smtClean="0"/>
              <a:t>Continued wide-spread exceedances</a:t>
            </a:r>
          </a:p>
          <a:p>
            <a:pPr marL="995363" lvl="1" indent="-371475" defTabSz="449263">
              <a:lnSpc>
                <a:spcPct val="90000"/>
              </a:lnSpc>
              <a:tabLst/>
            </a:pPr>
            <a:r>
              <a:rPr lang="fr-BE" smtClean="0"/>
              <a:t>PM, NOx/2, Ozone,…</a:t>
            </a:r>
            <a:endParaRPr lang="en-GB" smtClean="0"/>
          </a:p>
          <a:p>
            <a:pPr marL="355600" indent="-355600" defTabSz="449263">
              <a:lnSpc>
                <a:spcPct val="90000"/>
              </a:lnSpc>
              <a:tabLst/>
            </a:pPr>
            <a:r>
              <a:rPr lang="en-GB" smtClean="0"/>
              <a:t>NO</a:t>
            </a:r>
            <a:r>
              <a:rPr lang="en-GB" sz="1600" smtClean="0"/>
              <a:t>2/x</a:t>
            </a:r>
            <a:r>
              <a:rPr lang="en-GB" smtClean="0"/>
              <a:t> and road transport</a:t>
            </a:r>
          </a:p>
          <a:p>
            <a:pPr marL="995363" lvl="1" indent="-371475" defTabSz="449263">
              <a:lnSpc>
                <a:spcPct val="90000"/>
              </a:lnSpc>
              <a:tabLst/>
            </a:pPr>
            <a:r>
              <a:rPr lang="en-GB" smtClean="0"/>
              <a:t>Real world emissions of NOx much higher than measured at type approval for cars, vans and heavy duty vehicles </a:t>
            </a:r>
          </a:p>
          <a:p>
            <a:pPr marL="995363" lvl="1" indent="-371475" defTabSz="449263">
              <a:lnSpc>
                <a:spcPct val="90000"/>
              </a:lnSpc>
              <a:tabLst/>
            </a:pPr>
            <a:r>
              <a:rPr lang="en-GB" smtClean="0"/>
              <a:t>Diesel vehicles have higher emissions than petrol cars</a:t>
            </a:r>
          </a:p>
          <a:p>
            <a:pPr marL="995363" lvl="1" indent="-371475" defTabSz="449263">
              <a:lnSpc>
                <a:spcPct val="90000"/>
              </a:lnSpc>
              <a:tabLst/>
            </a:pPr>
            <a:r>
              <a:rPr lang="en-GB" smtClean="0"/>
              <a:t>Dieselization of the fleet</a:t>
            </a:r>
          </a:p>
          <a:p>
            <a:pPr marL="995363" lvl="1" indent="-371475" defTabSz="449263">
              <a:lnSpc>
                <a:spcPct val="90000"/>
              </a:lnSpc>
              <a:tabLst/>
            </a:pPr>
            <a:r>
              <a:rPr lang="en-GB" smtClean="0"/>
              <a:t>Higher proportion of total NOx emitted directly in the form of NO</a:t>
            </a:r>
            <a:r>
              <a:rPr lang="en-GB" baseline="-25000" smtClean="0"/>
              <a:t>2</a:t>
            </a:r>
            <a:r>
              <a:rPr lang="en-GB" smtClean="0"/>
              <a:t>.</a:t>
            </a:r>
          </a:p>
          <a:p>
            <a:pPr marL="995363" lvl="1" indent="-371475" defTabSz="449263">
              <a:lnSpc>
                <a:spcPct val="90000"/>
              </a:lnSpc>
              <a:tabLst/>
            </a:pPr>
            <a:r>
              <a:rPr lang="fr-BE" smtClean="0"/>
              <a:t>Retrofit standards, Euro 6/VI, New Drive Cycles, … </a:t>
            </a:r>
            <a:endParaRPr lang="en-GB" smtClean="0"/>
          </a:p>
          <a:p>
            <a:pPr marL="355600" indent="-355600" defTabSz="449263">
              <a:lnSpc>
                <a:spcPct val="90000"/>
              </a:lnSpc>
              <a:tabLst/>
            </a:pPr>
            <a:r>
              <a:rPr lang="en-GB" smtClean="0"/>
              <a:t>Climate &amp; Energy</a:t>
            </a:r>
          </a:p>
          <a:p>
            <a:pPr marL="995363" lvl="1" indent="-371475" defTabSz="449263">
              <a:lnSpc>
                <a:spcPct val="90000"/>
              </a:lnSpc>
              <a:tabLst/>
            </a:pPr>
            <a:r>
              <a:rPr lang="fr-BE" smtClean="0"/>
              <a:t>Meeting most TSAP objectives by 2020?</a:t>
            </a:r>
          </a:p>
          <a:p>
            <a:pPr marL="995363" lvl="1" indent="-371475" defTabSz="449263">
              <a:lnSpc>
                <a:spcPct val="90000"/>
              </a:lnSpc>
              <a:tabLst/>
            </a:pPr>
            <a:r>
              <a:rPr lang="fr-BE" smtClean="0"/>
              <a:t>Tapping the synergies whilst managing the trade-offs</a:t>
            </a:r>
          </a:p>
          <a:p>
            <a:pPr marL="355600" indent="-355600" defTabSz="449263">
              <a:lnSpc>
                <a:spcPct val="90000"/>
              </a:lnSpc>
              <a:tabLst/>
            </a:pPr>
            <a:r>
              <a:rPr lang="en-GB" smtClean="0"/>
              <a:t>Latest scientific information</a:t>
            </a:r>
          </a:p>
          <a:p>
            <a:pPr marL="995363" lvl="1" indent="-371475" defTabSz="449263">
              <a:lnSpc>
                <a:spcPct val="90000"/>
              </a:lnSpc>
              <a:tabLst/>
            </a:pPr>
            <a:r>
              <a:rPr lang="en-GB" smtClean="0"/>
              <a:t>WHO guidance, </a:t>
            </a:r>
          </a:p>
          <a:p>
            <a:pPr marL="995363" lvl="1" indent="-371475" defTabSz="449263">
              <a:lnSpc>
                <a:spcPct val="90000"/>
              </a:lnSpc>
              <a:tabLst/>
            </a:pPr>
            <a:r>
              <a:rPr lang="en-GB" smtClean="0"/>
              <a:t>SOER report…</a:t>
            </a:r>
          </a:p>
        </p:txBody>
      </p:sp>
      <p:sp>
        <p:nvSpPr>
          <p:cNvPr id="11267" name="Rectangle 5"/>
          <p:cNvSpPr>
            <a:spLocks noChangeArrowheads="1"/>
          </p:cNvSpPr>
          <p:nvPr/>
        </p:nvSpPr>
        <p:spPr bwMode="auto">
          <a:xfrm>
            <a:off x="395288" y="404813"/>
            <a:ext cx="8366125" cy="792162"/>
          </a:xfrm>
          <a:prstGeom prst="rect">
            <a:avLst/>
          </a:prstGeom>
          <a:noFill/>
          <a:ln w="9525">
            <a:noFill/>
            <a:miter lim="800000"/>
            <a:headEnd/>
            <a:tailEnd/>
          </a:ln>
        </p:spPr>
        <p:txBody>
          <a:bodyPr lIns="90000" tIns="46800" rIns="90000" bIns="46800" anchor="b"/>
          <a:lstStyle/>
          <a:p>
            <a:r>
              <a:rPr lang="fr-BE" sz="2800" b="1">
                <a:solidFill>
                  <a:schemeClr val="bg2"/>
                </a:solidFill>
                <a:latin typeface="Tahoma" charset="0"/>
              </a:rPr>
              <a:t>Thematic Strategy on Air Pollution (2005) </a:t>
            </a:r>
            <a:br>
              <a:rPr lang="fr-BE" sz="2800" b="1">
                <a:solidFill>
                  <a:schemeClr val="bg2"/>
                </a:solidFill>
                <a:latin typeface="Tahoma" charset="0"/>
              </a:rPr>
            </a:br>
            <a:r>
              <a:rPr lang="fr-BE" sz="2800" b="1" i="1">
                <a:solidFill>
                  <a:schemeClr val="bg2"/>
                </a:solidFill>
                <a:latin typeface="Tahoma" charset="0"/>
              </a:rPr>
              <a:t>Challenges &amp; Opportunities</a:t>
            </a:r>
            <a:endParaRPr lang="en-US" sz="2400" b="1" i="1">
              <a:solidFill>
                <a:schemeClr val="bg2"/>
              </a:solidFill>
              <a:latin typeface="Tahoma"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5"/>
          <p:cNvSpPr>
            <a:spLocks noGrp="1" noChangeArrowheads="1"/>
          </p:cNvSpPr>
          <p:nvPr>
            <p:ph type="title" idx="4294967295"/>
          </p:nvPr>
        </p:nvSpPr>
        <p:spPr>
          <a:xfrm>
            <a:off x="827088" y="279400"/>
            <a:ext cx="7931150" cy="649288"/>
          </a:xfrm>
        </p:spPr>
        <p:txBody>
          <a:bodyPr/>
          <a:lstStyle/>
          <a:p>
            <a:pPr algn="ctr" eaLnBrk="1" hangingPunct="1"/>
            <a:r>
              <a:rPr lang="en-US" smtClean="0"/>
              <a:t/>
            </a:r>
            <a:br>
              <a:rPr lang="en-US" smtClean="0"/>
            </a:br>
            <a:r>
              <a:rPr lang="en-US" smtClean="0">
                <a:solidFill>
                  <a:schemeClr val="bg2"/>
                </a:solidFill>
              </a:rPr>
              <a:t>Introduction Review</a:t>
            </a:r>
          </a:p>
        </p:txBody>
      </p:sp>
      <p:sp>
        <p:nvSpPr>
          <p:cNvPr id="32771" name="Rectangle 6"/>
          <p:cNvSpPr>
            <a:spLocks noGrp="1" noChangeArrowheads="1"/>
          </p:cNvSpPr>
          <p:nvPr>
            <p:ph type="body" idx="4294967295"/>
          </p:nvPr>
        </p:nvSpPr>
        <p:spPr>
          <a:xfrm>
            <a:off x="611188" y="981075"/>
            <a:ext cx="8208962" cy="4319588"/>
          </a:xfrm>
        </p:spPr>
        <p:txBody>
          <a:bodyPr/>
          <a:lstStyle/>
          <a:p>
            <a:pPr eaLnBrk="1" hangingPunct="1"/>
            <a:endParaRPr lang="en-US" smtClean="0"/>
          </a:p>
          <a:p>
            <a:pPr lvl="1" eaLnBrk="1" hangingPunct="1"/>
            <a:endParaRPr lang="en-US" sz="2000" b="1" smtClean="0">
              <a:solidFill>
                <a:srgbClr val="1C1C1C"/>
              </a:solidFill>
            </a:endParaRPr>
          </a:p>
        </p:txBody>
      </p:sp>
      <p:sp>
        <p:nvSpPr>
          <p:cNvPr id="32772" name="Rectangle 7"/>
          <p:cNvSpPr>
            <a:spLocks noChangeArrowheads="1"/>
          </p:cNvSpPr>
          <p:nvPr/>
        </p:nvSpPr>
        <p:spPr bwMode="auto">
          <a:xfrm>
            <a:off x="611188" y="1414463"/>
            <a:ext cx="8208962" cy="4319587"/>
          </a:xfrm>
          <a:prstGeom prst="rect">
            <a:avLst/>
          </a:prstGeom>
          <a:noFill/>
          <a:ln w="9525">
            <a:noFill/>
            <a:miter lim="800000"/>
            <a:headEnd/>
            <a:tailEnd/>
          </a:ln>
        </p:spPr>
        <p:txBody>
          <a:bodyPr/>
          <a:lstStyle/>
          <a:p>
            <a:pPr marL="358775" indent="-358775">
              <a:lnSpc>
                <a:spcPct val="80000"/>
              </a:lnSpc>
              <a:spcBef>
                <a:spcPct val="20000"/>
              </a:spcBef>
              <a:spcAft>
                <a:spcPct val="20000"/>
              </a:spcAft>
              <a:buClr>
                <a:srgbClr val="9F7136"/>
              </a:buClr>
              <a:buFont typeface="Wingdings" pitchFamily="2" charset="2"/>
              <a:buChar char="n"/>
              <a:tabLst>
                <a:tab pos="358775" algn="l"/>
              </a:tabLst>
            </a:pPr>
            <a:r>
              <a:rPr lang="en-US" sz="2000" b="1">
                <a:solidFill>
                  <a:srgbClr val="1C1C1C"/>
                </a:solidFill>
              </a:rPr>
              <a:t>Review of 2005 Thematic Strategy on Air Pollution</a:t>
            </a:r>
          </a:p>
          <a:p>
            <a:pPr marL="358775" indent="-358775">
              <a:lnSpc>
                <a:spcPct val="80000"/>
              </a:lnSpc>
              <a:spcBef>
                <a:spcPct val="20000"/>
              </a:spcBef>
              <a:spcAft>
                <a:spcPct val="20000"/>
              </a:spcAft>
              <a:buClr>
                <a:srgbClr val="9F7136"/>
              </a:buClr>
              <a:buFont typeface="Wingdings" pitchFamily="2" charset="2"/>
              <a:buChar char="n"/>
              <a:tabLst>
                <a:tab pos="358775" algn="l"/>
              </a:tabLst>
            </a:pPr>
            <a:r>
              <a:rPr lang="en-US" sz="2000" b="1">
                <a:solidFill>
                  <a:srgbClr val="1C1C1C"/>
                </a:solidFill>
              </a:rPr>
              <a:t>Article 32 of Directive 2008/50/EC</a:t>
            </a:r>
          </a:p>
          <a:p>
            <a:pPr marL="998538" lvl="1" indent="-374650">
              <a:lnSpc>
                <a:spcPct val="80000"/>
              </a:lnSpc>
              <a:spcBef>
                <a:spcPct val="20000"/>
              </a:spcBef>
              <a:spcAft>
                <a:spcPct val="20000"/>
              </a:spcAft>
              <a:buClr>
                <a:schemeClr val="hlink"/>
              </a:buClr>
              <a:buSzPct val="150000"/>
              <a:buFont typeface="Arial" pitchFamily="34" charset="0"/>
              <a:buChar char="−"/>
              <a:tabLst>
                <a:tab pos="358775" algn="l"/>
              </a:tabLst>
            </a:pPr>
            <a:r>
              <a:rPr lang="en-US" b="1" i="1">
                <a:solidFill>
                  <a:srgbClr val="1C1C1C"/>
                </a:solidFill>
              </a:rPr>
              <a:t>Review by 2013 of PM</a:t>
            </a:r>
            <a:r>
              <a:rPr lang="en-US" sz="1200" b="1" i="1">
                <a:solidFill>
                  <a:srgbClr val="1C1C1C"/>
                </a:solidFill>
              </a:rPr>
              <a:t>2.5</a:t>
            </a:r>
            <a:r>
              <a:rPr lang="en-US" b="1" i="1">
                <a:solidFill>
                  <a:srgbClr val="1C1C1C"/>
                </a:solidFill>
              </a:rPr>
              <a:t> and, as appropriate, other pollutants</a:t>
            </a:r>
          </a:p>
          <a:p>
            <a:pPr marL="998538" lvl="1" indent="-374650">
              <a:lnSpc>
                <a:spcPct val="80000"/>
              </a:lnSpc>
              <a:spcBef>
                <a:spcPct val="20000"/>
              </a:spcBef>
              <a:spcAft>
                <a:spcPct val="20000"/>
              </a:spcAft>
              <a:buClr>
                <a:schemeClr val="hlink"/>
              </a:buClr>
              <a:buSzPct val="150000"/>
              <a:buFont typeface="Arial" pitchFamily="34" charset="0"/>
              <a:buChar char="−"/>
              <a:tabLst>
                <a:tab pos="358775" algn="l"/>
              </a:tabLst>
            </a:pPr>
            <a:r>
              <a:rPr lang="en-US" b="1" i="1">
                <a:solidFill>
                  <a:srgbClr val="1C1C1C"/>
                </a:solidFill>
              </a:rPr>
              <a:t>For PM</a:t>
            </a:r>
            <a:r>
              <a:rPr lang="en-US" sz="1200" b="1" i="1">
                <a:solidFill>
                  <a:srgbClr val="1C1C1C"/>
                </a:solidFill>
              </a:rPr>
              <a:t>2.5</a:t>
            </a:r>
            <a:r>
              <a:rPr lang="en-US"/>
              <a:t> , </a:t>
            </a:r>
            <a:r>
              <a:rPr lang="en-US" b="1" i="1"/>
              <a:t>review with the view to “establishing a legally binding national exposure reduction obligations” taking into account several elements </a:t>
            </a:r>
            <a:r>
              <a:rPr lang="en-US" i="1"/>
              <a:t>(latest WHO information, air quality situation and reduction potential, revision of NEC directive, progress in implementation)</a:t>
            </a:r>
            <a:r>
              <a:rPr lang="en-US" b="1" i="1"/>
              <a:t> amongst others </a:t>
            </a:r>
          </a:p>
          <a:p>
            <a:pPr marL="358775" indent="-358775">
              <a:lnSpc>
                <a:spcPct val="80000"/>
              </a:lnSpc>
              <a:spcBef>
                <a:spcPct val="20000"/>
              </a:spcBef>
              <a:spcAft>
                <a:spcPct val="20000"/>
              </a:spcAft>
              <a:buClr>
                <a:srgbClr val="9F7136"/>
              </a:buClr>
              <a:buFont typeface="Wingdings" pitchFamily="2" charset="2"/>
              <a:buChar char="n"/>
              <a:tabLst>
                <a:tab pos="358775" algn="l"/>
              </a:tabLst>
            </a:pPr>
            <a:r>
              <a:rPr lang="en-US" sz="2000" b="1">
                <a:solidFill>
                  <a:srgbClr val="1C1C1C"/>
                </a:solidFill>
              </a:rPr>
              <a:t>Article 8 of Directive 2004/107/EC (4</a:t>
            </a:r>
            <a:r>
              <a:rPr lang="en-US" b="1" baseline="30000">
                <a:solidFill>
                  <a:srgbClr val="1C1C1C"/>
                </a:solidFill>
              </a:rPr>
              <a:t>th</a:t>
            </a:r>
            <a:r>
              <a:rPr lang="en-US" sz="2000" b="1">
                <a:solidFill>
                  <a:srgbClr val="1C1C1C"/>
                </a:solidFill>
              </a:rPr>
              <a:t> Daughter Directive)</a:t>
            </a:r>
          </a:p>
          <a:p>
            <a:pPr marL="998538" lvl="1" indent="-374650">
              <a:lnSpc>
                <a:spcPct val="80000"/>
              </a:lnSpc>
              <a:spcBef>
                <a:spcPct val="20000"/>
              </a:spcBef>
              <a:spcAft>
                <a:spcPct val="20000"/>
              </a:spcAft>
              <a:buClr>
                <a:schemeClr val="hlink"/>
              </a:buClr>
              <a:buSzPct val="150000"/>
              <a:buFont typeface="Arial" pitchFamily="34" charset="0"/>
              <a:buChar char="−"/>
              <a:tabLst>
                <a:tab pos="358775" algn="l"/>
              </a:tabLst>
            </a:pPr>
            <a:r>
              <a:rPr lang="en-US" b="1" i="1">
                <a:solidFill>
                  <a:srgbClr val="1C1C1C"/>
                </a:solidFill>
              </a:rPr>
              <a:t>Review of heavy metals (As, Cd, Hg, Ni) and PAHs target values (trends, effects, exposure, measurement, measures, etc.)</a:t>
            </a:r>
            <a:endParaRPr lang="en-US" sz="2000" b="1">
              <a:solidFill>
                <a:srgbClr val="1C1C1C"/>
              </a:solidFill>
            </a:endParaRPr>
          </a:p>
          <a:p>
            <a:pPr marL="358775" indent="-358775">
              <a:lnSpc>
                <a:spcPct val="80000"/>
              </a:lnSpc>
              <a:spcBef>
                <a:spcPct val="20000"/>
              </a:spcBef>
              <a:spcAft>
                <a:spcPct val="20000"/>
              </a:spcAft>
              <a:buClr>
                <a:srgbClr val="9F7136"/>
              </a:buClr>
              <a:buFont typeface="Wingdings" pitchFamily="2" charset="2"/>
              <a:buChar char="n"/>
              <a:tabLst>
                <a:tab pos="358775" algn="l"/>
              </a:tabLst>
            </a:pPr>
            <a:r>
              <a:rPr lang="en-US" sz="2000" b="1">
                <a:solidFill>
                  <a:srgbClr val="1C1C1C"/>
                </a:solidFill>
              </a:rPr>
              <a:t>Article 10 of Directive 2001/81/EC (NEC Directive)</a:t>
            </a:r>
            <a:r>
              <a:rPr lang="en-US" i="1">
                <a:solidFill>
                  <a:srgbClr val="1C1C1C"/>
                </a:solidFill>
              </a:rPr>
              <a:t> – originally foreseen since 2006</a:t>
            </a:r>
            <a:endParaRPr lang="en-US" sz="2000" i="1">
              <a:solidFill>
                <a:srgbClr val="1C1C1C"/>
              </a:solidFill>
            </a:endParaRPr>
          </a:p>
          <a:p>
            <a:pPr marL="358775" indent="-358775">
              <a:lnSpc>
                <a:spcPct val="80000"/>
              </a:lnSpc>
              <a:spcBef>
                <a:spcPct val="20000"/>
              </a:spcBef>
              <a:spcAft>
                <a:spcPct val="20000"/>
              </a:spcAft>
              <a:buClr>
                <a:srgbClr val="9F7136"/>
              </a:buClr>
              <a:buFont typeface="Symbol" pitchFamily="18" charset="2"/>
              <a:buChar char="Þ"/>
              <a:tabLst>
                <a:tab pos="358775" algn="l"/>
              </a:tabLst>
            </a:pPr>
            <a:r>
              <a:rPr lang="en-US" sz="2000" b="1">
                <a:solidFill>
                  <a:srgbClr val="ED1385"/>
                </a:solidFill>
              </a:rPr>
              <a:t>Commisson Work Programme 2011 (COM(2010) 623 final) foresees review for 2013</a:t>
            </a:r>
          </a:p>
          <a:p>
            <a:pPr marL="358775" indent="-358775">
              <a:lnSpc>
                <a:spcPct val="80000"/>
              </a:lnSpc>
              <a:spcBef>
                <a:spcPct val="20000"/>
              </a:spcBef>
              <a:spcAft>
                <a:spcPct val="20000"/>
              </a:spcAft>
              <a:buClr>
                <a:srgbClr val="9F7136"/>
              </a:buClr>
              <a:buFont typeface="Symbol" pitchFamily="18" charset="2"/>
              <a:buChar char="Þ"/>
              <a:tabLst>
                <a:tab pos="358775" algn="l"/>
              </a:tabLst>
            </a:pPr>
            <a:r>
              <a:rPr lang="en-GB" sz="2000" b="1">
                <a:solidFill>
                  <a:srgbClr val="ED1385"/>
                </a:solidFill>
              </a:rPr>
              <a:t>College Debate 18/01/2011 (SEC(2011) 342 final)</a:t>
            </a:r>
            <a:endParaRPr lang="en-US" sz="2000" b="1">
              <a:solidFill>
                <a:srgbClr val="ED1385"/>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Design 13">
      <a:dk1>
        <a:srgbClr val="000000"/>
      </a:dk1>
      <a:lt1>
        <a:srgbClr val="FFFFFF"/>
      </a:lt1>
      <a:dk2>
        <a:srgbClr val="1C1C1C"/>
      </a:dk2>
      <a:lt2>
        <a:srgbClr val="808080"/>
      </a:lt2>
      <a:accent1>
        <a:srgbClr val="FF9900"/>
      </a:accent1>
      <a:accent2>
        <a:srgbClr val="006C9A"/>
      </a:accent2>
      <a:accent3>
        <a:srgbClr val="FFFFFF"/>
      </a:accent3>
      <a:accent4>
        <a:srgbClr val="000000"/>
      </a:accent4>
      <a:accent5>
        <a:srgbClr val="FFCAAA"/>
      </a:accent5>
      <a:accent6>
        <a:srgbClr val="00618B"/>
      </a:accent6>
      <a:hlink>
        <a:srgbClr val="4E8750"/>
      </a:hlink>
      <a:folHlink>
        <a:srgbClr val="333333"/>
      </a:folHlink>
    </a:clrScheme>
    <a:fontScheme name="Custom Design">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1C1C1C"/>
        </a:dk2>
        <a:lt2>
          <a:srgbClr val="808080"/>
        </a:lt2>
        <a:accent1>
          <a:srgbClr val="FF9900"/>
        </a:accent1>
        <a:accent2>
          <a:srgbClr val="006C9A"/>
        </a:accent2>
        <a:accent3>
          <a:srgbClr val="FFFFFF"/>
        </a:accent3>
        <a:accent4>
          <a:srgbClr val="000000"/>
        </a:accent4>
        <a:accent5>
          <a:srgbClr val="FFCAAA"/>
        </a:accent5>
        <a:accent6>
          <a:srgbClr val="00618B"/>
        </a:accent6>
        <a:hlink>
          <a:srgbClr val="4E8750"/>
        </a:hlink>
        <a:folHlink>
          <a:srgbClr val="3333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8640</TotalTime>
  <Words>1714</Words>
  <Application>Microsoft Office PowerPoint</Application>
  <PresentationFormat>On-screen Show (4:3)</PresentationFormat>
  <Paragraphs>200</Paragraphs>
  <Slides>21</Slides>
  <Notes>19</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21</vt:i4>
      </vt:variant>
    </vt:vector>
  </HeadingPairs>
  <TitlesOfParts>
    <vt:vector size="24" baseType="lpstr">
      <vt:lpstr>Custom Design</vt:lpstr>
      <vt:lpstr>Chart</vt:lpstr>
      <vt:lpstr>Visio</vt:lpstr>
      <vt:lpstr>FAIRMODE Plenary Meeting 16/06/2011</vt:lpstr>
      <vt:lpstr> Overview</vt:lpstr>
      <vt:lpstr>Slide 3</vt:lpstr>
      <vt:lpstr>Slide 4</vt:lpstr>
      <vt:lpstr>Slide 5</vt:lpstr>
      <vt:lpstr>Slide 6</vt:lpstr>
      <vt:lpstr>Slide 7</vt:lpstr>
      <vt:lpstr>Slide 8</vt:lpstr>
      <vt:lpstr> Introduction Review</vt:lpstr>
      <vt:lpstr>Slide 10</vt:lpstr>
      <vt:lpstr>Slide 11</vt:lpstr>
      <vt:lpstr>Slide 12</vt:lpstr>
      <vt:lpstr>Slide 13</vt:lpstr>
      <vt:lpstr> Consultation</vt:lpstr>
      <vt:lpstr> Supporting studies / work</vt:lpstr>
      <vt:lpstr> Process and timetable  (assuming 2013)</vt:lpstr>
      <vt:lpstr> Possible FAIRMODE contribution (1) –  short term</vt:lpstr>
      <vt:lpstr> Possible FAIRMODE contribution (2) –  short term </vt:lpstr>
      <vt:lpstr> Future of FAIRMODE (mid- and long term) – some ideas</vt:lpstr>
      <vt:lpstr> Conclusions</vt:lpstr>
      <vt:lpstr> Thank you!   Feedback / questions welcome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JDE</dc:creator>
  <cp:lastModifiedBy>Water</cp:lastModifiedBy>
  <cp:revision>253</cp:revision>
  <dcterms:created xsi:type="dcterms:W3CDTF">2006-11-28T21:49:04Z</dcterms:created>
  <dcterms:modified xsi:type="dcterms:W3CDTF">2011-06-15T16:54:13Z</dcterms:modified>
</cp:coreProperties>
</file>