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4" r:id="rId4"/>
    <p:sldId id="268" r:id="rId5"/>
    <p:sldId id="269" r:id="rId6"/>
    <p:sldId id="270" r:id="rId7"/>
    <p:sldId id="272" r:id="rId8"/>
    <p:sldId id="274" r:id="rId9"/>
    <p:sldId id="273" r:id="rId10"/>
    <p:sldId id="271"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279" autoAdjust="0"/>
  </p:normalViewPr>
  <p:slideViewPr>
    <p:cSldViewPr snapToGrid="0">
      <p:cViewPr varScale="1">
        <p:scale>
          <a:sx n="76" d="100"/>
          <a:sy n="76" d="100"/>
        </p:scale>
        <p:origin x="86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DFF5F-94F7-428B-AF1C-2AE28F360641}" type="datetimeFigureOut">
              <a:rPr lang="pt-PT" smtClean="0"/>
              <a:t>07/10/2021</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57AFD-EB8E-4CEB-BEB4-5493E95AFA4B}" type="slidenum">
              <a:rPr lang="pt-PT" smtClean="0"/>
              <a:t>‹#›</a:t>
            </a:fld>
            <a:endParaRPr lang="pt-PT"/>
          </a:p>
        </p:txBody>
      </p:sp>
    </p:spTree>
    <p:extLst>
      <p:ext uri="{BB962C8B-B14F-4D97-AF65-F5344CB8AC3E}">
        <p14:creationId xmlns:p14="http://schemas.microsoft.com/office/powerpoint/2010/main" val="74886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b="1" dirty="0" smtClean="0"/>
              <a:t>Data </a:t>
            </a:r>
            <a:r>
              <a:rPr lang="pt-PT" b="1" dirty="0" err="1" smtClean="0"/>
              <a:t>review</a:t>
            </a:r>
            <a:r>
              <a:rPr lang="pt-PT" b="1" dirty="0" smtClean="0"/>
              <a:t>:</a:t>
            </a:r>
          </a:p>
          <a:p>
            <a:r>
              <a:rPr lang="en-US" sz="1200" b="0" i="0" u="none" strike="noStrike" kern="1200" baseline="0" dirty="0" smtClean="0">
                <a:solidFill>
                  <a:schemeClr val="tx1"/>
                </a:solidFill>
                <a:latin typeface="+mn-lt"/>
                <a:ea typeface="+mn-ea"/>
                <a:cs typeface="+mn-cs"/>
              </a:rPr>
              <a:t>A data review is a technical evaluation of the data collected by a monitoring device. It is a good idea to evaluate the quality of your data during the collection phase to identify and correct potential problems that may arise. In order to do this, analyze data to look for seasonal, day/night, or weekday/weekend patterns. An absence of expected patterns may indicate a problem with your sensor or with your measurement approach. (Text from https://www.epa.gov/air-sensor-toolbox/how-useair-sensors-air-sensor-guidebook)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Suggestion for the analysis of temporal patterns: R / </a:t>
            </a:r>
            <a:r>
              <a:rPr lang="en-US" sz="1200" b="0" i="0" u="none" strike="noStrike" kern="1200" baseline="0" dirty="0" err="1" smtClean="0">
                <a:solidFill>
                  <a:schemeClr val="tx1"/>
                </a:solidFill>
                <a:latin typeface="+mn-lt"/>
                <a:ea typeface="+mn-ea"/>
                <a:cs typeface="+mn-cs"/>
              </a:rPr>
              <a:t>openair</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We did </a:t>
            </a:r>
            <a:r>
              <a:rPr lang="en-US" sz="1200" b="0" i="0" u="none" strike="noStrike" kern="1200" baseline="0" dirty="0" err="1" smtClean="0">
                <a:solidFill>
                  <a:schemeClr val="tx1"/>
                </a:solidFill>
                <a:latin typeface="+mn-lt"/>
                <a:ea typeface="+mn-ea"/>
                <a:cs typeface="+mn-cs"/>
              </a:rPr>
              <a:t>timeseries</a:t>
            </a:r>
            <a:r>
              <a:rPr lang="en-US" sz="1200" b="0" i="0" u="none" strike="noStrike" kern="1200" baseline="0" dirty="0" smtClean="0">
                <a:solidFill>
                  <a:schemeClr val="tx1"/>
                </a:solidFill>
                <a:latin typeface="+mn-lt"/>
                <a:ea typeface="+mn-ea"/>
                <a:cs typeface="+mn-cs"/>
              </a:rPr>
              <a:t> + temporal profiles </a:t>
            </a:r>
            <a:endParaRPr lang="pt-PT" b="1" dirty="0"/>
          </a:p>
        </p:txBody>
      </p:sp>
      <p:sp>
        <p:nvSpPr>
          <p:cNvPr id="4" name="Slide Number Placeholder 3"/>
          <p:cNvSpPr>
            <a:spLocks noGrp="1"/>
          </p:cNvSpPr>
          <p:nvPr>
            <p:ph type="sldNum" sz="quarter" idx="10"/>
          </p:nvPr>
        </p:nvSpPr>
        <p:spPr/>
        <p:txBody>
          <a:bodyPr/>
          <a:lstStyle/>
          <a:p>
            <a:fld id="{62B57AFD-EB8E-4CEB-BEB4-5493E95AFA4B}" type="slidenum">
              <a:rPr lang="pt-PT" smtClean="0"/>
              <a:t>6</a:t>
            </a:fld>
            <a:endParaRPr lang="pt-PT"/>
          </a:p>
        </p:txBody>
      </p:sp>
    </p:spTree>
    <p:extLst>
      <p:ext uri="{BB962C8B-B14F-4D97-AF65-F5344CB8AC3E}">
        <p14:creationId xmlns:p14="http://schemas.microsoft.com/office/powerpoint/2010/main" val="422018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Data validation </a:t>
            </a:r>
            <a:r>
              <a:rPr lang="en-US" sz="1200" b="0" i="0" u="none" strike="noStrike" kern="1200" baseline="0" dirty="0" smtClean="0">
                <a:solidFill>
                  <a:schemeClr val="tx1"/>
                </a:solidFill>
                <a:latin typeface="+mn-lt"/>
                <a:ea typeface="+mn-ea"/>
                <a:cs typeface="+mn-cs"/>
              </a:rPr>
              <a:t>is the process of evaluating collected data against established acceptance criteria to determine data quality and usability. As you are collecting data, it is important to visually screen for odd patterns, decreases in overall response, and other unusual features. If you wait until your study is complete, it will be too late to fix these issues, which tend to produce data that look too regular or change too abruptly to be caused by natural atmospheric phenomena. Some specific problems which may occur during data collection include: ◦ Interferences - factors that hinder, obstruct, or impede the ability of a sensor to make accurate measurements. Interferences may have a positive or negative effect on sensor response, and can include anything from pollutants or other chemical compounds that are not of interest to weather conditions and dirt/dust/insects. It is possible for a sensor to respond to several different interferences simultaneously. Manufacturers usually disclose pollutants and weather conditions that may impact sensor performance, but may not describe how severely the sensor will be affected. Before using a sensor to monitor air quality, consider possible sensor interferences, test for them, and minimize them if possible. ◦ Drift – refers to a gradual change in a sensor’s response characteristics over time. Instrument drift may lead you to wrongly conclude that concentrations have increased or decreased over time. Drift can be positive or negative, and it may occur due to a variety of reasons. One way to reduce drift is to calibrate the sensor frequently so that the instrument only drifts a small amount between each recalibration. The frequency of calibration needed will depend on how much drift occurs. (Text from https://www.epa.gov/air-sensor-toolbox/how-use-air-sensors-air-sensor-guidebook) </a:t>
            </a:r>
            <a:endParaRPr lang="pt-PT" dirty="0"/>
          </a:p>
        </p:txBody>
      </p:sp>
      <p:sp>
        <p:nvSpPr>
          <p:cNvPr id="4" name="Slide Number Placeholder 3"/>
          <p:cNvSpPr>
            <a:spLocks noGrp="1"/>
          </p:cNvSpPr>
          <p:nvPr>
            <p:ph type="sldNum" sz="quarter" idx="10"/>
          </p:nvPr>
        </p:nvSpPr>
        <p:spPr/>
        <p:txBody>
          <a:bodyPr/>
          <a:lstStyle/>
          <a:p>
            <a:fld id="{62B57AFD-EB8E-4CEB-BEB4-5493E95AFA4B}" type="slidenum">
              <a:rPr lang="pt-PT" smtClean="0"/>
              <a:t>10</a:t>
            </a:fld>
            <a:endParaRPr lang="pt-PT"/>
          </a:p>
        </p:txBody>
      </p:sp>
    </p:spTree>
    <p:extLst>
      <p:ext uri="{BB962C8B-B14F-4D97-AF65-F5344CB8AC3E}">
        <p14:creationId xmlns:p14="http://schemas.microsoft.com/office/powerpoint/2010/main" val="330571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pt-P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5CB6228D-85DD-411D-8856-6B338E1C86F9}" type="datetimeFigureOut">
              <a:rPr lang="pt-PT" smtClean="0"/>
              <a:t>07/10/2021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B4F4E17-0F11-491C-AC5E-46E958B1EB85}" type="slidenum">
              <a:rPr lang="pt-PT" smtClean="0"/>
              <a:t>‹#›</a:t>
            </a:fld>
            <a:endParaRPr lang="pt-PT"/>
          </a:p>
        </p:txBody>
      </p:sp>
    </p:spTree>
    <p:extLst>
      <p:ext uri="{BB962C8B-B14F-4D97-AF65-F5344CB8AC3E}">
        <p14:creationId xmlns:p14="http://schemas.microsoft.com/office/powerpoint/2010/main" val="1145303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5CB6228D-85DD-411D-8856-6B338E1C86F9}" type="datetimeFigureOut">
              <a:rPr lang="pt-PT" smtClean="0"/>
              <a:t>07/10/2021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B4F4E17-0F11-491C-AC5E-46E958B1EB85}" type="slidenum">
              <a:rPr lang="pt-PT" smtClean="0"/>
              <a:t>‹#›</a:t>
            </a:fld>
            <a:endParaRPr lang="pt-PT"/>
          </a:p>
        </p:txBody>
      </p:sp>
    </p:spTree>
    <p:extLst>
      <p:ext uri="{BB962C8B-B14F-4D97-AF65-F5344CB8AC3E}">
        <p14:creationId xmlns:p14="http://schemas.microsoft.com/office/powerpoint/2010/main" val="139559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5CB6228D-85DD-411D-8856-6B338E1C86F9}" type="datetimeFigureOut">
              <a:rPr lang="pt-PT" smtClean="0"/>
              <a:t>07/10/2021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B4F4E17-0F11-491C-AC5E-46E958B1EB85}" type="slidenum">
              <a:rPr lang="pt-PT" smtClean="0"/>
              <a:t>‹#›</a:t>
            </a:fld>
            <a:endParaRPr lang="pt-PT"/>
          </a:p>
        </p:txBody>
      </p:sp>
    </p:spTree>
    <p:extLst>
      <p:ext uri="{BB962C8B-B14F-4D97-AF65-F5344CB8AC3E}">
        <p14:creationId xmlns:p14="http://schemas.microsoft.com/office/powerpoint/2010/main" val="1306014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5CB6228D-85DD-411D-8856-6B338E1C86F9}" type="datetimeFigureOut">
              <a:rPr lang="pt-PT" smtClean="0"/>
              <a:t>07/10/2021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B4F4E17-0F11-491C-AC5E-46E958B1EB85}" type="slidenum">
              <a:rPr lang="pt-PT" smtClean="0"/>
              <a:t>‹#›</a:t>
            </a:fld>
            <a:endParaRPr lang="pt-PT"/>
          </a:p>
        </p:txBody>
      </p:sp>
    </p:spTree>
    <p:extLst>
      <p:ext uri="{BB962C8B-B14F-4D97-AF65-F5344CB8AC3E}">
        <p14:creationId xmlns:p14="http://schemas.microsoft.com/office/powerpoint/2010/main" val="410115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pt-P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B6228D-85DD-411D-8856-6B338E1C86F9}" type="datetimeFigureOut">
              <a:rPr lang="pt-PT" smtClean="0"/>
              <a:t>07/10/2021</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4B4F4E17-0F11-491C-AC5E-46E958B1EB85}" type="slidenum">
              <a:rPr lang="pt-PT" smtClean="0"/>
              <a:t>‹#›</a:t>
            </a:fld>
            <a:endParaRPr lang="pt-PT"/>
          </a:p>
        </p:txBody>
      </p:sp>
    </p:spTree>
    <p:extLst>
      <p:ext uri="{BB962C8B-B14F-4D97-AF65-F5344CB8AC3E}">
        <p14:creationId xmlns:p14="http://schemas.microsoft.com/office/powerpoint/2010/main" val="3424334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5CB6228D-85DD-411D-8856-6B338E1C86F9}" type="datetimeFigureOut">
              <a:rPr lang="pt-PT" smtClean="0"/>
              <a:t>07/10/2021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B4F4E17-0F11-491C-AC5E-46E958B1EB85}" type="slidenum">
              <a:rPr lang="pt-PT" smtClean="0"/>
              <a:t>‹#›</a:t>
            </a:fld>
            <a:endParaRPr lang="pt-PT"/>
          </a:p>
        </p:txBody>
      </p:sp>
    </p:spTree>
    <p:extLst>
      <p:ext uri="{BB962C8B-B14F-4D97-AF65-F5344CB8AC3E}">
        <p14:creationId xmlns:p14="http://schemas.microsoft.com/office/powerpoint/2010/main" val="1244651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pt-P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5CB6228D-85DD-411D-8856-6B338E1C86F9}" type="datetimeFigureOut">
              <a:rPr lang="pt-PT" smtClean="0"/>
              <a:t>07/10/2021</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4B4F4E17-0F11-491C-AC5E-46E958B1EB85}" type="slidenum">
              <a:rPr lang="pt-PT" smtClean="0"/>
              <a:t>‹#›</a:t>
            </a:fld>
            <a:endParaRPr lang="pt-PT"/>
          </a:p>
        </p:txBody>
      </p:sp>
    </p:spTree>
    <p:extLst>
      <p:ext uri="{BB962C8B-B14F-4D97-AF65-F5344CB8AC3E}">
        <p14:creationId xmlns:p14="http://schemas.microsoft.com/office/powerpoint/2010/main" val="3878600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5CB6228D-85DD-411D-8856-6B338E1C86F9}" type="datetimeFigureOut">
              <a:rPr lang="pt-PT" smtClean="0"/>
              <a:t>07/10/2021</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4B4F4E17-0F11-491C-AC5E-46E958B1EB85}" type="slidenum">
              <a:rPr lang="pt-PT" smtClean="0"/>
              <a:t>‹#›</a:t>
            </a:fld>
            <a:endParaRPr lang="pt-PT"/>
          </a:p>
        </p:txBody>
      </p:sp>
    </p:spTree>
    <p:extLst>
      <p:ext uri="{BB962C8B-B14F-4D97-AF65-F5344CB8AC3E}">
        <p14:creationId xmlns:p14="http://schemas.microsoft.com/office/powerpoint/2010/main" val="2374979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228D-85DD-411D-8856-6B338E1C86F9}" type="datetimeFigureOut">
              <a:rPr lang="pt-PT" smtClean="0"/>
              <a:t>07/10/2021</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4B4F4E17-0F11-491C-AC5E-46E958B1EB85}" type="slidenum">
              <a:rPr lang="pt-PT" smtClean="0"/>
              <a:t>‹#›</a:t>
            </a:fld>
            <a:endParaRPr lang="pt-PT"/>
          </a:p>
        </p:txBody>
      </p:sp>
    </p:spTree>
    <p:extLst>
      <p:ext uri="{BB962C8B-B14F-4D97-AF65-F5344CB8AC3E}">
        <p14:creationId xmlns:p14="http://schemas.microsoft.com/office/powerpoint/2010/main" val="335273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B6228D-85DD-411D-8856-6B338E1C86F9}" type="datetimeFigureOut">
              <a:rPr lang="pt-PT" smtClean="0"/>
              <a:t>07/10/2021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B4F4E17-0F11-491C-AC5E-46E958B1EB85}" type="slidenum">
              <a:rPr lang="pt-PT" smtClean="0"/>
              <a:t>‹#›</a:t>
            </a:fld>
            <a:endParaRPr lang="pt-PT"/>
          </a:p>
        </p:txBody>
      </p:sp>
    </p:spTree>
    <p:extLst>
      <p:ext uri="{BB962C8B-B14F-4D97-AF65-F5344CB8AC3E}">
        <p14:creationId xmlns:p14="http://schemas.microsoft.com/office/powerpoint/2010/main" val="399659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pt-P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B6228D-85DD-411D-8856-6B338E1C86F9}" type="datetimeFigureOut">
              <a:rPr lang="pt-PT" smtClean="0"/>
              <a:t>07/10/2021</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4B4F4E17-0F11-491C-AC5E-46E958B1EB85}" type="slidenum">
              <a:rPr lang="pt-PT" smtClean="0"/>
              <a:t>‹#›</a:t>
            </a:fld>
            <a:endParaRPr lang="pt-PT"/>
          </a:p>
        </p:txBody>
      </p:sp>
    </p:spTree>
    <p:extLst>
      <p:ext uri="{BB962C8B-B14F-4D97-AF65-F5344CB8AC3E}">
        <p14:creationId xmlns:p14="http://schemas.microsoft.com/office/powerpoint/2010/main" val="1577886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6228D-85DD-411D-8856-6B338E1C86F9}" type="datetimeFigureOut">
              <a:rPr lang="pt-PT" smtClean="0"/>
              <a:t>07/10/2021</a:t>
            </a:fld>
            <a:endParaRPr lang="pt-P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F4E17-0F11-491C-AC5E-46E958B1EB85}" type="slidenum">
              <a:rPr lang="pt-PT" smtClean="0"/>
              <a:t>‹#›</a:t>
            </a:fld>
            <a:endParaRPr lang="pt-PT"/>
          </a:p>
        </p:txBody>
      </p:sp>
    </p:spTree>
    <p:extLst>
      <p:ext uri="{BB962C8B-B14F-4D97-AF65-F5344CB8AC3E}">
        <p14:creationId xmlns:p14="http://schemas.microsoft.com/office/powerpoint/2010/main" val="1231271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3087" y="1122363"/>
            <a:ext cx="10440785" cy="2387600"/>
          </a:xfrm>
        </p:spPr>
        <p:txBody>
          <a:bodyPr>
            <a:normAutofit fontScale="90000"/>
          </a:bodyPr>
          <a:lstStyle/>
          <a:p>
            <a:r>
              <a:rPr lang="en-US" b="1" dirty="0" smtClean="0"/>
              <a:t>CT6: Near </a:t>
            </a:r>
            <a:r>
              <a:rPr lang="en-US" b="1" dirty="0"/>
              <a:t>real time assessment with </a:t>
            </a:r>
            <a:r>
              <a:rPr lang="en-US" b="1" dirty="0" smtClean="0"/>
              <a:t>low-cost </a:t>
            </a:r>
            <a:r>
              <a:rPr lang="pt-PT" b="1" dirty="0" err="1" smtClean="0"/>
              <a:t>sensors</a:t>
            </a:r>
            <a:endParaRPr lang="pt-PT" dirty="0"/>
          </a:p>
        </p:txBody>
      </p:sp>
      <p:sp>
        <p:nvSpPr>
          <p:cNvPr id="3" name="Subtitle 2"/>
          <p:cNvSpPr>
            <a:spLocks noGrp="1"/>
          </p:cNvSpPr>
          <p:nvPr>
            <p:ph type="subTitle" idx="1"/>
          </p:nvPr>
        </p:nvSpPr>
        <p:spPr/>
        <p:txBody>
          <a:bodyPr>
            <a:normAutofit lnSpcReduction="10000"/>
          </a:bodyPr>
          <a:lstStyle/>
          <a:p>
            <a:r>
              <a:rPr lang="pt-PT" b="1" dirty="0" smtClean="0"/>
              <a:t>Benchmarking</a:t>
            </a:r>
          </a:p>
          <a:p>
            <a:endParaRPr lang="pt-PT" b="1" dirty="0"/>
          </a:p>
          <a:p>
            <a:r>
              <a:rPr lang="pt-PT" b="1" dirty="0" smtClean="0"/>
              <a:t>Vera </a:t>
            </a:r>
            <a:r>
              <a:rPr lang="pt-PT" b="1" dirty="0" smtClean="0"/>
              <a:t>Rodrigues &amp; Carla Gama</a:t>
            </a:r>
            <a:endParaRPr lang="pt-PT" b="1" dirty="0" smtClean="0"/>
          </a:p>
          <a:p>
            <a:r>
              <a:rPr lang="pt-PT" b="1" dirty="0" smtClean="0"/>
              <a:t>08/10/2021</a:t>
            </a:r>
            <a:endParaRPr lang="pt-PT" dirty="0"/>
          </a:p>
        </p:txBody>
      </p:sp>
      <p:pic>
        <p:nvPicPr>
          <p:cNvPr id="5" name="Picture 4">
            <a:extLst>
              <a:ext uri="{FF2B5EF4-FFF2-40B4-BE49-F238E27FC236}">
                <a16:creationId xmlns:a16="http://schemas.microsoft.com/office/drawing/2014/main" id="{30ACAC32-8C0A-44E3-9A17-6D7FA88A9519}"/>
              </a:ext>
            </a:extLst>
          </p:cNvPr>
          <p:cNvPicPr>
            <a:picLocks noChangeAspect="1"/>
          </p:cNvPicPr>
          <p:nvPr/>
        </p:nvPicPr>
        <p:blipFill>
          <a:blip r:embed="rId2"/>
          <a:stretch>
            <a:fillRect/>
          </a:stretch>
        </p:blipFill>
        <p:spPr>
          <a:xfrm>
            <a:off x="10950637" y="5927840"/>
            <a:ext cx="852972" cy="9144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512" y="5927840"/>
            <a:ext cx="4549725" cy="73152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2074" y="5927840"/>
            <a:ext cx="5522005" cy="731520"/>
          </a:xfrm>
          <a:prstGeom prst="rect">
            <a:avLst/>
          </a:prstGeom>
        </p:spPr>
      </p:pic>
      <p:sp>
        <p:nvSpPr>
          <p:cNvPr id="11" name="Rectangle 10"/>
          <p:cNvSpPr/>
          <p:nvPr/>
        </p:nvSpPr>
        <p:spPr>
          <a:xfrm>
            <a:off x="0" y="0"/>
            <a:ext cx="12192000" cy="162929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1216533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chemeClr val="accent5">
              <a:lumMod val="20000"/>
              <a:lumOff val="80000"/>
            </a:schemeClr>
          </a:solidFill>
          <a:ln>
            <a:solidFill>
              <a:schemeClr val="accent5">
                <a:lumMod val="20000"/>
                <a:lumOff val="80000"/>
              </a:schemeClr>
            </a:solidFill>
          </a:ln>
        </p:spPr>
        <p:txBody>
          <a:bodyPr/>
          <a:lstStyle/>
          <a:p>
            <a:pPr algn="ctr"/>
            <a:r>
              <a:rPr lang="pt-PT" b="1" dirty="0" smtClean="0"/>
              <a:t>	</a:t>
            </a:r>
            <a:endParaRPr lang="pt-PT" b="1"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5726" r="21557"/>
          <a:stretch/>
        </p:blipFill>
        <p:spPr>
          <a:xfrm>
            <a:off x="15726" y="1690689"/>
            <a:ext cx="3441700" cy="3658433"/>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7149" r="20829"/>
          <a:stretch/>
        </p:blipFill>
        <p:spPr>
          <a:xfrm>
            <a:off x="8771909" y="3199566"/>
            <a:ext cx="3403600" cy="3658433"/>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16217" r="19909"/>
          <a:stretch/>
        </p:blipFill>
        <p:spPr>
          <a:xfrm>
            <a:off x="3378058" y="1690689"/>
            <a:ext cx="3505201" cy="3658433"/>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16674" r="20840"/>
          <a:stretch/>
        </p:blipFill>
        <p:spPr>
          <a:xfrm>
            <a:off x="5298927" y="3199567"/>
            <a:ext cx="3429001" cy="3658433"/>
          </a:xfrm>
          <a:prstGeom prst="rect">
            <a:avLst/>
          </a:prstGeom>
        </p:spPr>
      </p:pic>
      <p:sp>
        <p:nvSpPr>
          <p:cNvPr id="6" name="Rounded Rectangular Callout 5"/>
          <p:cNvSpPr/>
          <p:nvPr/>
        </p:nvSpPr>
        <p:spPr>
          <a:xfrm>
            <a:off x="7619929" y="58739"/>
            <a:ext cx="3835400" cy="32639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correction factor per sensor and not per hour ? </a:t>
            </a:r>
            <a:r>
              <a:rPr lang="en-US" dirty="0" smtClean="0"/>
              <a:t>It </a:t>
            </a:r>
            <a:r>
              <a:rPr lang="en-US" dirty="0"/>
              <a:t>implies that a testing period has to be set up, and data has to be </a:t>
            </a:r>
            <a:r>
              <a:rPr lang="en-US" dirty="0" err="1"/>
              <a:t>analysed</a:t>
            </a:r>
            <a:r>
              <a:rPr lang="en-US" dirty="0"/>
              <a:t> in comparison with reference stations, prior to its use. </a:t>
            </a:r>
            <a:endParaRPr lang="pt-PT" dirty="0"/>
          </a:p>
        </p:txBody>
      </p:sp>
    </p:spTree>
    <p:extLst>
      <p:ext uri="{BB962C8B-B14F-4D97-AF65-F5344CB8AC3E}">
        <p14:creationId xmlns:p14="http://schemas.microsoft.com/office/powerpoint/2010/main" val="853112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chemeClr val="accent5">
              <a:lumMod val="20000"/>
              <a:lumOff val="80000"/>
            </a:schemeClr>
          </a:solidFill>
          <a:ln>
            <a:solidFill>
              <a:schemeClr val="accent5">
                <a:lumMod val="20000"/>
                <a:lumOff val="80000"/>
              </a:schemeClr>
            </a:solidFill>
          </a:ln>
        </p:spPr>
        <p:txBody>
          <a:bodyPr/>
          <a:lstStyle/>
          <a:p>
            <a:pPr algn="ctr"/>
            <a:r>
              <a:rPr lang="pt-PT" b="1" dirty="0" smtClean="0"/>
              <a:t>	UAVR future </a:t>
            </a:r>
            <a:r>
              <a:rPr lang="pt-PT" b="1" dirty="0" err="1" smtClean="0"/>
              <a:t>work</a:t>
            </a:r>
            <a:endParaRPr lang="pt-PT" b="1" dirty="0"/>
          </a:p>
        </p:txBody>
      </p:sp>
      <p:sp>
        <p:nvSpPr>
          <p:cNvPr id="6" name="Content Placeholder 5"/>
          <p:cNvSpPr>
            <a:spLocks noGrp="1"/>
          </p:cNvSpPr>
          <p:nvPr>
            <p:ph idx="1"/>
          </p:nvPr>
        </p:nvSpPr>
        <p:spPr>
          <a:xfrm>
            <a:off x="838200" y="1825625"/>
            <a:ext cx="10952747" cy="4351338"/>
          </a:xfrm>
        </p:spPr>
        <p:txBody>
          <a:bodyPr>
            <a:normAutofit lnSpcReduction="10000"/>
          </a:bodyPr>
          <a:lstStyle/>
          <a:p>
            <a:r>
              <a:rPr lang="en-US" b="1" dirty="0" smtClean="0"/>
              <a:t>Sensor data calibration</a:t>
            </a:r>
          </a:p>
          <a:p>
            <a:pPr lvl="1"/>
            <a:r>
              <a:rPr lang="en-US" dirty="0" smtClean="0"/>
              <a:t>Assess the temporal profile of the calibration factor of each sensor</a:t>
            </a:r>
          </a:p>
          <a:p>
            <a:pPr lvl="1"/>
            <a:r>
              <a:rPr lang="en-US" smtClean="0">
                <a:solidFill>
                  <a:schemeClr val="bg1">
                    <a:lumMod val="50000"/>
                  </a:schemeClr>
                </a:solidFill>
              </a:rPr>
              <a:t>How </a:t>
            </a:r>
            <a:r>
              <a:rPr lang="en-US" dirty="0" smtClean="0">
                <a:solidFill>
                  <a:schemeClr val="bg1">
                    <a:lumMod val="50000"/>
                  </a:schemeClr>
                </a:solidFill>
              </a:rPr>
              <a:t>to relate fixed sensors with reference station measurements considering the classification of the sensor (type of influence)</a:t>
            </a:r>
          </a:p>
          <a:p>
            <a:pPr lvl="2"/>
            <a:r>
              <a:rPr lang="en-US" dirty="0">
                <a:solidFill>
                  <a:schemeClr val="bg1">
                    <a:lumMod val="50000"/>
                  </a:schemeClr>
                </a:solidFill>
              </a:rPr>
              <a:t>Can we have access to traffic </a:t>
            </a:r>
            <a:r>
              <a:rPr lang="en-US" dirty="0" smtClean="0">
                <a:solidFill>
                  <a:schemeClr val="bg1">
                    <a:lumMod val="50000"/>
                  </a:schemeClr>
                </a:solidFill>
              </a:rPr>
              <a:t>counting data to support the classification of the surroundings?</a:t>
            </a:r>
          </a:p>
          <a:p>
            <a:pPr lvl="2"/>
            <a:r>
              <a:rPr lang="en-US" dirty="0" smtClean="0">
                <a:solidFill>
                  <a:schemeClr val="bg1">
                    <a:lumMod val="50000"/>
                  </a:schemeClr>
                </a:solidFill>
              </a:rPr>
              <a:t>Should we use land-use data to support the classification of the surroundings?</a:t>
            </a:r>
          </a:p>
          <a:p>
            <a:pPr lvl="1"/>
            <a:endParaRPr lang="en-US" dirty="0"/>
          </a:p>
          <a:p>
            <a:pPr lvl="1"/>
            <a:r>
              <a:rPr lang="en-US" dirty="0" smtClean="0"/>
              <a:t>AI/ ANN as tools to support future methodologies (do we have enough data?)</a:t>
            </a:r>
          </a:p>
          <a:p>
            <a:pPr lvl="1"/>
            <a:r>
              <a:rPr lang="en-US" dirty="0" smtClean="0">
                <a:solidFill>
                  <a:schemeClr val="bg1">
                    <a:lumMod val="50000"/>
                  </a:schemeClr>
                </a:solidFill>
              </a:rPr>
              <a:t>Should we focus on the influence of the type of equipment of the sensor?</a:t>
            </a:r>
          </a:p>
          <a:p>
            <a:pPr lvl="1"/>
            <a:r>
              <a:rPr lang="en-US" dirty="0" smtClean="0"/>
              <a:t>Should we focus on the influence of the meteorological conditions? </a:t>
            </a:r>
          </a:p>
          <a:p>
            <a:r>
              <a:rPr lang="en-US" b="1" dirty="0" smtClean="0"/>
              <a:t>Data fusion</a:t>
            </a:r>
            <a:endParaRPr lang="en-US" b="1" dirty="0"/>
          </a:p>
          <a:p>
            <a:pPr lvl="1"/>
            <a:endParaRPr lang="en-US" dirty="0" smtClean="0"/>
          </a:p>
          <a:p>
            <a:pPr lvl="1"/>
            <a:endParaRPr lang="en-US" dirty="0" smtClean="0"/>
          </a:p>
        </p:txBody>
      </p:sp>
    </p:spTree>
    <p:extLst>
      <p:ext uri="{BB962C8B-B14F-4D97-AF65-F5344CB8AC3E}">
        <p14:creationId xmlns:p14="http://schemas.microsoft.com/office/powerpoint/2010/main" val="13035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chemeClr val="accent5">
              <a:lumMod val="20000"/>
              <a:lumOff val="80000"/>
            </a:schemeClr>
          </a:solidFill>
          <a:ln>
            <a:solidFill>
              <a:schemeClr val="accent5">
                <a:lumMod val="20000"/>
                <a:lumOff val="80000"/>
              </a:schemeClr>
            </a:solidFill>
          </a:ln>
        </p:spPr>
        <p:txBody>
          <a:bodyPr/>
          <a:lstStyle/>
          <a:p>
            <a:pPr algn="ctr"/>
            <a:r>
              <a:rPr lang="pt-PT" b="1" dirty="0" smtClean="0"/>
              <a:t>	Data for PM2.5 </a:t>
            </a:r>
            <a:r>
              <a:rPr lang="pt-PT" b="1" dirty="0" err="1" smtClean="0"/>
              <a:t>benchmark</a:t>
            </a:r>
            <a:endParaRPr lang="pt-PT" b="1" dirty="0"/>
          </a:p>
        </p:txBody>
      </p:sp>
      <p:sp>
        <p:nvSpPr>
          <p:cNvPr id="6" name="Content Placeholder 5"/>
          <p:cNvSpPr>
            <a:spLocks noGrp="1"/>
          </p:cNvSpPr>
          <p:nvPr>
            <p:ph idx="1"/>
          </p:nvPr>
        </p:nvSpPr>
        <p:spPr>
          <a:xfrm>
            <a:off x="838200" y="1825625"/>
            <a:ext cx="10952747" cy="4351338"/>
          </a:xfrm>
        </p:spPr>
        <p:txBody>
          <a:bodyPr>
            <a:normAutofit/>
          </a:bodyPr>
          <a:lstStyle/>
          <a:p>
            <a:r>
              <a:rPr lang="en-US" dirty="0" smtClean="0"/>
              <a:t>Reference station measurements</a:t>
            </a:r>
          </a:p>
          <a:p>
            <a:r>
              <a:rPr lang="en-US" dirty="0" smtClean="0"/>
              <a:t>Fixed sensor data from 18/01/2021</a:t>
            </a:r>
          </a:p>
          <a:p>
            <a:r>
              <a:rPr lang="en-US" dirty="0" smtClean="0"/>
              <a:t>RIO </a:t>
            </a:r>
            <a:r>
              <a:rPr lang="en-US" dirty="0" smtClean="0"/>
              <a:t>simulations of PM2.5 concentrations over the Netherlands on a </a:t>
            </a:r>
          </a:p>
          <a:p>
            <a:pPr marL="0" indent="0">
              <a:buNone/>
            </a:pPr>
            <a:r>
              <a:rPr lang="en-US" dirty="0" smtClean="0"/>
              <a:t>1 km x 1 km grid, together with the estimated uncertainty</a:t>
            </a:r>
            <a:endParaRPr lang="pt-PT" dirty="0"/>
          </a:p>
        </p:txBody>
      </p:sp>
    </p:spTree>
    <p:extLst>
      <p:ext uri="{BB962C8B-B14F-4D97-AF65-F5344CB8AC3E}">
        <p14:creationId xmlns:p14="http://schemas.microsoft.com/office/powerpoint/2010/main" val="249038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chemeClr val="accent5">
              <a:lumMod val="20000"/>
              <a:lumOff val="80000"/>
            </a:schemeClr>
          </a:solidFill>
          <a:ln>
            <a:solidFill>
              <a:schemeClr val="accent5">
                <a:lumMod val="20000"/>
                <a:lumOff val="80000"/>
              </a:schemeClr>
            </a:solidFill>
          </a:ln>
        </p:spPr>
        <p:txBody>
          <a:bodyPr/>
          <a:lstStyle/>
          <a:p>
            <a:pPr algn="ctr"/>
            <a:r>
              <a:rPr lang="pt-PT" b="1" dirty="0" smtClean="0"/>
              <a:t>	UAVR </a:t>
            </a:r>
            <a:r>
              <a:rPr lang="pt-PT" b="1" dirty="0" err="1" smtClean="0"/>
              <a:t>on-going</a:t>
            </a:r>
            <a:r>
              <a:rPr lang="pt-PT" b="1" dirty="0" smtClean="0"/>
              <a:t> </a:t>
            </a:r>
            <a:r>
              <a:rPr lang="pt-PT" b="1" dirty="0" err="1" smtClean="0"/>
              <a:t>work</a:t>
            </a:r>
            <a:endParaRPr lang="pt-PT" b="1" dirty="0"/>
          </a:p>
        </p:txBody>
      </p:sp>
      <p:sp>
        <p:nvSpPr>
          <p:cNvPr id="11" name="Content Placeholder 10"/>
          <p:cNvSpPr>
            <a:spLocks noGrp="1"/>
          </p:cNvSpPr>
          <p:nvPr>
            <p:ph idx="1"/>
          </p:nvPr>
        </p:nvSpPr>
        <p:spPr>
          <a:xfrm>
            <a:off x="838200" y="1825624"/>
            <a:ext cx="10515600" cy="5184775"/>
          </a:xfrm>
        </p:spPr>
        <p:txBody>
          <a:bodyPr>
            <a:normAutofit lnSpcReduction="10000"/>
          </a:bodyPr>
          <a:lstStyle/>
          <a:p>
            <a:r>
              <a:rPr lang="pt-PT" b="1" dirty="0" err="1" smtClean="0"/>
              <a:t>Sensors</a:t>
            </a:r>
            <a:r>
              <a:rPr lang="pt-PT" b="1" dirty="0" smtClean="0"/>
              <a:t> </a:t>
            </a:r>
            <a:r>
              <a:rPr lang="pt-PT" b="1" dirty="0" err="1" smtClean="0"/>
              <a:t>calibration</a:t>
            </a:r>
            <a:r>
              <a:rPr lang="pt-PT" b="1" dirty="0" smtClean="0"/>
              <a:t> </a:t>
            </a:r>
            <a:r>
              <a:rPr lang="pt-PT" b="1" dirty="0" err="1" smtClean="0"/>
              <a:t>applying</a:t>
            </a:r>
            <a:r>
              <a:rPr lang="pt-PT" b="1" dirty="0" smtClean="0"/>
              <a:t> the </a:t>
            </a:r>
            <a:r>
              <a:rPr lang="pt-PT" b="1" dirty="0" err="1" smtClean="0"/>
              <a:t>methodology</a:t>
            </a:r>
            <a:r>
              <a:rPr lang="pt-PT" b="1" dirty="0" smtClean="0"/>
              <a:t> </a:t>
            </a:r>
            <a:r>
              <a:rPr lang="pt-PT" b="1" dirty="0" err="1"/>
              <a:t>proposed</a:t>
            </a:r>
            <a:r>
              <a:rPr lang="pt-PT" b="1" dirty="0"/>
              <a:t> </a:t>
            </a:r>
            <a:r>
              <a:rPr lang="pt-PT" b="1" dirty="0" err="1"/>
              <a:t>by</a:t>
            </a:r>
            <a:r>
              <a:rPr lang="pt-PT" b="1" dirty="0"/>
              <a:t> </a:t>
            </a:r>
            <a:r>
              <a:rPr lang="pt-PT" b="1" dirty="0" smtClean="0"/>
              <a:t>RIVM </a:t>
            </a:r>
            <a:endParaRPr lang="pt-PT" b="1" dirty="0"/>
          </a:p>
          <a:p>
            <a:r>
              <a:rPr lang="en-US" dirty="0"/>
              <a:t>Calculation of a factor of correction based on reference stations and group of sensors located within </a:t>
            </a:r>
            <a:r>
              <a:rPr lang="en-US" b="1" dirty="0"/>
              <a:t>7.5 km </a:t>
            </a:r>
            <a:r>
              <a:rPr lang="en-US" dirty="0"/>
              <a:t>around </a:t>
            </a:r>
            <a:r>
              <a:rPr lang="pt-PT" dirty="0"/>
              <a:t>the station</a:t>
            </a:r>
          </a:p>
          <a:p>
            <a:r>
              <a:rPr lang="en-US" dirty="0"/>
              <a:t>Calibration performed every hour (</a:t>
            </a:r>
            <a:r>
              <a:rPr lang="en-US" b="1" dirty="0"/>
              <a:t>no consideration of the dataset as a whole</a:t>
            </a:r>
            <a:r>
              <a:rPr lang="en-US" dirty="0"/>
              <a:t>)</a:t>
            </a:r>
          </a:p>
          <a:p>
            <a:r>
              <a:rPr lang="en-US" dirty="0"/>
              <a:t>Outliers detection: eliminate the highest and the smallest </a:t>
            </a:r>
            <a:r>
              <a:rPr lang="en-US" dirty="0" smtClean="0"/>
              <a:t>values (</a:t>
            </a:r>
            <a:r>
              <a:rPr lang="en-US" b="1" dirty="0" smtClean="0">
                <a:solidFill>
                  <a:srgbClr val="C00000"/>
                </a:solidFill>
              </a:rPr>
              <a:t>percentile 95?)</a:t>
            </a:r>
            <a:endParaRPr lang="en-US" b="1" dirty="0">
              <a:solidFill>
                <a:srgbClr val="C00000"/>
              </a:solidFill>
            </a:endParaRPr>
          </a:p>
          <a:p>
            <a:r>
              <a:rPr lang="en-US" dirty="0"/>
              <a:t>F= </a:t>
            </a:r>
            <a:r>
              <a:rPr lang="en-US" dirty="0" err="1"/>
              <a:t>CRef</a:t>
            </a:r>
            <a:r>
              <a:rPr lang="en-US" dirty="0"/>
              <a:t> / mean(Ci) </a:t>
            </a:r>
          </a:p>
          <a:p>
            <a:pPr lvl="1"/>
            <a:r>
              <a:rPr lang="en-US" dirty="0"/>
              <a:t>Ci – the concentration value for the </a:t>
            </a:r>
            <a:r>
              <a:rPr lang="en-US" dirty="0" err="1"/>
              <a:t>ith</a:t>
            </a:r>
            <a:r>
              <a:rPr lang="en-US" dirty="0"/>
              <a:t> closest sensor</a:t>
            </a:r>
          </a:p>
          <a:p>
            <a:r>
              <a:rPr lang="en-US" dirty="0" smtClean="0"/>
              <a:t>Where </a:t>
            </a:r>
            <a:r>
              <a:rPr lang="en-US" dirty="0"/>
              <a:t>no sensor near a station: interpolation of the correction factor based on Inverse Distance </a:t>
            </a:r>
            <a:r>
              <a:rPr lang="pt-PT" dirty="0" err="1"/>
              <a:t>Weighting</a:t>
            </a:r>
            <a:endParaRPr lang="pt-PT" dirty="0"/>
          </a:p>
        </p:txBody>
      </p:sp>
    </p:spTree>
    <p:extLst>
      <p:ext uri="{BB962C8B-B14F-4D97-AF65-F5344CB8AC3E}">
        <p14:creationId xmlns:p14="http://schemas.microsoft.com/office/powerpoint/2010/main" val="3899445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chemeClr val="accent5">
              <a:lumMod val="20000"/>
              <a:lumOff val="80000"/>
            </a:schemeClr>
          </a:solidFill>
          <a:ln>
            <a:solidFill>
              <a:schemeClr val="accent5">
                <a:lumMod val="20000"/>
                <a:lumOff val="80000"/>
              </a:schemeClr>
            </a:solidFill>
          </a:ln>
        </p:spPr>
        <p:txBody>
          <a:bodyPr/>
          <a:lstStyle/>
          <a:p>
            <a:pPr algn="ctr"/>
            <a:r>
              <a:rPr lang="pt-PT" b="1" dirty="0" smtClean="0"/>
              <a:t>	UAVR </a:t>
            </a:r>
            <a:r>
              <a:rPr lang="pt-PT" b="1" dirty="0" err="1" smtClean="0"/>
              <a:t>on-going</a:t>
            </a:r>
            <a:r>
              <a:rPr lang="pt-PT" b="1" dirty="0" smtClean="0"/>
              <a:t> </a:t>
            </a:r>
            <a:r>
              <a:rPr lang="pt-PT" b="1" dirty="0" err="1" smtClean="0"/>
              <a:t>work</a:t>
            </a:r>
            <a:endParaRPr lang="pt-PT" b="1" dirty="0"/>
          </a:p>
        </p:txBody>
      </p:sp>
      <p:sp>
        <p:nvSpPr>
          <p:cNvPr id="7" name="TextBox 6"/>
          <p:cNvSpPr txBox="1"/>
          <p:nvPr/>
        </p:nvSpPr>
        <p:spPr>
          <a:xfrm>
            <a:off x="4901874" y="6127233"/>
            <a:ext cx="3682538" cy="369332"/>
          </a:xfrm>
          <a:prstGeom prst="rect">
            <a:avLst/>
          </a:prstGeom>
          <a:noFill/>
        </p:spPr>
        <p:txBody>
          <a:bodyPr wrap="square" rtlCol="0">
            <a:spAutoFit/>
          </a:bodyPr>
          <a:lstStyle/>
          <a:p>
            <a:r>
              <a:rPr lang="pt-PT" dirty="0" smtClean="0"/>
              <a:t>RIO + sensor </a:t>
            </a:r>
            <a:r>
              <a:rPr lang="pt-PT" dirty="0" err="1" smtClean="0"/>
              <a:t>raw</a:t>
            </a:r>
            <a:r>
              <a:rPr lang="pt-PT" dirty="0" smtClean="0"/>
              <a:t> data</a:t>
            </a:r>
            <a:endParaRPr lang="pt-PT" dirty="0"/>
          </a:p>
        </p:txBody>
      </p:sp>
      <p:sp>
        <p:nvSpPr>
          <p:cNvPr id="8" name="TextBox 7"/>
          <p:cNvSpPr txBox="1"/>
          <p:nvPr/>
        </p:nvSpPr>
        <p:spPr>
          <a:xfrm>
            <a:off x="8909236" y="1718449"/>
            <a:ext cx="3682538" cy="369332"/>
          </a:xfrm>
          <a:prstGeom prst="rect">
            <a:avLst/>
          </a:prstGeom>
          <a:noFill/>
        </p:spPr>
        <p:txBody>
          <a:bodyPr wrap="square" rtlCol="0">
            <a:spAutoFit/>
          </a:bodyPr>
          <a:lstStyle/>
          <a:p>
            <a:r>
              <a:rPr lang="pt-PT" b="1" dirty="0" smtClean="0"/>
              <a:t>29/04/2021 </a:t>
            </a:r>
            <a:r>
              <a:rPr lang="pt-PT" b="1" dirty="0" err="1" smtClean="0"/>
              <a:t>at</a:t>
            </a:r>
            <a:r>
              <a:rPr lang="pt-PT" b="1" dirty="0" smtClean="0"/>
              <a:t> 4 </a:t>
            </a:r>
            <a:r>
              <a:rPr lang="pt-PT" b="1" dirty="0" err="1" smtClean="0"/>
              <a:t>pm</a:t>
            </a:r>
            <a:r>
              <a:rPr lang="pt-PT" b="1" dirty="0" smtClean="0"/>
              <a:t> </a:t>
            </a:r>
            <a:endParaRPr lang="pt-PT" b="1" dirty="0"/>
          </a:p>
        </p:txBody>
      </p:sp>
      <p:sp>
        <p:nvSpPr>
          <p:cNvPr id="9" name="TextBox 8"/>
          <p:cNvSpPr txBox="1"/>
          <p:nvPr/>
        </p:nvSpPr>
        <p:spPr>
          <a:xfrm>
            <a:off x="1325199" y="6127233"/>
            <a:ext cx="3682538" cy="369332"/>
          </a:xfrm>
          <a:prstGeom prst="rect">
            <a:avLst/>
          </a:prstGeom>
          <a:noFill/>
        </p:spPr>
        <p:txBody>
          <a:bodyPr wrap="square" rtlCol="0">
            <a:spAutoFit/>
          </a:bodyPr>
          <a:lstStyle/>
          <a:p>
            <a:r>
              <a:rPr lang="pt-PT" dirty="0" smtClean="0"/>
              <a:t>RIO + </a:t>
            </a:r>
            <a:r>
              <a:rPr lang="pt-PT" dirty="0" err="1" smtClean="0"/>
              <a:t>reference</a:t>
            </a:r>
            <a:r>
              <a:rPr lang="pt-PT" dirty="0" smtClean="0"/>
              <a:t> data</a:t>
            </a:r>
            <a:endParaRPr lang="pt-PT"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6037"/>
          <a:stretch/>
        </p:blipFill>
        <p:spPr>
          <a:xfrm>
            <a:off x="440580" y="2125246"/>
            <a:ext cx="3466407" cy="3752096"/>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16847"/>
          <a:stretch/>
        </p:blipFill>
        <p:spPr>
          <a:xfrm>
            <a:off x="4114936" y="2125246"/>
            <a:ext cx="3433020" cy="375209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6087" y="2125246"/>
            <a:ext cx="4128524" cy="3752096"/>
          </a:xfrm>
          <a:prstGeom prst="rect">
            <a:avLst/>
          </a:prstGeom>
        </p:spPr>
      </p:pic>
      <p:sp>
        <p:nvSpPr>
          <p:cNvPr id="12" name="TextBox 11"/>
          <p:cNvSpPr txBox="1"/>
          <p:nvPr/>
        </p:nvSpPr>
        <p:spPr>
          <a:xfrm>
            <a:off x="8478549" y="6127233"/>
            <a:ext cx="3682538" cy="369332"/>
          </a:xfrm>
          <a:prstGeom prst="rect">
            <a:avLst/>
          </a:prstGeom>
          <a:noFill/>
        </p:spPr>
        <p:txBody>
          <a:bodyPr wrap="square" rtlCol="0">
            <a:spAutoFit/>
          </a:bodyPr>
          <a:lstStyle/>
          <a:p>
            <a:r>
              <a:rPr lang="pt-PT" dirty="0" smtClean="0"/>
              <a:t>RIO + sensor </a:t>
            </a:r>
            <a:r>
              <a:rPr lang="pt-PT" dirty="0" err="1" smtClean="0"/>
              <a:t>calibrated</a:t>
            </a:r>
            <a:r>
              <a:rPr lang="pt-PT" dirty="0" smtClean="0"/>
              <a:t> data</a:t>
            </a:r>
            <a:endParaRPr lang="pt-PT" dirty="0"/>
          </a:p>
        </p:txBody>
      </p:sp>
    </p:spTree>
    <p:extLst>
      <p:ext uri="{BB962C8B-B14F-4D97-AF65-F5344CB8AC3E}">
        <p14:creationId xmlns:p14="http://schemas.microsoft.com/office/powerpoint/2010/main" val="1253336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chemeClr val="accent5">
              <a:lumMod val="20000"/>
              <a:lumOff val="80000"/>
            </a:schemeClr>
          </a:solidFill>
          <a:ln>
            <a:solidFill>
              <a:schemeClr val="accent5">
                <a:lumMod val="20000"/>
                <a:lumOff val="80000"/>
              </a:schemeClr>
            </a:solidFill>
          </a:ln>
        </p:spPr>
        <p:txBody>
          <a:bodyPr/>
          <a:lstStyle/>
          <a:p>
            <a:pPr algn="ctr"/>
            <a:r>
              <a:rPr lang="pt-PT" b="1" dirty="0" smtClean="0"/>
              <a:t>	UAVR </a:t>
            </a:r>
            <a:r>
              <a:rPr lang="pt-PT" b="1" dirty="0" err="1" smtClean="0"/>
              <a:t>on-going</a:t>
            </a:r>
            <a:r>
              <a:rPr lang="pt-PT" b="1" dirty="0" smtClean="0"/>
              <a:t> </a:t>
            </a:r>
            <a:r>
              <a:rPr lang="pt-PT" b="1" dirty="0" err="1" smtClean="0"/>
              <a:t>work</a:t>
            </a:r>
            <a:endParaRPr lang="pt-PT" b="1" dirty="0"/>
          </a:p>
        </p:txBody>
      </p:sp>
      <p:sp>
        <p:nvSpPr>
          <p:cNvPr id="7" name="TextBox 6"/>
          <p:cNvSpPr txBox="1"/>
          <p:nvPr/>
        </p:nvSpPr>
        <p:spPr>
          <a:xfrm>
            <a:off x="2714833" y="6100651"/>
            <a:ext cx="3682538" cy="369332"/>
          </a:xfrm>
          <a:prstGeom prst="rect">
            <a:avLst/>
          </a:prstGeom>
          <a:noFill/>
        </p:spPr>
        <p:txBody>
          <a:bodyPr wrap="square" rtlCol="0">
            <a:spAutoFit/>
          </a:bodyPr>
          <a:lstStyle/>
          <a:p>
            <a:r>
              <a:rPr lang="pt-PT" dirty="0" err="1" smtClean="0"/>
              <a:t>Calibration</a:t>
            </a:r>
            <a:r>
              <a:rPr lang="pt-PT" dirty="0" smtClean="0"/>
              <a:t> </a:t>
            </a:r>
            <a:r>
              <a:rPr lang="pt-PT" dirty="0" err="1" smtClean="0"/>
              <a:t>factor</a:t>
            </a:r>
            <a:endParaRPr lang="pt-PT" dirty="0"/>
          </a:p>
        </p:txBody>
      </p:sp>
      <p:sp>
        <p:nvSpPr>
          <p:cNvPr id="8" name="TextBox 7"/>
          <p:cNvSpPr txBox="1"/>
          <p:nvPr/>
        </p:nvSpPr>
        <p:spPr>
          <a:xfrm>
            <a:off x="8909236" y="1718449"/>
            <a:ext cx="3682538" cy="369332"/>
          </a:xfrm>
          <a:prstGeom prst="rect">
            <a:avLst/>
          </a:prstGeom>
          <a:noFill/>
        </p:spPr>
        <p:txBody>
          <a:bodyPr wrap="square" rtlCol="0">
            <a:spAutoFit/>
          </a:bodyPr>
          <a:lstStyle/>
          <a:p>
            <a:r>
              <a:rPr lang="pt-PT" b="1" dirty="0"/>
              <a:t>29/04/2021 </a:t>
            </a:r>
            <a:r>
              <a:rPr lang="pt-PT" b="1" dirty="0" err="1"/>
              <a:t>at</a:t>
            </a:r>
            <a:r>
              <a:rPr lang="pt-PT" b="1" dirty="0"/>
              <a:t> 4 </a:t>
            </a:r>
            <a:r>
              <a:rPr lang="pt-PT" b="1" dirty="0" err="1"/>
              <a:t>pm</a:t>
            </a:r>
            <a:r>
              <a:rPr lang="pt-PT" b="1" dirty="0"/>
              <a:t> </a:t>
            </a:r>
            <a:endParaRPr lang="pt-PT" b="1" dirty="0"/>
          </a:p>
        </p:txBody>
      </p:sp>
      <p:sp>
        <p:nvSpPr>
          <p:cNvPr id="10" name="Content Placeholder 5"/>
          <p:cNvSpPr>
            <a:spLocks noGrp="1"/>
          </p:cNvSpPr>
          <p:nvPr>
            <p:ph idx="1"/>
          </p:nvPr>
        </p:nvSpPr>
        <p:spPr>
          <a:xfrm>
            <a:off x="6895869" y="2493876"/>
            <a:ext cx="5011456" cy="4351338"/>
          </a:xfrm>
        </p:spPr>
        <p:txBody>
          <a:bodyPr>
            <a:normAutofit/>
          </a:bodyPr>
          <a:lstStyle/>
          <a:p>
            <a:r>
              <a:rPr lang="pt-PT" dirty="0" err="1" smtClean="0"/>
              <a:t>Calibration</a:t>
            </a:r>
            <a:r>
              <a:rPr lang="pt-PT" dirty="0" smtClean="0"/>
              <a:t> </a:t>
            </a:r>
            <a:r>
              <a:rPr lang="pt-PT" dirty="0" err="1" smtClean="0"/>
              <a:t>factor</a:t>
            </a:r>
            <a:r>
              <a:rPr lang="pt-PT" dirty="0" smtClean="0"/>
              <a:t> </a:t>
            </a:r>
            <a:r>
              <a:rPr lang="pt-PT" dirty="0" err="1" smtClean="0"/>
              <a:t>calculated</a:t>
            </a:r>
            <a:r>
              <a:rPr lang="pt-PT" dirty="0" smtClean="0"/>
              <a:t> </a:t>
            </a:r>
            <a:r>
              <a:rPr lang="pt-PT" dirty="0" err="1" smtClean="0"/>
              <a:t>at</a:t>
            </a:r>
            <a:r>
              <a:rPr lang="pt-PT" dirty="0" smtClean="0"/>
              <a:t> </a:t>
            </a:r>
            <a:r>
              <a:rPr lang="en-US" dirty="0" smtClean="0"/>
              <a:t>each reference station applied to all sensors in the vicinity of the </a:t>
            </a:r>
            <a:r>
              <a:rPr lang="pt-PT" dirty="0" smtClean="0"/>
              <a:t>station</a:t>
            </a:r>
          </a:p>
          <a:p>
            <a:r>
              <a:rPr lang="pt-PT" dirty="0" smtClean="0"/>
              <a:t>RIVM </a:t>
            </a:r>
            <a:r>
              <a:rPr lang="pt-PT" dirty="0" err="1" smtClean="0"/>
              <a:t>calibration</a:t>
            </a:r>
            <a:endParaRPr lang="pt-PT"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4252" y="2204288"/>
            <a:ext cx="4134620" cy="3752096"/>
          </a:xfrm>
          <a:prstGeom prst="rect">
            <a:avLst/>
          </a:prstGeom>
        </p:spPr>
      </p:pic>
    </p:spTree>
    <p:extLst>
      <p:ext uri="{BB962C8B-B14F-4D97-AF65-F5344CB8AC3E}">
        <p14:creationId xmlns:p14="http://schemas.microsoft.com/office/powerpoint/2010/main" val="3387268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chemeClr val="accent5">
              <a:lumMod val="20000"/>
              <a:lumOff val="80000"/>
            </a:schemeClr>
          </a:solidFill>
          <a:ln>
            <a:solidFill>
              <a:schemeClr val="accent5">
                <a:lumMod val="20000"/>
                <a:lumOff val="80000"/>
              </a:schemeClr>
            </a:solidFill>
          </a:ln>
        </p:spPr>
        <p:txBody>
          <a:bodyPr/>
          <a:lstStyle/>
          <a:p>
            <a:pPr algn="ctr"/>
            <a:r>
              <a:rPr lang="pt-PT" b="1" dirty="0" smtClean="0"/>
              <a:t>	</a:t>
            </a:r>
            <a:r>
              <a:rPr lang="pt-PT" b="1" dirty="0" err="1" smtClean="0"/>
              <a:t>Outliers</a:t>
            </a:r>
            <a:r>
              <a:rPr lang="pt-PT" b="1" dirty="0" smtClean="0"/>
              <a:t> </a:t>
            </a:r>
            <a:r>
              <a:rPr lang="pt-PT" b="1" dirty="0" err="1" smtClean="0"/>
              <a:t>detection</a:t>
            </a:r>
            <a:endParaRPr lang="pt-PT" b="1" dirty="0"/>
          </a:p>
        </p:txBody>
      </p:sp>
      <p:sp>
        <p:nvSpPr>
          <p:cNvPr id="7" name="TextBox 6"/>
          <p:cNvSpPr txBox="1"/>
          <p:nvPr/>
        </p:nvSpPr>
        <p:spPr>
          <a:xfrm>
            <a:off x="2714833" y="6100651"/>
            <a:ext cx="1782352" cy="369332"/>
          </a:xfrm>
          <a:prstGeom prst="rect">
            <a:avLst/>
          </a:prstGeom>
          <a:noFill/>
        </p:spPr>
        <p:txBody>
          <a:bodyPr wrap="square" rtlCol="0">
            <a:spAutoFit/>
          </a:bodyPr>
          <a:lstStyle/>
          <a:p>
            <a:r>
              <a:rPr lang="pt-PT" dirty="0" err="1" smtClean="0"/>
              <a:t>Raw</a:t>
            </a:r>
            <a:r>
              <a:rPr lang="pt-PT" dirty="0" smtClean="0"/>
              <a:t> data</a:t>
            </a:r>
            <a:endParaRPr lang="pt-PT" dirty="0"/>
          </a:p>
        </p:txBody>
      </p:sp>
      <p:sp>
        <p:nvSpPr>
          <p:cNvPr id="9" name="TextBox 8"/>
          <p:cNvSpPr txBox="1"/>
          <p:nvPr/>
        </p:nvSpPr>
        <p:spPr>
          <a:xfrm>
            <a:off x="5851502" y="5915985"/>
            <a:ext cx="1782352" cy="369332"/>
          </a:xfrm>
          <a:prstGeom prst="rect">
            <a:avLst/>
          </a:prstGeom>
          <a:noFill/>
        </p:spPr>
        <p:txBody>
          <a:bodyPr wrap="square" rtlCol="0">
            <a:spAutoFit/>
          </a:bodyPr>
          <a:lstStyle/>
          <a:p>
            <a:r>
              <a:rPr lang="pt-PT" dirty="0" smtClean="0"/>
              <a:t>Percentil 99.9</a:t>
            </a:r>
            <a:endParaRPr lang="pt-PT"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483" y="0"/>
            <a:ext cx="10301034" cy="6858000"/>
          </a:xfrm>
          <a:prstGeom prst="rect">
            <a:avLst/>
          </a:prstGeom>
        </p:spPr>
      </p:pic>
    </p:spTree>
    <p:extLst>
      <p:ext uri="{BB962C8B-B14F-4D97-AF65-F5344CB8AC3E}">
        <p14:creationId xmlns:p14="http://schemas.microsoft.com/office/powerpoint/2010/main" val="3854856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chemeClr val="accent5">
              <a:lumMod val="20000"/>
              <a:lumOff val="80000"/>
            </a:schemeClr>
          </a:solidFill>
          <a:ln>
            <a:solidFill>
              <a:schemeClr val="accent5">
                <a:lumMod val="20000"/>
                <a:lumOff val="80000"/>
              </a:schemeClr>
            </a:solidFill>
          </a:ln>
        </p:spPr>
        <p:txBody>
          <a:bodyPr/>
          <a:lstStyle/>
          <a:p>
            <a:pPr algn="ctr"/>
            <a:r>
              <a:rPr lang="pt-PT" b="1" dirty="0" smtClean="0"/>
              <a:t>	</a:t>
            </a:r>
            <a:r>
              <a:rPr lang="pt-PT" b="1" dirty="0" err="1" smtClean="0"/>
              <a:t>Outliers</a:t>
            </a:r>
            <a:r>
              <a:rPr lang="pt-PT" b="1" dirty="0" smtClean="0"/>
              <a:t> </a:t>
            </a:r>
            <a:r>
              <a:rPr lang="pt-PT" b="1" dirty="0" err="1" smtClean="0"/>
              <a:t>detection</a:t>
            </a:r>
            <a:endParaRPr lang="pt-PT" b="1"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4789" r="11534" b="2546"/>
          <a:stretch/>
        </p:blipFill>
        <p:spPr>
          <a:xfrm>
            <a:off x="268299" y="1818752"/>
            <a:ext cx="5607178" cy="493776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443"/>
          <a:stretch/>
        </p:blipFill>
        <p:spPr>
          <a:xfrm>
            <a:off x="5759148" y="1910192"/>
            <a:ext cx="6357004" cy="4754880"/>
          </a:xfrm>
          <a:prstGeom prst="rect">
            <a:avLst/>
          </a:prstGeom>
        </p:spPr>
      </p:pic>
    </p:spTree>
    <p:extLst>
      <p:ext uri="{BB962C8B-B14F-4D97-AF65-F5344CB8AC3E}">
        <p14:creationId xmlns:p14="http://schemas.microsoft.com/office/powerpoint/2010/main" val="1385847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chemeClr val="accent5">
              <a:lumMod val="20000"/>
              <a:lumOff val="80000"/>
            </a:schemeClr>
          </a:solidFill>
          <a:ln>
            <a:solidFill>
              <a:schemeClr val="accent5">
                <a:lumMod val="20000"/>
                <a:lumOff val="80000"/>
              </a:schemeClr>
            </a:solidFill>
          </a:ln>
        </p:spPr>
        <p:txBody>
          <a:bodyPr/>
          <a:lstStyle/>
          <a:p>
            <a:pPr algn="ctr"/>
            <a:r>
              <a:rPr lang="pt-PT" b="1" dirty="0" smtClean="0"/>
              <a:t>	</a:t>
            </a:r>
            <a:r>
              <a:rPr lang="pt-PT" b="1" dirty="0" err="1" smtClean="0"/>
              <a:t>Outliers</a:t>
            </a:r>
            <a:r>
              <a:rPr lang="pt-PT" b="1" dirty="0" smtClean="0"/>
              <a:t> </a:t>
            </a:r>
            <a:r>
              <a:rPr lang="pt-PT" b="1" dirty="0" err="1" smtClean="0"/>
              <a:t>detection</a:t>
            </a:r>
            <a:endParaRPr lang="pt-PT" b="1" dirty="0"/>
          </a:p>
        </p:txBody>
      </p:sp>
      <p:sp>
        <p:nvSpPr>
          <p:cNvPr id="7" name="TextBox 6"/>
          <p:cNvSpPr txBox="1"/>
          <p:nvPr/>
        </p:nvSpPr>
        <p:spPr>
          <a:xfrm>
            <a:off x="2714833" y="6100651"/>
            <a:ext cx="1782352" cy="369332"/>
          </a:xfrm>
          <a:prstGeom prst="rect">
            <a:avLst/>
          </a:prstGeom>
          <a:noFill/>
        </p:spPr>
        <p:txBody>
          <a:bodyPr wrap="square" rtlCol="0">
            <a:spAutoFit/>
          </a:bodyPr>
          <a:lstStyle/>
          <a:p>
            <a:r>
              <a:rPr lang="pt-PT" dirty="0" err="1" smtClean="0"/>
              <a:t>Raw</a:t>
            </a:r>
            <a:r>
              <a:rPr lang="pt-PT" dirty="0" smtClean="0"/>
              <a:t> data</a:t>
            </a:r>
            <a:endParaRPr lang="pt-PT" dirty="0"/>
          </a:p>
        </p:txBody>
      </p:sp>
      <p:sp>
        <p:nvSpPr>
          <p:cNvPr id="9" name="TextBox 8"/>
          <p:cNvSpPr txBox="1"/>
          <p:nvPr/>
        </p:nvSpPr>
        <p:spPr>
          <a:xfrm>
            <a:off x="5851502" y="5915985"/>
            <a:ext cx="1782352" cy="369332"/>
          </a:xfrm>
          <a:prstGeom prst="rect">
            <a:avLst/>
          </a:prstGeom>
          <a:noFill/>
        </p:spPr>
        <p:txBody>
          <a:bodyPr wrap="square" rtlCol="0">
            <a:spAutoFit/>
          </a:bodyPr>
          <a:lstStyle/>
          <a:p>
            <a:r>
              <a:rPr lang="pt-PT" dirty="0" smtClean="0"/>
              <a:t>Percentil 99.9</a:t>
            </a:r>
            <a:endParaRPr lang="pt-PT"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483" y="0"/>
            <a:ext cx="10301034" cy="6858000"/>
          </a:xfrm>
          <a:prstGeom prst="rect">
            <a:avLst/>
          </a:prstGeom>
        </p:spPr>
      </p:pic>
    </p:spTree>
    <p:extLst>
      <p:ext uri="{BB962C8B-B14F-4D97-AF65-F5344CB8AC3E}">
        <p14:creationId xmlns:p14="http://schemas.microsoft.com/office/powerpoint/2010/main" val="2968289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chemeClr val="accent5">
              <a:lumMod val="20000"/>
              <a:lumOff val="80000"/>
            </a:schemeClr>
          </a:solidFill>
          <a:ln>
            <a:solidFill>
              <a:schemeClr val="accent5">
                <a:lumMod val="20000"/>
                <a:lumOff val="80000"/>
              </a:schemeClr>
            </a:solidFill>
          </a:ln>
        </p:spPr>
        <p:txBody>
          <a:bodyPr/>
          <a:lstStyle/>
          <a:p>
            <a:pPr algn="ctr"/>
            <a:r>
              <a:rPr lang="pt-PT" b="1" dirty="0" smtClean="0"/>
              <a:t>	</a:t>
            </a:r>
            <a:r>
              <a:rPr lang="pt-PT" b="1" dirty="0" err="1" smtClean="0"/>
              <a:t>Outliers</a:t>
            </a:r>
            <a:r>
              <a:rPr lang="pt-PT" b="1" dirty="0" smtClean="0"/>
              <a:t> </a:t>
            </a:r>
            <a:r>
              <a:rPr lang="pt-PT" b="1" dirty="0" err="1" smtClean="0"/>
              <a:t>detection</a:t>
            </a:r>
            <a:endParaRPr lang="pt-PT"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306" r="13095" b="2857"/>
          <a:stretch/>
        </p:blipFill>
        <p:spPr>
          <a:xfrm>
            <a:off x="381836" y="1828799"/>
            <a:ext cx="5365313" cy="484632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3736"/>
          <a:stretch/>
        </p:blipFill>
        <p:spPr>
          <a:xfrm>
            <a:off x="5797394" y="2134271"/>
            <a:ext cx="6306585" cy="4663440"/>
          </a:xfrm>
          <a:prstGeom prst="rect">
            <a:avLst/>
          </a:prstGeom>
        </p:spPr>
      </p:pic>
      <p:sp>
        <p:nvSpPr>
          <p:cNvPr id="7" name="Oval 6"/>
          <p:cNvSpPr/>
          <p:nvPr/>
        </p:nvSpPr>
        <p:spPr>
          <a:xfrm>
            <a:off x="8229600" y="1690689"/>
            <a:ext cx="3697793" cy="37153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ounded Rectangle 7"/>
          <p:cNvSpPr/>
          <p:nvPr/>
        </p:nvSpPr>
        <p:spPr>
          <a:xfrm>
            <a:off x="251209" y="3004457"/>
            <a:ext cx="4983982" cy="10450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ounded Rectangle 8"/>
          <p:cNvSpPr/>
          <p:nvPr/>
        </p:nvSpPr>
        <p:spPr>
          <a:xfrm rot="16200000">
            <a:off x="1076848" y="3679364"/>
            <a:ext cx="4983982" cy="10450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64448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1262</TotalTime>
  <Words>783</Words>
  <Application>Microsoft Office PowerPoint</Application>
  <PresentationFormat>Widescreen</PresentationFormat>
  <Paragraphs>57</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Cambria</vt:lpstr>
      <vt:lpstr>Office Theme</vt:lpstr>
      <vt:lpstr>CT6: Near real time assessment with low-cost sensors</vt:lpstr>
      <vt:lpstr> Data for PM2.5 benchmark</vt:lpstr>
      <vt:lpstr> UAVR on-going work</vt:lpstr>
      <vt:lpstr> UAVR on-going work</vt:lpstr>
      <vt:lpstr> UAVR on-going work</vt:lpstr>
      <vt:lpstr> Outliers detection</vt:lpstr>
      <vt:lpstr> Outliers detection</vt:lpstr>
      <vt:lpstr> Outliers detection</vt:lpstr>
      <vt:lpstr> Outliers detection</vt:lpstr>
      <vt:lpstr> </vt:lpstr>
      <vt:lpstr> UAVR future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Near real time assessment with low-cost sensors (FAIRMODE CT6)</dc:title>
  <dc:creator>Vera Rodrigues</dc:creator>
  <cp:lastModifiedBy>Vera Rodrigues</cp:lastModifiedBy>
  <cp:revision>22</cp:revision>
  <dcterms:created xsi:type="dcterms:W3CDTF">2021-06-01T21:26:40Z</dcterms:created>
  <dcterms:modified xsi:type="dcterms:W3CDTF">2021-10-07T23:13:17Z</dcterms:modified>
</cp:coreProperties>
</file>