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75" r:id="rId3"/>
    <p:sldId id="390" r:id="rId4"/>
    <p:sldId id="391" r:id="rId5"/>
    <p:sldId id="392" r:id="rId6"/>
    <p:sldId id="394" r:id="rId7"/>
    <p:sldId id="395" r:id="rId8"/>
    <p:sldId id="393" r:id="rId9"/>
    <p:sldId id="396" r:id="rId10"/>
    <p:sldId id="397" r:id="rId11"/>
    <p:sldId id="399" r:id="rId12"/>
    <p:sldId id="400" r:id="rId13"/>
    <p:sldId id="403" r:id="rId14"/>
    <p:sldId id="405" r:id="rId15"/>
    <p:sldId id="406" r:id="rId16"/>
    <p:sldId id="411" r:id="rId17"/>
    <p:sldId id="407" r:id="rId18"/>
    <p:sldId id="408" r:id="rId19"/>
    <p:sldId id="409" r:id="rId20"/>
    <p:sldId id="410" r:id="rId21"/>
    <p:sldId id="398" r:id="rId22"/>
    <p:sldId id="299" r:id="rId23"/>
    <p:sldId id="401" r:id="rId24"/>
    <p:sldId id="333" r:id="rId25"/>
  </p:sldIdLst>
  <p:sldSz cx="9144000" cy="6858000" type="screen4x3"/>
  <p:notesSz cx="6858000" cy="9144000"/>
  <p:defaultTextStyle>
    <a:defPPr>
      <a:defRPr lang="nl-B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eldeman" initials="v" lastIdx="2" clrIdx="0"/>
  <p:cmAuthor id="1" name="Bino Maiheu" initials="BM" lastIdx="2" clrIdx="1"/>
  <p:cmAuthor id="2" name="VIAENEP" initials="V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1" autoAdjust="0"/>
    <p:restoredTop sz="94658" autoAdjust="0"/>
  </p:normalViewPr>
  <p:slideViewPr>
    <p:cSldViewPr>
      <p:cViewPr varScale="1">
        <p:scale>
          <a:sx n="88" d="100"/>
          <a:sy n="88" d="100"/>
        </p:scale>
        <p:origin x="-69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13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5B9132-9CD8-4968-91C4-6C86C828D3C5}" type="datetimeFigureOut">
              <a:rPr lang="nl-BE" smtClean="0"/>
              <a:pPr/>
              <a:t>10/04/2013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2375B-E1AB-429A-BDB9-9FEDF984908A}" type="slidenum">
              <a:rPr lang="nl-BE" smtClean="0"/>
              <a:pPr/>
              <a:t>‹#›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3644900"/>
            <a:ext cx="6369050" cy="720725"/>
          </a:xfrm>
        </p:spPr>
        <p:txBody>
          <a:bodyPr/>
          <a:lstStyle>
            <a:lvl1pPr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365625"/>
            <a:ext cx="6400800" cy="481013"/>
          </a:xfrm>
        </p:spPr>
        <p:txBody>
          <a:bodyPr/>
          <a:lstStyle>
            <a:lvl1pPr marL="0" indent="0">
              <a:buFont typeface="Arial" charset="0"/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nl-BE" dirty="0"/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1387475" y="3429000"/>
            <a:ext cx="91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fld id="{E07FA7ED-FB32-41D5-929C-A4F1A38172F1}" type="datetime1">
              <a:rPr lang="en-GB" sz="1000">
                <a:ea typeface="ヒラギノ角ゴ Pro W3" pitchFamily="1" charset="-128"/>
              </a:rPr>
              <a:pPr eaLnBrk="0" hangingPunct="0"/>
              <a:t>10/04/2013</a:t>
            </a:fld>
            <a:endParaRPr lang="nl-BE" sz="1400">
              <a:ea typeface="ヒラギノ角ゴ Pro W3" pitchFamily="1" charset="-128"/>
            </a:endParaRPr>
          </a:p>
        </p:txBody>
      </p:sp>
      <p:pic>
        <p:nvPicPr>
          <p:cNvPr id="6158" name="Picture 14" descr="t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9142412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screen_0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4114800" y="6477000"/>
            <a:ext cx="91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fld id="{ED0EA0E3-8009-418A-937B-027BA0661B4B}" type="datetime1">
              <a:rPr lang="en-GB" sz="1000">
                <a:ea typeface="ヒラギノ角ゴ Pro W3" pitchFamily="1" charset="-128"/>
              </a:rPr>
              <a:pPr eaLnBrk="0" hangingPunct="0"/>
              <a:t>10/04/2013</a:t>
            </a:fld>
            <a:endParaRPr lang="nl-BE" sz="1400">
              <a:ea typeface="ヒラギノ角ゴ Pro W3" pitchFamily="1" charset="-128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7620000" y="6477000"/>
            <a:ext cx="838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05E86E2F-886E-44BF-9870-F886DF1E4E8F}" type="slidenum">
              <a:rPr lang="nl-NL" sz="1000">
                <a:ea typeface="ヒラギノ角ゴ Pro W3" pitchFamily="1" charset="-128"/>
              </a:rPr>
              <a:pPr algn="r" eaLnBrk="0" hangingPunct="0"/>
              <a:t>‹#›</a:t>
            </a:fld>
            <a:endParaRPr lang="nl-NL" sz="1400">
              <a:ea typeface="ヒラギノ角ゴ Pro W3" pitchFamily="1" charset="-128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 rot="-21600000">
            <a:off x="4122267" y="6658754"/>
            <a:ext cx="885178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/>
            <a:r>
              <a:rPr lang="nl-BE" sz="700" dirty="0">
                <a:ea typeface="ヒラギノ角ゴ Pro W3" pitchFamily="1" charset="-128"/>
              </a:rPr>
              <a:t>© </a:t>
            </a:r>
            <a:r>
              <a:rPr lang="nl-BE" sz="700" dirty="0" smtClean="0">
                <a:ea typeface="ヒラギノ角ゴ Pro W3" pitchFamily="1" charset="-128"/>
              </a:rPr>
              <a:t>2012, </a:t>
            </a:r>
            <a:r>
              <a:rPr lang="nl-BE" sz="700" dirty="0">
                <a:ea typeface="ヒラギノ角ゴ Pro W3" pitchFamily="1" charset="-128"/>
              </a:rPr>
              <a:t>VITO NV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nl-BE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34A3DC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4A3DC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4A3DC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34A3DC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34A3DC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34A3DC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34A3DC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34A3DC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34A3DC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bino.maiheu@vito.b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7" Type="http://schemas.openxmlformats.org/officeDocument/2006/relationships/image" Target="../media/image33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emf"/><Relationship Id="rId5" Type="http://schemas.openxmlformats.org/officeDocument/2006/relationships/image" Target="../media/image31.png"/><Relationship Id="rId4" Type="http://schemas.openxmlformats.org/officeDocument/2006/relationships/image" Target="../media/image30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image" Target="../media/image36.emf"/><Relationship Id="rId7" Type="http://schemas.openxmlformats.org/officeDocument/2006/relationships/image" Target="../media/image6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8.emf"/><Relationship Id="rId4" Type="http://schemas.openxmlformats.org/officeDocument/2006/relationships/image" Target="../media/image37.emf"/><Relationship Id="rId9" Type="http://schemas.openxmlformats.org/officeDocument/2006/relationships/image" Target="../media/image40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image" Target="../media/image7.png"/><Relationship Id="rId7" Type="http://schemas.openxmlformats.org/officeDocument/2006/relationships/image" Target="../media/image44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41.emf"/><Relationship Id="rId9" Type="http://schemas.openxmlformats.org/officeDocument/2006/relationships/image" Target="../media/image4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11" Type="http://schemas.openxmlformats.org/officeDocument/2006/relationships/image" Target="../media/image8.png"/><Relationship Id="rId5" Type="http://schemas.openxmlformats.org/officeDocument/2006/relationships/oleObject" Target="../embeddings/oleObject3.bin"/><Relationship Id="rId10" Type="http://schemas.openxmlformats.org/officeDocument/2006/relationships/image" Target="../media/image7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645024"/>
            <a:ext cx="7448872" cy="720725"/>
          </a:xfrm>
        </p:spPr>
        <p:txBody>
          <a:bodyPr/>
          <a:lstStyle/>
          <a:p>
            <a:r>
              <a:rPr lang="en-US" dirty="0" smtClean="0"/>
              <a:t>A model inter-comparison exercise in Belgium – </a:t>
            </a:r>
            <a:r>
              <a:rPr lang="en-US" sz="2000" dirty="0" smtClean="0"/>
              <a:t>determination of best large scale concentration maps</a:t>
            </a:r>
            <a:endParaRPr lang="fr-FR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6093296"/>
            <a:ext cx="6400800" cy="481013"/>
          </a:xfrm>
        </p:spPr>
        <p:txBody>
          <a:bodyPr/>
          <a:lstStyle/>
          <a:p>
            <a:r>
              <a:rPr lang="nl-BE" sz="1400" dirty="0" smtClean="0"/>
              <a:t>6th FAIRMODE </a:t>
            </a:r>
            <a:r>
              <a:rPr lang="nl-BE" sz="1400" dirty="0" err="1" smtClean="0"/>
              <a:t>Plenary</a:t>
            </a:r>
            <a:r>
              <a:rPr lang="nl-BE" sz="1400" dirty="0" smtClean="0"/>
              <a:t> and Workshop – </a:t>
            </a:r>
            <a:r>
              <a:rPr lang="nl-BE" sz="1400" dirty="0" err="1" smtClean="0"/>
              <a:t>Antwerp</a:t>
            </a:r>
            <a:r>
              <a:rPr lang="nl-BE" sz="1400" dirty="0" smtClean="0"/>
              <a:t>, </a:t>
            </a:r>
            <a:r>
              <a:rPr lang="nl-BE" sz="1400" dirty="0" err="1" smtClean="0"/>
              <a:t>Belgium</a:t>
            </a:r>
            <a:endParaRPr lang="nl-BE" sz="1400" dirty="0" smtClean="0"/>
          </a:p>
          <a:p>
            <a:r>
              <a:rPr lang="nl-BE" sz="1400" baseline="30000" dirty="0" smtClean="0"/>
              <a:t>(*)</a:t>
            </a:r>
            <a:r>
              <a:rPr lang="nl-BE" sz="1400" dirty="0" smtClean="0"/>
              <a:t> email: </a:t>
            </a:r>
            <a:r>
              <a:rPr lang="nl-BE" sz="1400" dirty="0" err="1" smtClean="0">
                <a:hlinkClick r:id="rId2"/>
              </a:rPr>
              <a:t>bino.maiheu</a:t>
            </a:r>
            <a:r>
              <a:rPr lang="nl-BE" sz="1400" dirty="0" smtClean="0">
                <a:hlinkClick r:id="rId2"/>
              </a:rPr>
              <a:t>@</a:t>
            </a:r>
            <a:r>
              <a:rPr lang="nl-BE" sz="1400" dirty="0" err="1" smtClean="0">
                <a:hlinkClick r:id="rId2"/>
              </a:rPr>
              <a:t>vito.be</a:t>
            </a:r>
            <a:r>
              <a:rPr lang="nl-BE" sz="1400" dirty="0" smtClean="0"/>
              <a:t> </a:t>
            </a:r>
            <a:endParaRPr lang="nl-BE" sz="14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1547664" y="4581128"/>
            <a:ext cx="54006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34A3DC"/>
              </a:buClr>
            </a:pPr>
            <a:r>
              <a:rPr kumimoji="0" lang="nl-BE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Bino Maiheu</a:t>
            </a:r>
            <a:r>
              <a:rPr kumimoji="0" lang="nl-BE" sz="14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(*)</a:t>
            </a:r>
            <a:endParaRPr kumimoji="0" lang="nl-BE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>
              <a:spcBef>
                <a:spcPct val="20000"/>
              </a:spcBef>
              <a:buClr>
                <a:srgbClr val="34A3DC"/>
              </a:buClr>
            </a:pPr>
            <a:r>
              <a:rPr kumimoji="0" lang="nl-BE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Nele</a:t>
            </a:r>
            <a:r>
              <a:rPr kumimoji="0" lang="nl-BE" sz="1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Veldeman</a:t>
            </a:r>
            <a:r>
              <a:rPr lang="nl-BE" sz="1400" kern="0" dirty="0" smtClean="0">
                <a:latin typeface="+mn-lt"/>
              </a:rPr>
              <a:t>, Koen De Ridder, Dirk Lauwaet, Peter Viaene, Felix Deutsch, Nele Smeets, Stijn Janssen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4A3DC"/>
              </a:buClr>
              <a:buSzTx/>
              <a:buFont typeface="Arial" charset="0"/>
              <a:buNone/>
              <a:tabLst/>
              <a:defRPr/>
            </a:pPr>
            <a:r>
              <a:rPr kumimoji="0" lang="nl-BE" sz="1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nl-BE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nl-BE" dirty="0" err="1" smtClean="0"/>
              <a:t>Results</a:t>
            </a:r>
            <a:r>
              <a:rPr lang="nl-BE" dirty="0" smtClean="0"/>
              <a:t> temporal </a:t>
            </a:r>
            <a:r>
              <a:rPr lang="nl-BE" dirty="0" err="1" smtClean="0"/>
              <a:t>validation</a:t>
            </a:r>
            <a:r>
              <a:rPr lang="nl-BE" dirty="0" smtClean="0"/>
              <a:t> NO</a:t>
            </a:r>
            <a:r>
              <a:rPr lang="nl-BE" baseline="-25000" dirty="0" smtClean="0"/>
              <a:t>2</a:t>
            </a:r>
            <a:endParaRPr lang="nl-BE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Picture 3" descr="Y:\Unit_RMA\MAP\N78H0 - MIRA Achtergrondconcentratiekaarten\3 Werkdocumenten\Bestanden\validation\plots\val_timeseries_target\no2_target_plot-all_2009.em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11" r="5311"/>
          <a:stretch>
            <a:fillRect/>
          </a:stretch>
        </p:blipFill>
        <p:spPr bwMode="auto">
          <a:xfrm>
            <a:off x="0" y="1340768"/>
            <a:ext cx="5452609" cy="4576015"/>
          </a:xfrm>
          <a:prstGeom prst="rect">
            <a:avLst/>
          </a:prstGeom>
          <a:noFill/>
        </p:spPr>
      </p:pic>
      <p:pic>
        <p:nvPicPr>
          <p:cNvPr id="5" name="Picture 4" descr="Y:\Unit_RMA\MAP\N78H0 - MIRA Achtergrondconcentratiekaarten\3 Werkdocumenten\Bestanden\validation\plots\val_timeseries\no2\no2_bias_boxplot-all_2009.em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622" r="7081"/>
          <a:stretch>
            <a:fillRect/>
          </a:stretch>
        </p:blipFill>
        <p:spPr bwMode="auto">
          <a:xfrm>
            <a:off x="5220072" y="1124744"/>
            <a:ext cx="3765469" cy="1718861"/>
          </a:xfrm>
          <a:prstGeom prst="rect">
            <a:avLst/>
          </a:prstGeom>
          <a:noFill/>
        </p:spPr>
      </p:pic>
      <p:pic>
        <p:nvPicPr>
          <p:cNvPr id="6" name="Picture 5" descr="Y:\Unit_RMA\MAP\N78H0 - MIRA Achtergrondconcentratiekaarten\3 Werkdocumenten\Bestanden\validation\plots\val_timeseries\no2\no2_rmse_boxplot-all_2009.em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622" r="7081"/>
          <a:stretch>
            <a:fillRect/>
          </a:stretch>
        </p:blipFill>
        <p:spPr bwMode="auto">
          <a:xfrm>
            <a:off x="5220072" y="2852936"/>
            <a:ext cx="3765469" cy="1718861"/>
          </a:xfrm>
          <a:prstGeom prst="rect">
            <a:avLst/>
          </a:prstGeom>
          <a:noFill/>
        </p:spPr>
      </p:pic>
      <p:pic>
        <p:nvPicPr>
          <p:cNvPr id="7" name="Picture 6" descr="Y:\Unit_RMA\MAP\N78H0 - MIRA Achtergrondconcentratiekaarten\3 Werkdocumenten\Bestanden\validation\plots\val_timeseries\no2\no2_tcor_boxplot-all_2009.emf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622" r="7081"/>
          <a:stretch>
            <a:fillRect/>
          </a:stretch>
        </p:blipFill>
        <p:spPr bwMode="auto">
          <a:xfrm>
            <a:off x="5220072" y="4581128"/>
            <a:ext cx="3765469" cy="17188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nl-BE" dirty="0" err="1" smtClean="0"/>
              <a:t>Results</a:t>
            </a:r>
            <a:r>
              <a:rPr lang="nl-BE" dirty="0" smtClean="0"/>
              <a:t> temporal </a:t>
            </a:r>
            <a:r>
              <a:rPr lang="nl-BE" dirty="0" err="1" smtClean="0"/>
              <a:t>validation</a:t>
            </a:r>
            <a:r>
              <a:rPr lang="nl-BE" dirty="0" smtClean="0"/>
              <a:t> PM</a:t>
            </a:r>
            <a:r>
              <a:rPr lang="nl-BE" baseline="-25000" dirty="0" smtClean="0"/>
              <a:t>10</a:t>
            </a:r>
            <a:endParaRPr lang="nl-BE" baseline="-25000" dirty="0"/>
          </a:p>
        </p:txBody>
      </p:sp>
      <p:pic>
        <p:nvPicPr>
          <p:cNvPr id="8" name="Picture 7" descr="Y:\Unit_RMA\MAP\N78H0 - MIRA Achtergrondconcentratiekaarten\3 Werkdocumenten\Bestanden\validation\plots\val_timeseries\pm10\pm10_bias_boxplot-all_2009.emf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622" r="7081"/>
          <a:stretch>
            <a:fillRect/>
          </a:stretch>
        </p:blipFill>
        <p:spPr bwMode="auto">
          <a:xfrm>
            <a:off x="5378531" y="1124744"/>
            <a:ext cx="3765469" cy="1718861"/>
          </a:xfrm>
          <a:prstGeom prst="rect">
            <a:avLst/>
          </a:prstGeom>
          <a:noFill/>
        </p:spPr>
      </p:pic>
      <p:pic>
        <p:nvPicPr>
          <p:cNvPr id="9" name="Picture 8" descr="Y:\Unit_RMA\MAP\N78H0 - MIRA Achtergrondconcentratiekaarten\3 Werkdocumenten\Bestanden\validation\plots\val_timeseries\pm10\pm10_rmse_boxplot-all_2009.emf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622" r="7081"/>
          <a:stretch>
            <a:fillRect/>
          </a:stretch>
        </p:blipFill>
        <p:spPr bwMode="auto">
          <a:xfrm>
            <a:off x="5378531" y="2852936"/>
            <a:ext cx="3765469" cy="1718861"/>
          </a:xfrm>
          <a:prstGeom prst="rect">
            <a:avLst/>
          </a:prstGeom>
          <a:noFill/>
        </p:spPr>
      </p:pic>
      <p:pic>
        <p:nvPicPr>
          <p:cNvPr id="10" name="Picture 9" descr="Y:\Unit_RMA\MAP\N78H0 - MIRA Achtergrondconcentratiekaarten\3 Werkdocumenten\Bestanden\validation\plots\val_timeseries\pm10\pm10_tcor_boxplot-all_2009.emf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622" r="7081"/>
          <a:stretch>
            <a:fillRect/>
          </a:stretch>
        </p:blipFill>
        <p:spPr bwMode="auto">
          <a:xfrm>
            <a:off x="5378531" y="4581128"/>
            <a:ext cx="3765469" cy="1718861"/>
          </a:xfrm>
          <a:prstGeom prst="rect">
            <a:avLst/>
          </a:prstGeom>
          <a:noFill/>
        </p:spPr>
      </p:pic>
      <p:pic>
        <p:nvPicPr>
          <p:cNvPr id="11" name="Content Placeholder 10" descr="Y:\Unit_RMA\MAP\N78H0 - MIRA Achtergrondconcentratiekaarten\3 Werkdocumenten\Bestanden\validation\plots\val_timeseries_target\pm10_target_plot-all_2009.emf"/>
          <p:cNvPicPr>
            <a:picLocks noGrp="1" noChangeAspect="1"/>
          </p:cNvPicPr>
          <p:nvPr>
            <p:ph idx="1"/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11" r="5311"/>
          <a:stretch>
            <a:fillRect/>
          </a:stretch>
        </p:blipFill>
        <p:spPr bwMode="auto">
          <a:xfrm>
            <a:off x="0" y="1124744"/>
            <a:ext cx="5452609" cy="45760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nl-BE" dirty="0" smtClean="0"/>
              <a:t>PM</a:t>
            </a:r>
            <a:r>
              <a:rPr lang="nl-BE" baseline="-25000" dirty="0" smtClean="0"/>
              <a:t>10</a:t>
            </a:r>
            <a:r>
              <a:rPr lang="nl-BE" dirty="0" smtClean="0"/>
              <a:t> </a:t>
            </a:r>
            <a:r>
              <a:rPr lang="nl-BE" dirty="0" err="1" smtClean="0"/>
              <a:t>exceedance</a:t>
            </a:r>
            <a:r>
              <a:rPr lang="nl-BE" dirty="0" smtClean="0"/>
              <a:t> indicators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5" name="Picture 4" descr="Y:\Unit_RMA\MAP\N78H0 - MIRA Achtergrondconcentratiekaarten\3 Werkdocumenten\Bestanden\validation\plots\val_timeseries\pm10\pm10_fcf_boxplot-all_2009.em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622" r="7081"/>
          <a:stretch>
            <a:fillRect/>
          </a:stretch>
        </p:blipFill>
        <p:spPr bwMode="auto">
          <a:xfrm>
            <a:off x="5220072" y="1124744"/>
            <a:ext cx="3765469" cy="1718861"/>
          </a:xfrm>
          <a:prstGeom prst="rect">
            <a:avLst/>
          </a:prstGeom>
          <a:noFill/>
        </p:spPr>
      </p:pic>
      <p:pic>
        <p:nvPicPr>
          <p:cNvPr id="6" name="Picture 5" descr="Y:\Unit_RMA\MAP\N78H0 - MIRA Achtergrondconcentratiekaarten\3 Werkdocumenten\Bestanden\validation\plots\val_timeseries\pm10\pm10_ffa_boxplot-all_2009.em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622" r="7081"/>
          <a:stretch>
            <a:fillRect/>
          </a:stretch>
        </p:blipFill>
        <p:spPr bwMode="auto">
          <a:xfrm>
            <a:off x="5220072" y="2852936"/>
            <a:ext cx="3765469" cy="1718861"/>
          </a:xfrm>
          <a:prstGeom prst="rect">
            <a:avLst/>
          </a:prstGeom>
          <a:noFill/>
        </p:spPr>
      </p:pic>
      <p:pic>
        <p:nvPicPr>
          <p:cNvPr id="7" name="Picture 6" descr="Y:\Unit_RMA\MAP\N78H0 - MIRA Achtergrondconcentratiekaarten\3 Werkdocumenten\Bestanden\validation\plots\val_timeseries\pm10\pm10_rpe_boxplot-all_2009.em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622" r="7081"/>
          <a:stretch>
            <a:fillRect/>
          </a:stretch>
        </p:blipFill>
        <p:spPr bwMode="auto">
          <a:xfrm>
            <a:off x="5220072" y="4590459"/>
            <a:ext cx="3765469" cy="1718861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/>
          <a:srcRect l="29295" t="3780" r="8505" b="51975"/>
          <a:stretch>
            <a:fillRect/>
          </a:stretch>
        </p:blipFill>
        <p:spPr bwMode="auto">
          <a:xfrm>
            <a:off x="899592" y="1196752"/>
            <a:ext cx="3554286" cy="1685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Y:\Unit_RMA\MAP\N78H0 - MIRA Achtergrondconcentratiekaarten\3 Werkdocumenten\Bestanden\validation\plots\val_timeseries\no2\no2_qqid_boxplot-all_2009.emf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622" r="7081"/>
          <a:stretch>
            <a:fillRect/>
          </a:stretch>
        </p:blipFill>
        <p:spPr bwMode="auto">
          <a:xfrm>
            <a:off x="683568" y="4653136"/>
            <a:ext cx="3765469" cy="1718861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707904" y="5301208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 smtClean="0"/>
              <a:t>?</a:t>
            </a:r>
            <a:endParaRPr lang="nl-BE" sz="4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/>
          <a:srcRect l="29295" t="3780" r="7875" b="52920"/>
          <a:stretch>
            <a:fillRect/>
          </a:stretch>
        </p:blipFill>
        <p:spPr bwMode="auto">
          <a:xfrm>
            <a:off x="899592" y="2852936"/>
            <a:ext cx="3590286" cy="1649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Down Arrow 11"/>
          <p:cNvSpPr/>
          <p:nvPr/>
        </p:nvSpPr>
        <p:spPr bwMode="auto">
          <a:xfrm>
            <a:off x="2555776" y="2564904"/>
            <a:ext cx="432048" cy="648072"/>
          </a:xfrm>
          <a:prstGeom prst="downArrow">
            <a:avLst/>
          </a:prstGeom>
          <a:solidFill>
            <a:srgbClr val="34A3D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Down Arrow 12"/>
          <p:cNvSpPr/>
          <p:nvPr/>
        </p:nvSpPr>
        <p:spPr bwMode="auto">
          <a:xfrm>
            <a:off x="2555776" y="4221088"/>
            <a:ext cx="432048" cy="648072"/>
          </a:xfrm>
          <a:prstGeom prst="downArrow">
            <a:avLst/>
          </a:prstGeom>
          <a:solidFill>
            <a:srgbClr val="34A3D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24128" y="126876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FCF</a:t>
            </a:r>
            <a:endParaRPr lang="nl-BE" dirty="0"/>
          </a:p>
        </p:txBody>
      </p:sp>
      <p:sp>
        <p:nvSpPr>
          <p:cNvPr id="16" name="TextBox 15"/>
          <p:cNvSpPr txBox="1"/>
          <p:nvPr/>
        </p:nvSpPr>
        <p:spPr>
          <a:xfrm>
            <a:off x="8172400" y="3933056"/>
            <a:ext cx="607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FFA</a:t>
            </a:r>
            <a:endParaRPr lang="nl-BE" dirty="0"/>
          </a:p>
        </p:txBody>
      </p:sp>
      <p:sp>
        <p:nvSpPr>
          <p:cNvPr id="17" name="TextBox 16"/>
          <p:cNvSpPr txBox="1"/>
          <p:nvPr/>
        </p:nvSpPr>
        <p:spPr>
          <a:xfrm>
            <a:off x="8172400" y="566124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RPE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What</a:t>
            </a:r>
            <a:r>
              <a:rPr lang="nl-BE" dirty="0" smtClean="0"/>
              <a:t> model has best temporal </a:t>
            </a:r>
            <a:r>
              <a:rPr lang="nl-BE" dirty="0" err="1" smtClean="0"/>
              <a:t>characteristics</a:t>
            </a:r>
            <a:r>
              <a:rPr lang="nl-BE" dirty="0" smtClean="0"/>
              <a:t> ?</a:t>
            </a:r>
            <a:endParaRPr lang="nl-B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779912" y="5445224"/>
          <a:ext cx="5229225" cy="1167765"/>
        </p:xfrm>
        <a:graphic>
          <a:graphicData uri="http://schemas.openxmlformats.org/drawingml/2006/table">
            <a:tbl>
              <a:tblPr/>
              <a:tblGrid>
                <a:gridCol w="1628775"/>
                <a:gridCol w="450215"/>
                <a:gridCol w="449580"/>
                <a:gridCol w="450215"/>
                <a:gridCol w="450215"/>
                <a:gridCol w="450215"/>
                <a:gridCol w="449580"/>
                <a:gridCol w="450215"/>
                <a:gridCol w="450215"/>
              </a:tblGrid>
              <a:tr h="1727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 b="1" dirty="0">
                          <a:latin typeface="Calibri"/>
                          <a:ea typeface="Times New Roman"/>
                          <a:cs typeface="Times New Roman"/>
                        </a:rPr>
                        <a:t>MODEL</a:t>
                      </a:r>
                      <a:endParaRPr lang="nl-BE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255" marR="8255" marT="82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 b="1">
                          <a:latin typeface="Calibri"/>
                          <a:ea typeface="Times New Roman"/>
                          <a:cs typeface="Times New Roman"/>
                        </a:rPr>
                        <a:t>ZONE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255" marR="8255" marT="825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 b="1">
                          <a:latin typeface="Calibri"/>
                          <a:ea typeface="Times New Roman"/>
                          <a:cs typeface="Times New Roman"/>
                        </a:rPr>
                        <a:t>rio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255" marR="8255" marT="825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 b="1">
                          <a:latin typeface="Calibri"/>
                          <a:ea typeface="Times New Roman"/>
                          <a:cs typeface="Times New Roman"/>
                        </a:rPr>
                        <a:t>rio09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255" marR="8255" marT="825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 b="1">
                          <a:latin typeface="Calibri"/>
                          <a:ea typeface="Times New Roman"/>
                          <a:cs typeface="Times New Roman"/>
                        </a:rPr>
                        <a:t>aur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255" marR="8255" marT="825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 b="1">
                          <a:latin typeface="Calibri"/>
                          <a:ea typeface="Times New Roman"/>
                          <a:cs typeface="Times New Roman"/>
                        </a:rPr>
                        <a:t>auroi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255" marR="8255" marT="825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 b="1">
                          <a:latin typeface="Calibri"/>
                          <a:ea typeface="Times New Roman"/>
                          <a:cs typeface="Times New Roman"/>
                        </a:rPr>
                        <a:t>aurkf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255" marR="8255" marT="825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 b="1">
                          <a:latin typeface="Calibri"/>
                          <a:ea typeface="Times New Roman"/>
                          <a:cs typeface="Times New Roman"/>
                        </a:rPr>
                        <a:t>aurortho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255" marR="8255" marT="825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 b="1">
                          <a:latin typeface="Calibri"/>
                          <a:ea typeface="Times New Roman"/>
                          <a:cs typeface="Times New Roman"/>
                        </a:rPr>
                        <a:t>aurbias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255" marR="8255" marT="825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1644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 i="1">
                          <a:latin typeface="Calibri"/>
                          <a:ea typeface="Times New Roman"/>
                          <a:cs typeface="Times New Roman"/>
                        </a:rPr>
                        <a:t>NO2_MEDIAN_STATION_BIAS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255" marR="8255" marT="82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 i="1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255" marR="8255" marT="82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>
                          <a:latin typeface="Calibri"/>
                          <a:ea typeface="Times New Roman"/>
                          <a:cs typeface="Times New Roman"/>
                        </a:rPr>
                        <a:t>8.36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255" marR="8255" marT="82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>
                          <a:latin typeface="Calibri"/>
                          <a:ea typeface="Times New Roman"/>
                          <a:cs typeface="Times New Roman"/>
                        </a:rPr>
                        <a:t>9.29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255" marR="8255" marT="825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>
                          <a:latin typeface="Calibri"/>
                          <a:ea typeface="Times New Roman"/>
                          <a:cs typeface="Times New Roman"/>
                        </a:rPr>
                        <a:t>0.02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255" marR="8255" marT="825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>
                          <a:latin typeface="Calibri"/>
                          <a:ea typeface="Times New Roman"/>
                          <a:cs typeface="Times New Roman"/>
                        </a:rPr>
                        <a:t>10.00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255" marR="8255" marT="825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>
                          <a:latin typeface="Calibri"/>
                          <a:ea typeface="Times New Roman"/>
                          <a:cs typeface="Times New Roman"/>
                        </a:rPr>
                        <a:t>2.75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255" marR="8255" marT="825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>
                          <a:latin typeface="Calibri"/>
                          <a:ea typeface="Times New Roman"/>
                          <a:cs typeface="Times New Roman"/>
                        </a:rPr>
                        <a:t>5.00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255" marR="8255" marT="825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>
                          <a:latin typeface="Calibri"/>
                          <a:ea typeface="Times New Roman"/>
                          <a:cs typeface="Times New Roman"/>
                        </a:rPr>
                        <a:t>3.74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255" marR="8255" marT="825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44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 i="1">
                          <a:latin typeface="Calibri"/>
                          <a:ea typeface="Times New Roman"/>
                          <a:cs typeface="Times New Roman"/>
                        </a:rPr>
                        <a:t>NO2_MEDIAN_STATION_RMSE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255" marR="8255" marT="82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 i="1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255" marR="8255" marT="82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>
                          <a:latin typeface="Calibri"/>
                          <a:ea typeface="Times New Roman"/>
                          <a:cs typeface="Times New Roman"/>
                        </a:rPr>
                        <a:t>10.00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255" marR="8255" marT="82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>
                          <a:latin typeface="Calibri"/>
                          <a:ea typeface="Times New Roman"/>
                          <a:cs typeface="Times New Roman"/>
                        </a:rPr>
                        <a:t>10.00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255" marR="8255" marT="8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>
                          <a:latin typeface="Calibri"/>
                          <a:ea typeface="Times New Roman"/>
                          <a:cs typeface="Times New Roman"/>
                        </a:rPr>
                        <a:t>0.00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255" marR="8255" marT="8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>
                          <a:latin typeface="Calibri"/>
                          <a:ea typeface="Times New Roman"/>
                          <a:cs typeface="Times New Roman"/>
                        </a:rPr>
                        <a:t>7.25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255" marR="8255" marT="8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>
                          <a:latin typeface="Calibri"/>
                          <a:ea typeface="Times New Roman"/>
                          <a:cs typeface="Times New Roman"/>
                        </a:rPr>
                        <a:t>4.08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255" marR="8255" marT="8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>
                          <a:latin typeface="Calibri"/>
                          <a:ea typeface="Times New Roman"/>
                          <a:cs typeface="Times New Roman"/>
                        </a:rPr>
                        <a:t>3.47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255" marR="8255" marT="8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>
                          <a:latin typeface="Calibri"/>
                          <a:ea typeface="Times New Roman"/>
                          <a:cs typeface="Times New Roman"/>
                        </a:rPr>
                        <a:t>5.00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255" marR="8255" marT="825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44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 i="1">
                          <a:latin typeface="Calibri"/>
                          <a:ea typeface="Times New Roman"/>
                          <a:cs typeface="Times New Roman"/>
                        </a:rPr>
                        <a:t>NO2_MEDIAN_STATION_TCOR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255" marR="8255" marT="82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 i="1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255" marR="8255" marT="82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>
                          <a:latin typeface="Calibri"/>
                          <a:ea typeface="Times New Roman"/>
                          <a:cs typeface="Times New Roman"/>
                        </a:rPr>
                        <a:t>10.00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255" marR="8255" marT="82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>
                          <a:latin typeface="Calibri"/>
                          <a:ea typeface="Times New Roman"/>
                          <a:cs typeface="Times New Roman"/>
                        </a:rPr>
                        <a:t>9.90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255" marR="8255" marT="8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>
                          <a:latin typeface="Calibri"/>
                          <a:ea typeface="Times New Roman"/>
                          <a:cs typeface="Times New Roman"/>
                        </a:rPr>
                        <a:t>0.00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255" marR="8255" marT="8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>
                          <a:latin typeface="Calibri"/>
                          <a:ea typeface="Times New Roman"/>
                          <a:cs typeface="Times New Roman"/>
                        </a:rPr>
                        <a:t>6.33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255" marR="8255" marT="8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>
                          <a:latin typeface="Calibri"/>
                          <a:ea typeface="Times New Roman"/>
                          <a:cs typeface="Times New Roman"/>
                        </a:rPr>
                        <a:t>5.00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255" marR="8255" marT="8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>
                          <a:latin typeface="Calibri"/>
                          <a:ea typeface="Times New Roman"/>
                          <a:cs typeface="Times New Roman"/>
                        </a:rPr>
                        <a:t>1.54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255" marR="8255" marT="8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>
                          <a:latin typeface="Calibri"/>
                          <a:ea typeface="Times New Roman"/>
                          <a:cs typeface="Times New Roman"/>
                        </a:rPr>
                        <a:t>3.27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255" marR="8255" marT="825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44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 i="1">
                          <a:latin typeface="Calibri"/>
                          <a:ea typeface="Times New Roman"/>
                          <a:cs typeface="Times New Roman"/>
                        </a:rPr>
                        <a:t>NO2_MEDIAN_STATION_TARGET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255" marR="8255" marT="82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 i="1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255" marR="8255" marT="82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>
                          <a:latin typeface="Calibri"/>
                          <a:ea typeface="Times New Roman"/>
                          <a:cs typeface="Times New Roman"/>
                        </a:rPr>
                        <a:t>10.00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255" marR="8255" marT="82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>
                          <a:latin typeface="Calibri"/>
                          <a:ea typeface="Times New Roman"/>
                          <a:cs typeface="Times New Roman"/>
                        </a:rPr>
                        <a:t>9.54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255" marR="8255" marT="8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>
                          <a:latin typeface="Calibri"/>
                          <a:ea typeface="Times New Roman"/>
                          <a:cs typeface="Times New Roman"/>
                        </a:rPr>
                        <a:t>0.00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255" marR="8255" marT="8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>
                          <a:latin typeface="Calibri"/>
                          <a:ea typeface="Times New Roman"/>
                          <a:cs typeface="Times New Roman"/>
                        </a:rPr>
                        <a:t>6.87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255" marR="8255" marT="8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>
                          <a:latin typeface="Calibri"/>
                          <a:ea typeface="Times New Roman"/>
                          <a:cs typeface="Times New Roman"/>
                        </a:rPr>
                        <a:t>4.50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255" marR="8255" marT="8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>
                          <a:latin typeface="Calibri"/>
                          <a:ea typeface="Times New Roman"/>
                          <a:cs typeface="Times New Roman"/>
                        </a:rPr>
                        <a:t>2.71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255" marR="8255" marT="8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>
                          <a:latin typeface="Calibri"/>
                          <a:ea typeface="Times New Roman"/>
                          <a:cs typeface="Times New Roman"/>
                        </a:rPr>
                        <a:t>5.00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255" marR="8255" marT="825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44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 i="1">
                          <a:latin typeface="Calibri"/>
                          <a:ea typeface="Times New Roman"/>
                          <a:cs typeface="Times New Roman"/>
                        </a:rPr>
                        <a:t>NO2_MEDIAN_STATION_QQID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255" marR="8255" marT="82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 i="1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255" marR="8255" marT="82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>
                          <a:latin typeface="Calibri"/>
                          <a:ea typeface="Times New Roman"/>
                          <a:cs typeface="Times New Roman"/>
                        </a:rPr>
                        <a:t>7.78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255" marR="8255" marT="82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>
                          <a:latin typeface="Calibri"/>
                          <a:ea typeface="Times New Roman"/>
                          <a:cs typeface="Times New Roman"/>
                        </a:rPr>
                        <a:t>5.00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255" marR="8255" marT="8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>
                          <a:latin typeface="Calibri"/>
                          <a:ea typeface="Times New Roman"/>
                          <a:cs typeface="Times New Roman"/>
                        </a:rPr>
                        <a:t>4.23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255" marR="8255" marT="8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>
                          <a:latin typeface="Calibri"/>
                          <a:ea typeface="Times New Roman"/>
                          <a:cs typeface="Times New Roman"/>
                        </a:rPr>
                        <a:t>10.00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255" marR="8255" marT="8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>
                          <a:latin typeface="Calibri"/>
                          <a:ea typeface="Times New Roman"/>
                          <a:cs typeface="Times New Roman"/>
                        </a:rPr>
                        <a:t>0.00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255" marR="8255" marT="8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>
                          <a:latin typeface="Calibri"/>
                          <a:ea typeface="Times New Roman"/>
                          <a:cs typeface="Times New Roman"/>
                        </a:rPr>
                        <a:t>4.37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255" marR="8255" marT="8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>
                          <a:latin typeface="Calibri"/>
                          <a:ea typeface="Times New Roman"/>
                          <a:cs typeface="Times New Roman"/>
                        </a:rPr>
                        <a:t>5.82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255" marR="8255" marT="825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2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 b="1">
                          <a:latin typeface="Calibri"/>
                          <a:ea typeface="Times New Roman"/>
                          <a:cs typeface="Times New Roman"/>
                        </a:rPr>
                        <a:t>SCORE : 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255" marR="8255" marT="82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 b="1">
                          <a:latin typeface="Calibri"/>
                          <a:ea typeface="Times New Roman"/>
                          <a:cs typeface="Times New Roman"/>
                        </a:rPr>
                        <a:t>46.13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255" marR="8255" marT="82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 b="1">
                          <a:latin typeface="Calibri"/>
                          <a:ea typeface="Times New Roman"/>
                          <a:cs typeface="Times New Roman"/>
                        </a:rPr>
                        <a:t>43.73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255" marR="8255" marT="82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C37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 b="1">
                          <a:latin typeface="Calibri"/>
                          <a:ea typeface="Times New Roman"/>
                          <a:cs typeface="Times New Roman"/>
                        </a:rPr>
                        <a:t>4.25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255" marR="8255" marT="82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 b="1">
                          <a:latin typeface="Calibri"/>
                          <a:ea typeface="Times New Roman"/>
                          <a:cs typeface="Times New Roman"/>
                        </a:rPr>
                        <a:t>40.44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255" marR="8255" marT="82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C97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 b="1">
                          <a:latin typeface="Calibri"/>
                          <a:ea typeface="Times New Roman"/>
                          <a:cs typeface="Times New Roman"/>
                        </a:rPr>
                        <a:t>16.33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255" marR="8255" marT="82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D7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 b="1">
                          <a:latin typeface="Calibri"/>
                          <a:ea typeface="Times New Roman"/>
                          <a:cs typeface="Times New Roman"/>
                        </a:rPr>
                        <a:t>17.09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255" marR="8255" marT="82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27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 b="1" dirty="0">
                          <a:latin typeface="Calibri"/>
                          <a:ea typeface="Times New Roman"/>
                          <a:cs typeface="Times New Roman"/>
                        </a:rPr>
                        <a:t>22.83</a:t>
                      </a:r>
                      <a:endParaRPr lang="nl-BE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255" marR="8255" marT="82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211960" y="2852936"/>
          <a:ext cx="4779645" cy="1271270"/>
        </p:xfrm>
        <a:graphic>
          <a:graphicData uri="http://schemas.openxmlformats.org/drawingml/2006/table">
            <a:tbl>
              <a:tblPr/>
              <a:tblGrid>
                <a:gridCol w="1629410"/>
                <a:gridCol w="450215"/>
                <a:gridCol w="449580"/>
                <a:gridCol w="450215"/>
                <a:gridCol w="450215"/>
                <a:gridCol w="450215"/>
                <a:gridCol w="449580"/>
                <a:gridCol w="450215"/>
              </a:tblGrid>
              <a:tr h="1879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 b="1" dirty="0">
                          <a:latin typeface="Calibri"/>
                          <a:ea typeface="Times New Roman"/>
                          <a:cs typeface="Times New Roman"/>
                        </a:rPr>
                        <a:t>MODEL</a:t>
                      </a:r>
                      <a:endParaRPr lang="nl-BE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 b="1">
                          <a:latin typeface="Calibri"/>
                          <a:ea typeface="Times New Roman"/>
                          <a:cs typeface="Times New Roman"/>
                        </a:rPr>
                        <a:t>ZONE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 b="1">
                          <a:latin typeface="Calibri"/>
                          <a:ea typeface="Times New Roman"/>
                          <a:cs typeface="Times New Roman"/>
                        </a:rPr>
                        <a:t>rio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 b="1">
                          <a:latin typeface="Calibri"/>
                          <a:ea typeface="Times New Roman"/>
                          <a:cs typeface="Times New Roman"/>
                        </a:rPr>
                        <a:t>rio09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 b="1">
                          <a:latin typeface="Calibri"/>
                          <a:ea typeface="Times New Roman"/>
                          <a:cs typeface="Times New Roman"/>
                        </a:rPr>
                        <a:t>aur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 b="1">
                          <a:latin typeface="Calibri"/>
                          <a:ea typeface="Times New Roman"/>
                          <a:cs typeface="Times New Roman"/>
                        </a:rPr>
                        <a:t>auroi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 b="1">
                          <a:latin typeface="Calibri"/>
                          <a:ea typeface="Times New Roman"/>
                          <a:cs typeface="Times New Roman"/>
                        </a:rPr>
                        <a:t>aurkf 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 b="1" dirty="0" err="1">
                          <a:latin typeface="Calibri"/>
                          <a:ea typeface="Times New Roman"/>
                          <a:cs typeface="Times New Roman"/>
                        </a:rPr>
                        <a:t>aurbias</a:t>
                      </a:r>
                      <a:r>
                        <a:rPr lang="nl-BE" sz="900" b="1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nl-BE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1790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 i="1">
                          <a:latin typeface="Calibri"/>
                          <a:ea typeface="Times New Roman"/>
                          <a:cs typeface="Times New Roman"/>
                        </a:rPr>
                        <a:t>PM10_MEDIAN_STATION_BIAS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 i="1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>
                          <a:latin typeface="Calibri"/>
                          <a:ea typeface="Times New Roman"/>
                          <a:cs typeface="Times New Roman"/>
                        </a:rPr>
                        <a:t>9.28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>
                          <a:latin typeface="Calibri"/>
                          <a:ea typeface="Times New Roman"/>
                          <a:cs typeface="Times New Roman"/>
                        </a:rPr>
                        <a:t>8.94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>
                          <a:latin typeface="Calibri"/>
                          <a:ea typeface="Times New Roman"/>
                          <a:cs typeface="Times New Roman"/>
                        </a:rPr>
                        <a:t>0.00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>
                          <a:latin typeface="Calibri"/>
                          <a:ea typeface="Times New Roman"/>
                          <a:cs typeface="Times New Roman"/>
                        </a:rPr>
                        <a:t>0.00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>
                          <a:latin typeface="Calibri"/>
                          <a:ea typeface="Times New Roman"/>
                          <a:cs typeface="Times New Roman"/>
                        </a:rPr>
                        <a:t>1.06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>
                          <a:latin typeface="Calibri"/>
                          <a:ea typeface="Times New Roman"/>
                          <a:cs typeface="Times New Roman"/>
                        </a:rPr>
                        <a:t>10.00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90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 i="1">
                          <a:latin typeface="Calibri"/>
                          <a:ea typeface="Times New Roman"/>
                          <a:cs typeface="Times New Roman"/>
                        </a:rPr>
                        <a:t>PM10_MEDIAN_STATION_RMSE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 i="1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>
                          <a:latin typeface="Calibri"/>
                          <a:ea typeface="Times New Roman"/>
                          <a:cs typeface="Times New Roman"/>
                        </a:rPr>
                        <a:t>9.79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>
                          <a:latin typeface="Calibri"/>
                          <a:ea typeface="Times New Roman"/>
                          <a:cs typeface="Times New Roman"/>
                        </a:rPr>
                        <a:t>10.00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>
                          <a:latin typeface="Calibri"/>
                          <a:ea typeface="Times New Roman"/>
                          <a:cs typeface="Times New Roman"/>
                        </a:rPr>
                        <a:t>0.00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>
                          <a:latin typeface="Calibri"/>
                          <a:ea typeface="Times New Roman"/>
                          <a:cs typeface="Times New Roman"/>
                        </a:rPr>
                        <a:t>5.98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>
                          <a:latin typeface="Calibri"/>
                          <a:ea typeface="Times New Roman"/>
                          <a:cs typeface="Times New Roman"/>
                        </a:rPr>
                        <a:t>4.02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>
                          <a:latin typeface="Calibri"/>
                          <a:ea typeface="Times New Roman"/>
                          <a:cs typeface="Times New Roman"/>
                        </a:rPr>
                        <a:t>3.38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90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 i="1">
                          <a:latin typeface="Calibri"/>
                          <a:ea typeface="Times New Roman"/>
                          <a:cs typeface="Times New Roman"/>
                        </a:rPr>
                        <a:t>PM10_MEDIAN_STATION_TCOR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 i="1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>
                          <a:latin typeface="Calibri"/>
                          <a:ea typeface="Times New Roman"/>
                          <a:cs typeface="Times New Roman"/>
                        </a:rPr>
                        <a:t>9.84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>
                          <a:latin typeface="Calibri"/>
                          <a:ea typeface="Times New Roman"/>
                          <a:cs typeface="Times New Roman"/>
                        </a:rPr>
                        <a:t>10.00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>
                          <a:latin typeface="Calibri"/>
                          <a:ea typeface="Times New Roman"/>
                          <a:cs typeface="Times New Roman"/>
                        </a:rPr>
                        <a:t>0.00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>
                          <a:latin typeface="Calibri"/>
                          <a:ea typeface="Times New Roman"/>
                          <a:cs typeface="Times New Roman"/>
                        </a:rPr>
                        <a:t>6.11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>
                          <a:latin typeface="Calibri"/>
                          <a:ea typeface="Times New Roman"/>
                          <a:cs typeface="Times New Roman"/>
                        </a:rPr>
                        <a:t>3.89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>
                          <a:latin typeface="Calibri"/>
                          <a:ea typeface="Times New Roman"/>
                          <a:cs typeface="Times New Roman"/>
                        </a:rPr>
                        <a:t>0.87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90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 i="1">
                          <a:latin typeface="Calibri"/>
                          <a:ea typeface="Times New Roman"/>
                          <a:cs typeface="Times New Roman"/>
                        </a:rPr>
                        <a:t>PM10_MEDIAN_STATION_TARGET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 i="1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>
                          <a:latin typeface="Calibri"/>
                          <a:ea typeface="Times New Roman"/>
                          <a:cs typeface="Times New Roman"/>
                        </a:rPr>
                        <a:t>10.00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>
                          <a:latin typeface="Calibri"/>
                          <a:ea typeface="Times New Roman"/>
                          <a:cs typeface="Times New Roman"/>
                        </a:rPr>
                        <a:t>9.92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>
                          <a:latin typeface="Calibri"/>
                          <a:ea typeface="Times New Roman"/>
                          <a:cs typeface="Times New Roman"/>
                        </a:rPr>
                        <a:t>0.00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>
                          <a:latin typeface="Calibri"/>
                          <a:ea typeface="Times New Roman"/>
                          <a:cs typeface="Times New Roman"/>
                        </a:rPr>
                        <a:t>5.32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>
                          <a:latin typeface="Calibri"/>
                          <a:ea typeface="Times New Roman"/>
                          <a:cs typeface="Times New Roman"/>
                        </a:rPr>
                        <a:t>3.43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>
                          <a:latin typeface="Calibri"/>
                          <a:ea typeface="Times New Roman"/>
                          <a:cs typeface="Times New Roman"/>
                        </a:rPr>
                        <a:t>4.68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90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 i="1">
                          <a:latin typeface="Calibri"/>
                          <a:ea typeface="Times New Roman"/>
                          <a:cs typeface="Times New Roman"/>
                        </a:rPr>
                        <a:t>PM10_MEDIAN_STATION_QQID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 i="1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>
                          <a:latin typeface="Calibri"/>
                          <a:ea typeface="Times New Roman"/>
                          <a:cs typeface="Times New Roman"/>
                        </a:rPr>
                        <a:t>9.02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>
                          <a:latin typeface="Calibri"/>
                          <a:ea typeface="Times New Roman"/>
                          <a:cs typeface="Times New Roman"/>
                        </a:rPr>
                        <a:t>10.00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>
                          <a:latin typeface="Calibri"/>
                          <a:ea typeface="Times New Roman"/>
                          <a:cs typeface="Times New Roman"/>
                        </a:rPr>
                        <a:t>0.11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>
                          <a:latin typeface="Calibri"/>
                          <a:ea typeface="Times New Roman"/>
                          <a:cs typeface="Times New Roman"/>
                        </a:rPr>
                        <a:t>1.58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>
                          <a:latin typeface="Calibri"/>
                          <a:ea typeface="Times New Roman"/>
                          <a:cs typeface="Times New Roman"/>
                        </a:rPr>
                        <a:t>2.40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>
                          <a:latin typeface="Calibri"/>
                          <a:ea typeface="Times New Roman"/>
                          <a:cs typeface="Times New Roman"/>
                        </a:rPr>
                        <a:t>7.60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96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 b="1">
                          <a:latin typeface="Calibri"/>
                          <a:ea typeface="Times New Roman"/>
                          <a:cs typeface="Times New Roman"/>
                        </a:rPr>
                        <a:t>SCORE : 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 b="1">
                          <a:latin typeface="Calibri"/>
                          <a:ea typeface="Times New Roman"/>
                          <a:cs typeface="Times New Roman"/>
                        </a:rPr>
                        <a:t>47.93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C07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 b="1">
                          <a:latin typeface="Calibri"/>
                          <a:ea typeface="Times New Roman"/>
                          <a:cs typeface="Times New Roman"/>
                        </a:rPr>
                        <a:t>48.86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 b="1">
                          <a:latin typeface="Calibri"/>
                          <a:ea typeface="Times New Roman"/>
                          <a:cs typeface="Times New Roman"/>
                        </a:rPr>
                        <a:t>0.11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 b="1">
                          <a:latin typeface="Calibri"/>
                          <a:ea typeface="Times New Roman"/>
                          <a:cs typeface="Times New Roman"/>
                        </a:rPr>
                        <a:t>18.99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5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 b="1">
                          <a:latin typeface="Calibri"/>
                          <a:ea typeface="Times New Roman"/>
                          <a:cs typeface="Times New Roman"/>
                        </a:rPr>
                        <a:t>14.79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D7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 b="1" dirty="0">
                          <a:latin typeface="Calibri"/>
                          <a:ea typeface="Times New Roman"/>
                          <a:cs typeface="Times New Roman"/>
                        </a:rPr>
                        <a:t>26.54</a:t>
                      </a:r>
                      <a:endParaRPr lang="nl-BE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58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211960" y="4221088"/>
          <a:ext cx="4779645" cy="1092200"/>
        </p:xfrm>
        <a:graphic>
          <a:graphicData uri="http://schemas.openxmlformats.org/drawingml/2006/table">
            <a:tbl>
              <a:tblPr/>
              <a:tblGrid>
                <a:gridCol w="1629410"/>
                <a:gridCol w="450215"/>
                <a:gridCol w="449580"/>
                <a:gridCol w="450215"/>
                <a:gridCol w="450215"/>
                <a:gridCol w="450215"/>
                <a:gridCol w="449580"/>
                <a:gridCol w="450215"/>
              </a:tblGrid>
              <a:tr h="1879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 b="1" dirty="0">
                          <a:latin typeface="Calibri"/>
                          <a:ea typeface="Times New Roman"/>
                          <a:cs typeface="Times New Roman"/>
                        </a:rPr>
                        <a:t>MODEL</a:t>
                      </a:r>
                      <a:endParaRPr lang="nl-BE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 b="1">
                          <a:latin typeface="Calibri"/>
                          <a:ea typeface="Times New Roman"/>
                          <a:cs typeface="Times New Roman"/>
                        </a:rPr>
                        <a:t>ZONE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 b="1">
                          <a:latin typeface="Calibri"/>
                          <a:ea typeface="Times New Roman"/>
                          <a:cs typeface="Times New Roman"/>
                        </a:rPr>
                        <a:t>rio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 b="1">
                          <a:latin typeface="Calibri"/>
                          <a:ea typeface="Times New Roman"/>
                          <a:cs typeface="Times New Roman"/>
                        </a:rPr>
                        <a:t>rio09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 b="1">
                          <a:latin typeface="Calibri"/>
                          <a:ea typeface="Times New Roman"/>
                          <a:cs typeface="Times New Roman"/>
                        </a:rPr>
                        <a:t>aur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 b="1">
                          <a:latin typeface="Calibri"/>
                          <a:ea typeface="Times New Roman"/>
                          <a:cs typeface="Times New Roman"/>
                        </a:rPr>
                        <a:t>auroi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 b="1">
                          <a:latin typeface="Calibri"/>
                          <a:ea typeface="Times New Roman"/>
                          <a:cs typeface="Times New Roman"/>
                        </a:rPr>
                        <a:t>aurkf 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 b="1">
                          <a:latin typeface="Calibri"/>
                          <a:ea typeface="Times New Roman"/>
                          <a:cs typeface="Times New Roman"/>
                        </a:rPr>
                        <a:t>aurbias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1790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 i="1">
                          <a:latin typeface="Calibri"/>
                          <a:ea typeface="Times New Roman"/>
                          <a:cs typeface="Times New Roman"/>
                        </a:rPr>
                        <a:t>PM10_MEDIAN_STATION_FFA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 i="1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>
                          <a:latin typeface="Calibri"/>
                          <a:ea typeface="Times New Roman"/>
                          <a:cs typeface="Times New Roman"/>
                        </a:rPr>
                        <a:t>7.10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>
                          <a:latin typeface="Calibri"/>
                          <a:ea typeface="Times New Roman"/>
                          <a:cs typeface="Times New Roman"/>
                        </a:rPr>
                        <a:t>6.46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>
                          <a:latin typeface="Calibri"/>
                          <a:ea typeface="Times New Roman"/>
                          <a:cs typeface="Times New Roman"/>
                        </a:rPr>
                        <a:t>0.00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>
                          <a:latin typeface="Calibri"/>
                          <a:ea typeface="Times New Roman"/>
                          <a:cs typeface="Times New Roman"/>
                        </a:rPr>
                        <a:t>10.00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>
                          <a:latin typeface="Calibri"/>
                          <a:ea typeface="Times New Roman"/>
                          <a:cs typeface="Times New Roman"/>
                        </a:rPr>
                        <a:t>3.54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>
                          <a:latin typeface="Calibri"/>
                          <a:ea typeface="Times New Roman"/>
                          <a:cs typeface="Times New Roman"/>
                        </a:rPr>
                        <a:t>1.78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90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 i="1">
                          <a:latin typeface="Calibri"/>
                          <a:ea typeface="Times New Roman"/>
                          <a:cs typeface="Times New Roman"/>
                        </a:rPr>
                        <a:t>PM10_MEDIAN_STATION_FCF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 i="1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>
                          <a:latin typeface="Calibri"/>
                          <a:ea typeface="Times New Roman"/>
                          <a:cs typeface="Times New Roman"/>
                        </a:rPr>
                        <a:t>10.00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>
                          <a:latin typeface="Calibri"/>
                          <a:ea typeface="Times New Roman"/>
                          <a:cs typeface="Times New Roman"/>
                        </a:rPr>
                        <a:t>10.00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>
                          <a:latin typeface="Calibri"/>
                          <a:ea typeface="Times New Roman"/>
                          <a:cs typeface="Times New Roman"/>
                        </a:rPr>
                        <a:t>0.00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>
                          <a:latin typeface="Calibri"/>
                          <a:ea typeface="Times New Roman"/>
                          <a:cs typeface="Times New Roman"/>
                        </a:rPr>
                        <a:t>0.00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>
                          <a:latin typeface="Calibri"/>
                          <a:ea typeface="Times New Roman"/>
                          <a:cs typeface="Times New Roman"/>
                        </a:rPr>
                        <a:t>2.93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>
                          <a:latin typeface="Calibri"/>
                          <a:ea typeface="Times New Roman"/>
                          <a:cs typeface="Times New Roman"/>
                        </a:rPr>
                        <a:t>7.07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90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 i="1">
                          <a:latin typeface="Calibri"/>
                          <a:ea typeface="Times New Roman"/>
                          <a:cs typeface="Times New Roman"/>
                        </a:rPr>
                        <a:t>PM10_MEDIAN_STATION_QQID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 i="1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>
                          <a:latin typeface="Calibri"/>
                          <a:ea typeface="Times New Roman"/>
                          <a:cs typeface="Times New Roman"/>
                        </a:rPr>
                        <a:t>9.02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>
                          <a:latin typeface="Calibri"/>
                          <a:ea typeface="Times New Roman"/>
                          <a:cs typeface="Times New Roman"/>
                        </a:rPr>
                        <a:t>10.00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>
                          <a:latin typeface="Calibri"/>
                          <a:ea typeface="Times New Roman"/>
                          <a:cs typeface="Times New Roman"/>
                        </a:rPr>
                        <a:t>0.11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>
                          <a:latin typeface="Calibri"/>
                          <a:ea typeface="Times New Roman"/>
                          <a:cs typeface="Times New Roman"/>
                        </a:rPr>
                        <a:t>1.58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>
                          <a:latin typeface="Calibri"/>
                          <a:ea typeface="Times New Roman"/>
                          <a:cs typeface="Times New Roman"/>
                        </a:rPr>
                        <a:t>2.40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>
                          <a:latin typeface="Calibri"/>
                          <a:ea typeface="Times New Roman"/>
                          <a:cs typeface="Times New Roman"/>
                        </a:rPr>
                        <a:t>7.60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90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 i="1">
                          <a:latin typeface="Calibri"/>
                          <a:ea typeface="Times New Roman"/>
                          <a:cs typeface="Times New Roman"/>
                        </a:rPr>
                        <a:t>PM10_MEDIAN_STATION_RPE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 i="1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>
                          <a:latin typeface="Calibri"/>
                          <a:ea typeface="Times New Roman"/>
                          <a:cs typeface="Times New Roman"/>
                        </a:rPr>
                        <a:t>10.00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>
                          <a:latin typeface="Calibri"/>
                          <a:ea typeface="Times New Roman"/>
                          <a:cs typeface="Times New Roman"/>
                        </a:rPr>
                        <a:t>9.22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>
                          <a:latin typeface="Calibri"/>
                          <a:ea typeface="Times New Roman"/>
                          <a:cs typeface="Times New Roman"/>
                        </a:rPr>
                        <a:t>0.00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>
                          <a:latin typeface="Calibri"/>
                          <a:ea typeface="Times New Roman"/>
                          <a:cs typeface="Times New Roman"/>
                        </a:rPr>
                        <a:t>0.00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>
                          <a:latin typeface="Calibri"/>
                          <a:ea typeface="Times New Roman"/>
                          <a:cs typeface="Times New Roman"/>
                        </a:rPr>
                        <a:t>0.78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>
                          <a:latin typeface="Calibri"/>
                          <a:ea typeface="Times New Roman"/>
                          <a:cs typeface="Times New Roman"/>
                        </a:rPr>
                        <a:t>9.73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96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 b="1" dirty="0">
                          <a:latin typeface="Calibri"/>
                          <a:ea typeface="Times New Roman"/>
                          <a:cs typeface="Times New Roman"/>
                        </a:rPr>
                        <a:t>SCORE : </a:t>
                      </a:r>
                      <a:endParaRPr lang="nl-BE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 b="1">
                          <a:latin typeface="Calibri"/>
                          <a:ea typeface="Times New Roman"/>
                          <a:cs typeface="Times New Roman"/>
                        </a:rPr>
                        <a:t>36.12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 b="1">
                          <a:latin typeface="Calibri"/>
                          <a:ea typeface="Times New Roman"/>
                          <a:cs typeface="Times New Roman"/>
                        </a:rPr>
                        <a:t>35.67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C07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 b="1">
                          <a:latin typeface="Calibri"/>
                          <a:ea typeface="Times New Roman"/>
                          <a:cs typeface="Times New Roman"/>
                        </a:rPr>
                        <a:t>0.11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 b="1">
                          <a:latin typeface="Calibri"/>
                          <a:ea typeface="Times New Roman"/>
                          <a:cs typeface="Times New Roman"/>
                        </a:rPr>
                        <a:t>11.58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87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 b="1">
                          <a:latin typeface="Calibri"/>
                          <a:ea typeface="Times New Roman"/>
                          <a:cs typeface="Times New Roman"/>
                        </a:rPr>
                        <a:t>9.66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B7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900" b="1" dirty="0">
                          <a:latin typeface="Calibri"/>
                          <a:ea typeface="Times New Roman"/>
                          <a:cs typeface="Times New Roman"/>
                        </a:rPr>
                        <a:t>26.18</a:t>
                      </a:r>
                      <a:endParaRPr lang="nl-BE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881"/>
                    </a:solidFill>
                  </a:tcPr>
                </a:tc>
              </a:tr>
            </a:tbl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79512" y="1340768"/>
            <a:ext cx="8229600" cy="294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4A3DC"/>
              </a:buClr>
              <a:buSzTx/>
              <a:buFont typeface="Arial" charset="0"/>
              <a:buChar char="»"/>
              <a:tabLst/>
              <a:defRPr/>
            </a:pPr>
            <a:r>
              <a:rPr kumimoji="0" lang="nl-B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</a:t>
            </a:r>
            <a:r>
              <a:rPr kumimoji="0" lang="nl-B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</a:t>
            </a:r>
            <a:r>
              <a:rPr kumimoji="0" lang="nl-BE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RIO best</a:t>
            </a:r>
            <a:r>
              <a:rPr kumimoji="0" lang="nl-B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nl-BE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 </a:t>
            </a:r>
            <a:r>
              <a:rPr kumimoji="0" lang="nl-BE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assimilation</a:t>
            </a:r>
            <a:r>
              <a:rPr kumimoji="0" lang="nl-BE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l-BE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method</a:t>
            </a:r>
            <a:r>
              <a:rPr kumimoji="0" lang="nl-BE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l-BE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needed</a:t>
            </a:r>
            <a:r>
              <a:rPr kumimoji="0" lang="nl-BE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l-B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</a:t>
            </a:r>
            <a:r>
              <a:rPr kumimoji="0" lang="nl-B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calibrate</a:t>
            </a:r>
            <a:r>
              <a:rPr kumimoji="0" lang="nl-BE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aurora, </a:t>
            </a:r>
            <a:r>
              <a:rPr kumimoji="0" lang="nl-BE" sz="16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simple</a:t>
            </a:r>
            <a:r>
              <a:rPr kumimoji="0" lang="nl-BE" sz="16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land </a:t>
            </a:r>
            <a:r>
              <a:rPr kumimoji="0" lang="nl-BE" sz="16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</a:t>
            </a:r>
            <a:r>
              <a:rPr kumimoji="0" lang="nl-BE" sz="16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l-BE" sz="16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regression</a:t>
            </a:r>
            <a:r>
              <a:rPr kumimoji="0" lang="nl-BE" sz="16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l-BE" sz="16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scheme</a:t>
            </a:r>
            <a:r>
              <a:rPr kumimoji="0" lang="nl-BE" sz="16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&gt; OI + </a:t>
            </a:r>
            <a:r>
              <a:rPr kumimoji="0" lang="nl-BE" sz="16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deterministic</a:t>
            </a:r>
            <a:r>
              <a:rPr kumimoji="0" lang="nl-BE" sz="16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model </a:t>
            </a:r>
            <a:r>
              <a:rPr kumimoji="0" lang="nl-BE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!</a:t>
            </a:r>
            <a:endParaRPr kumimoji="0" lang="nl-BE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4A3DC"/>
              </a:buClr>
              <a:buSzTx/>
              <a:buFont typeface="Arial" charset="0"/>
              <a:buChar char="»"/>
              <a:tabLst/>
              <a:defRPr/>
            </a:pPr>
            <a:r>
              <a:rPr kumimoji="0" lang="nl-B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Ideally</a:t>
            </a:r>
            <a:r>
              <a:rPr kumimoji="0" lang="nl-B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MCA </a:t>
            </a:r>
            <a:r>
              <a:rPr lang="nl-BE" sz="1600" kern="0" dirty="0" smtClean="0">
                <a:latin typeface="+mn-lt"/>
              </a:rPr>
              <a:t>-</a:t>
            </a:r>
            <a:r>
              <a:rPr lang="nl-BE" sz="1600" kern="0" dirty="0" err="1" smtClean="0">
                <a:latin typeface="+mn-lt"/>
              </a:rPr>
              <a:t>method</a:t>
            </a:r>
            <a:r>
              <a:rPr kumimoji="0" lang="nl-B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l-B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assignin</a:t>
            </a:r>
            <a:r>
              <a:rPr lang="nl-BE" sz="1600" kern="0" dirty="0" smtClean="0">
                <a:latin typeface="+mn-lt"/>
              </a:rPr>
              <a:t>g </a:t>
            </a:r>
            <a:r>
              <a:rPr lang="nl-BE" sz="1600" kern="0" dirty="0" err="1" smtClean="0">
                <a:latin typeface="+mn-lt"/>
              </a:rPr>
              <a:t>importance</a:t>
            </a:r>
            <a:r>
              <a:rPr lang="nl-BE" sz="1600" kern="0" dirty="0" smtClean="0">
                <a:latin typeface="+mn-lt"/>
              </a:rPr>
              <a:t> </a:t>
            </a:r>
            <a:r>
              <a:rPr lang="nl-BE" sz="1600" kern="0" dirty="0" err="1" smtClean="0">
                <a:latin typeface="+mn-lt"/>
              </a:rPr>
              <a:t>weights</a:t>
            </a:r>
            <a:r>
              <a:rPr lang="nl-BE" sz="1600" kern="0" dirty="0" smtClean="0">
                <a:latin typeface="+mn-lt"/>
              </a:rPr>
              <a:t> to </a:t>
            </a:r>
            <a:r>
              <a:rPr lang="nl-BE" sz="1600" kern="0" dirty="0" err="1" smtClean="0">
                <a:latin typeface="+mn-lt"/>
              </a:rPr>
              <a:t>each</a:t>
            </a:r>
            <a:r>
              <a:rPr lang="nl-BE" sz="1600" kern="0" dirty="0" smtClean="0">
                <a:latin typeface="+mn-lt"/>
              </a:rPr>
              <a:t> </a:t>
            </a:r>
            <a:r>
              <a:rPr lang="nl-BE" sz="1600" kern="0" dirty="0" err="1" smtClean="0">
                <a:latin typeface="+mn-lt"/>
              </a:rPr>
              <a:t>statistical</a:t>
            </a:r>
            <a:r>
              <a:rPr lang="nl-BE" sz="1600" kern="0" dirty="0" smtClean="0">
                <a:latin typeface="+mn-lt"/>
              </a:rPr>
              <a:t> indicator </a:t>
            </a:r>
            <a:r>
              <a:rPr lang="nl-BE" sz="1600" kern="0" dirty="0" err="1" smtClean="0">
                <a:latin typeface="+mn-lt"/>
              </a:rPr>
              <a:t>for</a:t>
            </a:r>
            <a:r>
              <a:rPr lang="nl-BE" sz="1600" kern="0" dirty="0" smtClean="0">
                <a:latin typeface="+mn-lt"/>
              </a:rPr>
              <a:t> different </a:t>
            </a:r>
            <a:r>
              <a:rPr lang="nl-BE" sz="1600" kern="0" dirty="0" err="1" smtClean="0">
                <a:latin typeface="+mn-lt"/>
              </a:rPr>
              <a:t>applications</a:t>
            </a:r>
            <a:r>
              <a:rPr lang="nl-BE" sz="1600" kern="0" dirty="0" smtClean="0">
                <a:latin typeface="+mn-lt"/>
              </a:rPr>
              <a:t> : </a:t>
            </a:r>
          </a:p>
          <a:p>
            <a:pPr marL="800100" lvl="1" indent="-342900">
              <a:spcBef>
                <a:spcPct val="20000"/>
              </a:spcBef>
              <a:buClr>
                <a:srgbClr val="34A3DC"/>
              </a:buClr>
              <a:buFont typeface="Arial" charset="0"/>
              <a:buChar char="»"/>
            </a:pPr>
            <a:r>
              <a:rPr lang="nl-BE" sz="1600" kern="0" dirty="0" err="1" smtClean="0">
                <a:latin typeface="+mn-lt"/>
              </a:rPr>
              <a:t>Assessement</a:t>
            </a:r>
            <a:r>
              <a:rPr lang="nl-BE" sz="1600" kern="0" dirty="0" smtClean="0">
                <a:latin typeface="+mn-lt"/>
              </a:rPr>
              <a:t> : target indicators, bias, RMSE</a:t>
            </a:r>
            <a:endParaRPr kumimoji="0" lang="nl-BE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buClr>
                <a:srgbClr val="34A3DC"/>
              </a:buClr>
              <a:buFont typeface="Arial" charset="0"/>
              <a:buChar char="»"/>
            </a:pPr>
            <a:r>
              <a:rPr kumimoji="0" lang="nl-B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l-B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Exceedance</a:t>
            </a:r>
            <a:r>
              <a:rPr kumimoji="0" lang="nl-BE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l-BE" sz="16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mapping</a:t>
            </a:r>
            <a:r>
              <a:rPr kumimoji="0" lang="nl-BE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FFA, FCF, RPE</a:t>
            </a:r>
          </a:p>
          <a:p>
            <a:pPr marL="342900" indent="-342900">
              <a:spcBef>
                <a:spcPct val="20000"/>
              </a:spcBef>
              <a:buClr>
                <a:srgbClr val="34A3DC"/>
              </a:buClr>
              <a:buFont typeface="Arial" charset="0"/>
              <a:buChar char="»"/>
            </a:pPr>
            <a:r>
              <a:rPr lang="nl-BE" sz="1600" kern="0" baseline="0" dirty="0" err="1" smtClean="0">
                <a:latin typeface="+mn-lt"/>
              </a:rPr>
              <a:t>Here</a:t>
            </a:r>
            <a:r>
              <a:rPr lang="nl-BE" sz="1600" kern="0" baseline="0" dirty="0" smtClean="0">
                <a:latin typeface="+mn-lt"/>
              </a:rPr>
              <a:t> : </a:t>
            </a:r>
            <a:r>
              <a:rPr lang="nl-BE" sz="1600" kern="0" baseline="0" dirty="0" err="1" smtClean="0">
                <a:latin typeface="+mn-lt"/>
              </a:rPr>
              <a:t>simple</a:t>
            </a:r>
            <a:r>
              <a:rPr lang="nl-BE" sz="1600" kern="0" baseline="0" dirty="0" smtClean="0">
                <a:latin typeface="+mn-lt"/>
              </a:rPr>
              <a:t> score </a:t>
            </a:r>
            <a:r>
              <a:rPr lang="nl-BE" sz="1600" kern="0" baseline="0" dirty="0" err="1" smtClean="0">
                <a:latin typeface="+mn-lt"/>
              </a:rPr>
              <a:t>assignment</a:t>
            </a:r>
            <a:endParaRPr lang="nl-BE" sz="1600" kern="0" baseline="0" dirty="0" smtClean="0">
              <a:latin typeface="+mn-lt"/>
            </a:endParaRPr>
          </a:p>
          <a:p>
            <a:pPr marL="800100" lvl="1" indent="-342900">
              <a:spcBef>
                <a:spcPct val="20000"/>
              </a:spcBef>
              <a:buClr>
                <a:srgbClr val="34A3DC"/>
              </a:buClr>
              <a:buFont typeface="Arial" charset="0"/>
              <a:buChar char="»"/>
            </a:pPr>
            <a:r>
              <a:rPr kumimoji="0" lang="nl-BE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 </a:t>
            </a:r>
            <a:r>
              <a:rPr kumimoji="0" lang="nl-BE" sz="16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points</a:t>
            </a:r>
            <a:r>
              <a:rPr kumimoji="0" lang="nl-BE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winner</a:t>
            </a:r>
          </a:p>
          <a:p>
            <a:pPr marL="800100" lvl="1" indent="-342900">
              <a:spcBef>
                <a:spcPct val="20000"/>
              </a:spcBef>
              <a:buClr>
                <a:srgbClr val="34A3DC"/>
              </a:buClr>
              <a:buFont typeface="Arial" charset="0"/>
              <a:buChar char="»"/>
            </a:pPr>
            <a:r>
              <a:rPr lang="nl-BE" sz="1600" kern="0" baseline="0" dirty="0" smtClean="0">
                <a:latin typeface="+mn-lt"/>
              </a:rPr>
              <a:t>5</a:t>
            </a:r>
            <a:r>
              <a:rPr lang="nl-BE" sz="1600" kern="0" dirty="0" smtClean="0">
                <a:latin typeface="+mn-lt"/>
              </a:rPr>
              <a:t> </a:t>
            </a:r>
            <a:r>
              <a:rPr lang="nl-BE" sz="1600" kern="0" dirty="0" err="1" smtClean="0">
                <a:latin typeface="+mn-lt"/>
              </a:rPr>
              <a:t>points</a:t>
            </a:r>
            <a:r>
              <a:rPr lang="nl-BE" sz="1600" kern="0" dirty="0" smtClean="0">
                <a:latin typeface="+mn-lt"/>
              </a:rPr>
              <a:t> : </a:t>
            </a:r>
            <a:r>
              <a:rPr lang="nl-BE" sz="1600" kern="0" dirty="0" err="1" smtClean="0">
                <a:latin typeface="+mn-lt"/>
              </a:rPr>
              <a:t>median</a:t>
            </a:r>
            <a:r>
              <a:rPr lang="nl-BE" sz="1600" kern="0" dirty="0" smtClean="0">
                <a:latin typeface="+mn-lt"/>
              </a:rPr>
              <a:t> over models</a:t>
            </a:r>
          </a:p>
          <a:p>
            <a:pPr marL="800100" lvl="1" indent="-342900">
              <a:spcBef>
                <a:spcPct val="20000"/>
              </a:spcBef>
              <a:buClr>
                <a:srgbClr val="34A3DC"/>
              </a:buClr>
              <a:buFont typeface="Arial" charset="0"/>
              <a:buChar char="»"/>
            </a:pPr>
            <a:r>
              <a:rPr kumimoji="0" lang="nl-B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Rescale</a:t>
            </a:r>
            <a:r>
              <a:rPr kumimoji="0" lang="nl-B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</a:t>
            </a:r>
            <a:r>
              <a:rPr kumimoji="0" lang="nl-B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add</a:t>
            </a:r>
            <a:endParaRPr kumimoji="0" lang="nl-BE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4A3DC"/>
              </a:buClr>
              <a:buSzTx/>
              <a:buFont typeface="Arial" charset="0"/>
              <a:buChar char="»"/>
              <a:tabLst/>
              <a:defRPr/>
            </a:pPr>
            <a:endParaRPr kumimoji="0" lang="nl-BE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49080"/>
            <a:ext cx="3789085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Results</a:t>
            </a:r>
            <a:r>
              <a:rPr lang="nl-BE" dirty="0" smtClean="0"/>
              <a:t> </a:t>
            </a:r>
            <a:r>
              <a:rPr lang="nl-BE" dirty="0" err="1" smtClean="0"/>
              <a:t>spatial</a:t>
            </a:r>
            <a:r>
              <a:rPr lang="nl-BE" dirty="0" smtClean="0"/>
              <a:t> </a:t>
            </a:r>
            <a:r>
              <a:rPr lang="nl-BE" dirty="0" err="1" smtClean="0"/>
              <a:t>validation</a:t>
            </a:r>
            <a:r>
              <a:rPr lang="nl-BE" dirty="0" smtClean="0"/>
              <a:t> NO</a:t>
            </a:r>
            <a:r>
              <a:rPr lang="nl-BE" baseline="-25000" dirty="0" smtClean="0"/>
              <a:t>2</a:t>
            </a:r>
            <a:endParaRPr lang="nl-BE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4" name="Picture 2" descr="Y:\Unit_RMA\MAP\N78H0 - MIRA Achtergrondconcentratiekaarten\3 Werkdocumenten\Bestanden\validation\plots\val_spatial\no2_scatter-all_2009.e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2852936"/>
            <a:ext cx="6140535" cy="3456384"/>
          </a:xfrm>
          <a:prstGeom prst="rect">
            <a:avLst/>
          </a:prstGeom>
          <a:noFill/>
        </p:spPr>
      </p:pic>
      <p:pic>
        <p:nvPicPr>
          <p:cNvPr id="5" name="Picture 2" descr="Y:\Unit_RMA\MAP\N78H0 - MIRA Achtergrondconcentratiekaarten\3 Werkdocumenten\Bestanden\validation\plots\val_spatial\no2_boxplot-all_2009.em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66441" y="332656"/>
            <a:ext cx="4574111" cy="2295324"/>
          </a:xfrm>
          <a:prstGeom prst="rect">
            <a:avLst/>
          </a:prstGeom>
          <a:noFill/>
        </p:spPr>
      </p:pic>
      <p:pic>
        <p:nvPicPr>
          <p:cNvPr id="6" name="Picture 2" descr="Y:\Unit_RMA\MAP\N78H0 - MIRA Achtergrondconcentratiekaarten\3 Werkdocumenten\Bestanden\validation\plots\val_spatial\no2_dslope-all_2009.em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29458" y="4437112"/>
            <a:ext cx="4067078" cy="2035476"/>
          </a:xfrm>
          <a:prstGeom prst="rect">
            <a:avLst/>
          </a:prstGeom>
          <a:noFill/>
        </p:spPr>
      </p:pic>
      <p:pic>
        <p:nvPicPr>
          <p:cNvPr id="7" name="Picture 5" descr="Y:\Unit_RMA\MAP\N78H0 - MIRA Achtergrondconcentratiekaarten\3 Werkdocumenten\Bestanden\validation\plots\val_spatial\no2_spatial_rmse-all_2009.em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29458" y="2492896"/>
            <a:ext cx="4067078" cy="2035476"/>
          </a:xfrm>
          <a:prstGeom prst="rect">
            <a:avLst/>
          </a:prstGeom>
          <a:noFill/>
        </p:spPr>
      </p:pic>
      <p:pic>
        <p:nvPicPr>
          <p:cNvPr id="8" name="Picture 7" descr="no2_2009_yearavg_rio.pn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23528" y="1268760"/>
            <a:ext cx="1944216" cy="1433881"/>
          </a:xfrm>
          <a:prstGeom prst="rect">
            <a:avLst/>
          </a:prstGeom>
        </p:spPr>
      </p:pic>
      <p:pic>
        <p:nvPicPr>
          <p:cNvPr id="9" name="Picture 8" descr="no2_2009_yearavg_aur.png"/>
          <p:cNvPicPr/>
          <p:nvPr/>
        </p:nvPicPr>
        <p:blipFill>
          <a:blip r:embed="rId7" cstate="print"/>
          <a:stretch>
            <a:fillRect/>
          </a:stretch>
        </p:blipFill>
        <p:spPr bwMode="auto">
          <a:xfrm>
            <a:off x="2339752" y="1268760"/>
            <a:ext cx="1911889" cy="1377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 descr="Y:\Unit_RMA\MAP\N78H0 - MIRA Achtergrondconcentratiekaarten\3 Werkdocumenten\Bestanden\validation\plots\val_spatial\no2_spatial_corr-all_2009.e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252536" y="3429000"/>
            <a:ext cx="6026882" cy="3024336"/>
          </a:xfrm>
          <a:prstGeom prst="rect">
            <a:avLst/>
          </a:prstGeom>
          <a:noFill/>
        </p:spPr>
      </p:pic>
      <p:pic>
        <p:nvPicPr>
          <p:cNvPr id="11" name="Picture 4" descr="Y:\Unit_RMA\MAP\N78H0 - MIRA Achtergrondconcentratiekaarten\3 Werkdocumenten\Bestanden\validation\plots\val_spatial\no2_spatial_target_diagram-all_2009.e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34000" y="836712"/>
            <a:ext cx="381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Results</a:t>
            </a:r>
            <a:r>
              <a:rPr lang="nl-BE" dirty="0" smtClean="0"/>
              <a:t> </a:t>
            </a:r>
            <a:r>
              <a:rPr lang="nl-BE" dirty="0" err="1" smtClean="0"/>
              <a:t>spatial</a:t>
            </a:r>
            <a:r>
              <a:rPr lang="nl-BE" dirty="0" smtClean="0"/>
              <a:t> </a:t>
            </a:r>
            <a:r>
              <a:rPr lang="nl-BE" dirty="0" err="1" smtClean="0"/>
              <a:t>validation</a:t>
            </a:r>
            <a:r>
              <a:rPr lang="nl-BE" dirty="0" smtClean="0"/>
              <a:t> PM</a:t>
            </a:r>
            <a:r>
              <a:rPr lang="nl-BE" baseline="-25000" dirty="0" smtClean="0"/>
              <a:t>10</a:t>
            </a:r>
            <a:endParaRPr lang="nl-BE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4" name="Picture 3" descr="pm10_2009_yearavg_rio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5536" y="1412776"/>
            <a:ext cx="1656184" cy="1221454"/>
          </a:xfrm>
          <a:prstGeom prst="rect">
            <a:avLst/>
          </a:prstGeom>
        </p:spPr>
      </p:pic>
      <p:pic>
        <p:nvPicPr>
          <p:cNvPr id="5" name="Picture 4" descr="pm10_2009_yearavg_aur.pn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051720" y="1415458"/>
            <a:ext cx="1656184" cy="12214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Y:\Unit_RMA\MAP\N78H0 - MIRA Achtergrondconcentratiekaarten\3 Werkdocumenten\Bestanden\validation\plots\val_spatial\pm10_scatter-all_2009.e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2924944"/>
            <a:ext cx="5590581" cy="3155197"/>
          </a:xfrm>
          <a:prstGeom prst="rect">
            <a:avLst/>
          </a:prstGeom>
          <a:noFill/>
        </p:spPr>
      </p:pic>
      <p:pic>
        <p:nvPicPr>
          <p:cNvPr id="7" name="Picture 4" descr="Y:\Unit_RMA\MAP\N78H0 - MIRA Achtergrondconcentratiekaarten\3 Werkdocumenten\Bestanden\validation\plots\val_spatial\pm10_spatial_rmse-all_2009.em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040" y="2204864"/>
            <a:ext cx="4574111" cy="2295324"/>
          </a:xfrm>
          <a:prstGeom prst="rect">
            <a:avLst/>
          </a:prstGeom>
          <a:noFill/>
        </p:spPr>
      </p:pic>
      <p:pic>
        <p:nvPicPr>
          <p:cNvPr id="8" name="Picture 5" descr="Y:\Unit_RMA\MAP\N78H0 - MIRA Achtergrondconcentratiekaarten\3 Werkdocumenten\Bestanden\validation\plots\val_spatial\pm10_dslope-all_2009.em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040" y="4365104"/>
            <a:ext cx="4574111" cy="2295324"/>
          </a:xfrm>
          <a:prstGeom prst="rect">
            <a:avLst/>
          </a:prstGeom>
          <a:noFill/>
        </p:spPr>
      </p:pic>
      <p:pic>
        <p:nvPicPr>
          <p:cNvPr id="9" name="Picture 2" descr="Y:\Unit_RMA\MAP\N78H0 - MIRA Achtergrondconcentratiekaarten\3 Werkdocumenten\Bestanden\validation\plots\val_spatial\pm10_boxplot-all_2009.emf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66441" y="-27384"/>
            <a:ext cx="4574111" cy="2295324"/>
          </a:xfrm>
          <a:prstGeom prst="rect">
            <a:avLst/>
          </a:prstGeom>
          <a:noFill/>
        </p:spPr>
      </p:pic>
      <p:pic>
        <p:nvPicPr>
          <p:cNvPr id="10" name="Picture 2" descr="Y:\Unit_RMA\MAP\N78H0 - MIRA Achtergrondconcentratiekaarten\3 Werkdocumenten\Bestanden\validation\plots\val_spatial\pm10_spatial_corr-all_2009.e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252536" y="2996952"/>
            <a:ext cx="5997168" cy="3009425"/>
          </a:xfrm>
          <a:prstGeom prst="rect">
            <a:avLst/>
          </a:prstGeom>
          <a:noFill/>
        </p:spPr>
      </p:pic>
      <p:pic>
        <p:nvPicPr>
          <p:cNvPr id="11" name="Picture 4" descr="Y:\Unit_RMA\MAP\N78H0 - MIRA Achtergrondconcentratiekaarten\3 Werkdocumenten\Bestanden\validation\plots\val_spatial\pm10_spatial_target_diagram-all_2009.e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34000" y="1098376"/>
            <a:ext cx="381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Robustness</a:t>
            </a:r>
            <a:r>
              <a:rPr lang="nl-BE" dirty="0" smtClean="0"/>
              <a:t> </a:t>
            </a:r>
            <a:r>
              <a:rPr lang="nl-BE" dirty="0" err="1" smtClean="0"/>
              <a:t>spatial</a:t>
            </a:r>
            <a:r>
              <a:rPr lang="nl-BE" dirty="0" smtClean="0"/>
              <a:t> </a:t>
            </a:r>
            <a:r>
              <a:rPr lang="nl-BE" dirty="0" err="1" smtClean="0"/>
              <a:t>correlation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Test </a:t>
            </a:r>
            <a:r>
              <a:rPr lang="nl-BE" dirty="0" err="1" smtClean="0"/>
              <a:t>for</a:t>
            </a:r>
            <a:r>
              <a:rPr lang="nl-BE" dirty="0" smtClean="0"/>
              <a:t> </a:t>
            </a:r>
            <a:r>
              <a:rPr lang="nl-BE" dirty="0" err="1" smtClean="0"/>
              <a:t>robustness</a:t>
            </a:r>
            <a:r>
              <a:rPr lang="nl-BE" dirty="0" smtClean="0"/>
              <a:t> of </a:t>
            </a:r>
            <a:r>
              <a:rPr lang="nl-BE" dirty="0" err="1" smtClean="0"/>
              <a:t>spatial</a:t>
            </a:r>
            <a:r>
              <a:rPr lang="nl-BE" dirty="0" smtClean="0"/>
              <a:t> </a:t>
            </a:r>
            <a:r>
              <a:rPr lang="nl-BE" dirty="0" err="1" smtClean="0"/>
              <a:t>correlation</a:t>
            </a:r>
            <a:r>
              <a:rPr lang="nl-BE" dirty="0" smtClean="0"/>
              <a:t> ?</a:t>
            </a:r>
          </a:p>
          <a:p>
            <a:pPr lvl="1"/>
            <a:r>
              <a:rPr lang="nl-BE" dirty="0" err="1" smtClean="0"/>
              <a:t>Progressively</a:t>
            </a:r>
            <a:r>
              <a:rPr lang="nl-BE" dirty="0" smtClean="0"/>
              <a:t> </a:t>
            </a:r>
            <a:r>
              <a:rPr lang="nl-BE" dirty="0" err="1" smtClean="0"/>
              <a:t>leave</a:t>
            </a:r>
            <a:r>
              <a:rPr lang="nl-BE" dirty="0" smtClean="0"/>
              <a:t> out stations </a:t>
            </a:r>
            <a:r>
              <a:rPr lang="nl-BE" dirty="0" err="1" smtClean="0"/>
              <a:t>with</a:t>
            </a:r>
            <a:r>
              <a:rPr lang="nl-BE" dirty="0" smtClean="0"/>
              <a:t> worst BIAS</a:t>
            </a:r>
            <a:endParaRPr lang="nl-BE" dirty="0"/>
          </a:p>
        </p:txBody>
      </p:sp>
      <p:pic>
        <p:nvPicPr>
          <p:cNvPr id="4" name="Picture 3" descr="Y:\Unit_RMA\MAP\N78H0 - MIRA Achtergrondconcentratiekaarten\3 Werkdocumenten\Bestanden\validation\no2_belgium_r2_sensitivity.em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63" y="2420888"/>
            <a:ext cx="4690753" cy="3519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Y:\Unit_RMA\MAP\N78H0 - MIRA Achtergrondconcentratiekaarten\3 Werkdocumenten\Bestanden\validation\pm10_belgium_r2_sensitivity.em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420888"/>
            <a:ext cx="4752528" cy="3565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Summary</a:t>
            </a:r>
            <a:r>
              <a:rPr lang="nl-BE" dirty="0" smtClean="0"/>
              <a:t> </a:t>
            </a:r>
            <a:r>
              <a:rPr lang="nl-BE" dirty="0" err="1" smtClean="0"/>
              <a:t>spatial</a:t>
            </a:r>
            <a:r>
              <a:rPr lang="nl-BE" dirty="0" smtClean="0"/>
              <a:t> </a:t>
            </a:r>
            <a:r>
              <a:rPr lang="nl-BE" dirty="0" err="1" smtClean="0"/>
              <a:t>validation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85184"/>
            <a:ext cx="8229600" cy="1040979"/>
          </a:xfrm>
        </p:spPr>
        <p:txBody>
          <a:bodyPr/>
          <a:lstStyle/>
          <a:p>
            <a:r>
              <a:rPr lang="nl-BE" dirty="0" err="1" smtClean="0">
                <a:solidFill>
                  <a:srgbClr val="FF0000"/>
                </a:solidFill>
              </a:rPr>
              <a:t>Comparision</a:t>
            </a:r>
            <a:r>
              <a:rPr lang="nl-BE" dirty="0" smtClean="0">
                <a:solidFill>
                  <a:srgbClr val="FF0000"/>
                </a:solidFill>
              </a:rPr>
              <a:t> RIO/AUR-OI : fair </a:t>
            </a:r>
            <a:r>
              <a:rPr lang="nl-BE" dirty="0" smtClean="0"/>
              <a:t>?</a:t>
            </a:r>
          </a:p>
          <a:p>
            <a:pPr lvl="1"/>
            <a:r>
              <a:rPr lang="nl-BE" b="1" dirty="0" smtClean="0"/>
              <a:t>JRC DELTA v3.2 !</a:t>
            </a:r>
            <a:endParaRPr lang="nl-BE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11560" y="1484784"/>
          <a:ext cx="4521200" cy="1703462"/>
        </p:xfrm>
        <a:graphic>
          <a:graphicData uri="http://schemas.openxmlformats.org/drawingml/2006/table">
            <a:tbl>
              <a:tblPr/>
              <a:tblGrid>
                <a:gridCol w="1574800"/>
                <a:gridCol w="431800"/>
                <a:gridCol w="419100"/>
                <a:gridCol w="419100"/>
                <a:gridCol w="419100"/>
                <a:gridCol w="419100"/>
                <a:gridCol w="419100"/>
                <a:gridCol w="419100"/>
              </a:tblGrid>
              <a:tr h="741437">
                <a:tc>
                  <a:txBody>
                    <a:bodyPr/>
                    <a:lstStyle/>
                    <a:p>
                      <a:pPr algn="l" fontAlgn="b"/>
                      <a:r>
                        <a:rPr lang="nl-B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MODEL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ZONE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rio</a:t>
                      </a:r>
                      <a:endParaRPr lang="nl-BE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rio09</a:t>
                      </a:r>
                    </a:p>
                  </a:txBody>
                  <a:tcPr marL="9525" marR="9525" marT="9525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aur</a:t>
                      </a:r>
                      <a:endParaRPr lang="nl-BE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auroi</a:t>
                      </a:r>
                      <a:endParaRPr lang="nl-BE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aurorth</a:t>
                      </a:r>
                      <a:endParaRPr lang="nl-BE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aurbias</a:t>
                      </a:r>
                      <a:endParaRPr lang="nl-BE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PM10_SPATIAL_CORR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3.81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PM10_SPATIAL_DSLOPE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PM10_SPATIAL_MEDERR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PM10_SPATIAL_RMSE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 gridSpan="2">
                  <a:txBody>
                    <a:bodyPr/>
                    <a:lstStyle/>
                    <a:p>
                      <a:pPr algn="r" fontAlgn="b"/>
                      <a:r>
                        <a:rPr lang="nl-B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SCORE :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31.70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29.85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C7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25.97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8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17.46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8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15.95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C7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635896" y="3429000"/>
          <a:ext cx="4572000" cy="1556618"/>
        </p:xfrm>
        <a:graphic>
          <a:graphicData uri="http://schemas.openxmlformats.org/drawingml/2006/table">
            <a:tbl>
              <a:tblPr/>
              <a:tblGrid>
                <a:gridCol w="1447800"/>
                <a:gridCol w="609600"/>
                <a:gridCol w="419100"/>
                <a:gridCol w="419100"/>
                <a:gridCol w="419100"/>
                <a:gridCol w="419100"/>
                <a:gridCol w="419100"/>
                <a:gridCol w="419100"/>
              </a:tblGrid>
              <a:tr h="655553">
                <a:tc>
                  <a:txBody>
                    <a:bodyPr/>
                    <a:lstStyle/>
                    <a:p>
                      <a:pPr algn="l" fontAlgn="b"/>
                      <a:r>
                        <a:rPr lang="nl-B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MODEL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ZONE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rio</a:t>
                      </a:r>
                      <a:endParaRPr lang="nl-BE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rio09</a:t>
                      </a:r>
                    </a:p>
                  </a:txBody>
                  <a:tcPr marL="9525" marR="9525" marT="9525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aur</a:t>
                      </a:r>
                      <a:endParaRPr lang="nl-BE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auroi</a:t>
                      </a:r>
                      <a:endParaRPr lang="nl-BE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aurorth</a:t>
                      </a:r>
                      <a:endParaRPr lang="nl-BE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aurbias</a:t>
                      </a:r>
                      <a:endParaRPr lang="nl-BE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158015"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NO2_SPATIAL_CORR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8015"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NO2_SPATIAL_DSLOPE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8015"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NO2_SPATIAL_MEDERR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8015"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NO2_SPATIAL_RMSE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916">
                <a:tc gridSpan="2">
                  <a:txBody>
                    <a:bodyPr/>
                    <a:lstStyle/>
                    <a:p>
                      <a:pPr algn="r" fontAlgn="b"/>
                      <a:r>
                        <a:rPr lang="nl-B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SCORE :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F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B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4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47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/>
          <a:lstStyle/>
          <a:p>
            <a:r>
              <a:rPr lang="nl-BE" dirty="0" smtClean="0"/>
              <a:t>JRC DELTA </a:t>
            </a:r>
            <a:r>
              <a:rPr lang="nl-BE" dirty="0" err="1" smtClean="0"/>
              <a:t>Results</a:t>
            </a:r>
            <a:r>
              <a:rPr lang="nl-BE" dirty="0" smtClean="0"/>
              <a:t> target plots : PM</a:t>
            </a:r>
            <a:r>
              <a:rPr lang="nl-BE" baseline="-25000" dirty="0" smtClean="0"/>
              <a:t>10</a:t>
            </a:r>
            <a:endParaRPr lang="nl-BE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199682" name="Picture 2" descr="Y:\Unit_RMA\MAP\N78C0-FAIRMODE\6e FAIRMODE 10-12 april 2013\presentatie Bino\figuren\old\target_PM10_RIO_ol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4567428" cy="3657600"/>
          </a:xfrm>
          <a:prstGeom prst="rect">
            <a:avLst/>
          </a:prstGeom>
          <a:noFill/>
        </p:spPr>
      </p:pic>
      <p:pic>
        <p:nvPicPr>
          <p:cNvPr id="199684" name="Picture 4" descr="Y:\Unit_RMA\MAP\N78C0-FAIRMODE\6e FAIRMODE 10-12 april 2013\presentatie Bino\figuren\new\target_PM10_RI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355576"/>
            <a:ext cx="4567428" cy="3657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67544" y="5013176"/>
            <a:ext cx="1327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latin typeface="+mn-lt"/>
              </a:rPr>
              <a:t>JRC Delta v1</a:t>
            </a:r>
            <a:endParaRPr lang="nl-BE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4048" y="5013176"/>
            <a:ext cx="1502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latin typeface="+mn-lt"/>
              </a:rPr>
              <a:t>JRC Delta v3.2</a:t>
            </a:r>
            <a:endParaRPr lang="nl-BE" dirty="0">
              <a:latin typeface="+mn-lt"/>
            </a:endParaRPr>
          </a:p>
        </p:txBody>
      </p:sp>
      <p:pic>
        <p:nvPicPr>
          <p:cNvPr id="199686" name="Picture 6" descr="Y:\Unit_RMA\MAP\N78C0-FAIRMODE\6e FAIRMODE 10-12 april 2013\presentatie Bino\figuren\new\target_PM10_AURO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6572" y="1340768"/>
            <a:ext cx="4567428" cy="3657600"/>
          </a:xfrm>
          <a:prstGeom prst="rect">
            <a:avLst/>
          </a:prstGeom>
          <a:noFill/>
        </p:spPr>
      </p:pic>
      <p:pic>
        <p:nvPicPr>
          <p:cNvPr id="199685" name="Picture 5" descr="Y:\Unit_RMA\MAP\N78C0-FAIRMODE\6e FAIRMODE 10-12 april 2013\presentatie Bino\figuren\new\target_PM10_AU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6572" y="1340768"/>
            <a:ext cx="4567428" cy="3657600"/>
          </a:xfrm>
          <a:prstGeom prst="rect">
            <a:avLst/>
          </a:prstGeom>
          <a:noFill/>
        </p:spPr>
      </p:pic>
      <p:pic>
        <p:nvPicPr>
          <p:cNvPr id="199687" name="Picture 7" descr="Y:\Unit_RMA\MAP\N78C0-FAIRMODE\6e FAIRMODE 10-12 april 2013\presentatie Bino\figuren\old\target_PM10_AUROI_old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340768"/>
            <a:ext cx="4567428" cy="3657600"/>
          </a:xfrm>
          <a:prstGeom prst="rect">
            <a:avLst/>
          </a:prstGeom>
          <a:noFill/>
        </p:spPr>
      </p:pic>
      <p:pic>
        <p:nvPicPr>
          <p:cNvPr id="199688" name="Picture 8" descr="Y:\Unit_RMA\MAP\N78C0-FAIRMODE\6e FAIRMODE 10-12 april 2013\presentatie Bino\figuren\old\target_PM10_AUR_old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340768"/>
            <a:ext cx="4567428" cy="36576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835696" y="5517232"/>
            <a:ext cx="994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latin typeface="+mn-lt"/>
              </a:rPr>
              <a:t>AURORA</a:t>
            </a:r>
            <a:endParaRPr lang="nl-BE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95936" y="5517232"/>
            <a:ext cx="1425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latin typeface="+mn-lt"/>
              </a:rPr>
              <a:t>AURORA + OI</a:t>
            </a:r>
            <a:endParaRPr lang="nl-BE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44208" y="5517232"/>
            <a:ext cx="51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latin typeface="+mn-lt"/>
              </a:rPr>
              <a:t>RIO</a:t>
            </a:r>
            <a:endParaRPr lang="nl-BE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4" grpId="1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JRC DELTA </a:t>
            </a:r>
            <a:r>
              <a:rPr lang="nl-BE" dirty="0" err="1" smtClean="0"/>
              <a:t>Results</a:t>
            </a:r>
            <a:r>
              <a:rPr lang="nl-BE" dirty="0" smtClean="0"/>
              <a:t> target plots : NO</a:t>
            </a:r>
            <a:r>
              <a:rPr lang="nl-BE" baseline="-25000" dirty="0" smtClean="0"/>
              <a:t>2</a:t>
            </a:r>
            <a:endParaRPr lang="nl-BE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200706" name="Picture 2" descr="Y:\Unit_RMA\MAP\N78C0-FAIRMODE\6e FAIRMODE 10-12 april 2013\presentatie Bino\figuren\old\target_NO2_RIO_ol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5576"/>
            <a:ext cx="4567428" cy="3657600"/>
          </a:xfrm>
          <a:prstGeom prst="rect">
            <a:avLst/>
          </a:prstGeom>
          <a:noFill/>
        </p:spPr>
      </p:pic>
      <p:pic>
        <p:nvPicPr>
          <p:cNvPr id="200707" name="Picture 3" descr="Y:\Unit_RMA\MAP\N78C0-FAIRMODE\6e FAIRMODE 10-12 april 2013\presentatie Bino\figuren\old\target_NO2_AUROI_ol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55576"/>
            <a:ext cx="4567428" cy="3657600"/>
          </a:xfrm>
          <a:prstGeom prst="rect">
            <a:avLst/>
          </a:prstGeom>
          <a:noFill/>
        </p:spPr>
      </p:pic>
      <p:pic>
        <p:nvPicPr>
          <p:cNvPr id="200708" name="Picture 4" descr="Y:\Unit_RMA\MAP\N78C0-FAIRMODE\6e FAIRMODE 10-12 april 2013\presentatie Bino\figuren\old\target_NO2_AUR_ol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55576"/>
            <a:ext cx="4567428" cy="3657600"/>
          </a:xfrm>
          <a:prstGeom prst="rect">
            <a:avLst/>
          </a:prstGeom>
          <a:noFill/>
        </p:spPr>
      </p:pic>
      <p:pic>
        <p:nvPicPr>
          <p:cNvPr id="200709" name="Picture 5" descr="Y:\Unit_RMA\MAP\N78C0-FAIRMODE\6e FAIRMODE 10-12 april 2013\presentatie Bino\figuren\new\target_NO2_RI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6572" y="1340768"/>
            <a:ext cx="4567428" cy="3657600"/>
          </a:xfrm>
          <a:prstGeom prst="rect">
            <a:avLst/>
          </a:prstGeom>
          <a:noFill/>
        </p:spPr>
      </p:pic>
      <p:pic>
        <p:nvPicPr>
          <p:cNvPr id="200710" name="Picture 6" descr="Y:\Unit_RMA\MAP\N78C0-FAIRMODE\6e FAIRMODE 10-12 april 2013\presentatie Bino\figuren\new\target_NO2_AUROI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6572" y="1355576"/>
            <a:ext cx="4567428" cy="3657600"/>
          </a:xfrm>
          <a:prstGeom prst="rect">
            <a:avLst/>
          </a:prstGeom>
          <a:noFill/>
        </p:spPr>
      </p:pic>
      <p:pic>
        <p:nvPicPr>
          <p:cNvPr id="200711" name="Picture 7" descr="Y:\Unit_RMA\MAP\N78C0-FAIRMODE\6e FAIRMODE 10-12 april 2013\presentatie Bino\figuren\new\target_NO2_AU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6572" y="1355576"/>
            <a:ext cx="4567428" cy="36576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67544" y="5013176"/>
            <a:ext cx="1327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latin typeface="+mn-lt"/>
              </a:rPr>
              <a:t>JRC Delta v1</a:t>
            </a:r>
            <a:endParaRPr lang="nl-BE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4048" y="5013176"/>
            <a:ext cx="1502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latin typeface="+mn-lt"/>
              </a:rPr>
              <a:t>JRC Delta v3.2</a:t>
            </a:r>
            <a:endParaRPr lang="nl-BE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35696" y="5517232"/>
            <a:ext cx="994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latin typeface="+mn-lt"/>
              </a:rPr>
              <a:t>AURORA</a:t>
            </a:r>
            <a:endParaRPr lang="nl-BE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95936" y="5517232"/>
            <a:ext cx="1425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latin typeface="+mn-lt"/>
              </a:rPr>
              <a:t>AURORA + OI</a:t>
            </a:r>
            <a:endParaRPr lang="nl-BE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44208" y="5517232"/>
            <a:ext cx="51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latin typeface="+mn-lt"/>
              </a:rPr>
              <a:t>RIO</a:t>
            </a:r>
            <a:endParaRPr lang="nl-BE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3" grpId="1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 smtClean="0"/>
              <a:t>Mission</a:t>
            </a:r>
            <a:r>
              <a:rPr lang="nl-BE" dirty="0" smtClean="0"/>
              <a:t> statement </a:t>
            </a:r>
          </a:p>
          <a:p>
            <a:pPr lvl="1"/>
            <a:r>
              <a:rPr lang="nl-BE" dirty="0" err="1" smtClean="0"/>
              <a:t>Producing</a:t>
            </a:r>
            <a:r>
              <a:rPr lang="nl-BE" dirty="0" smtClean="0"/>
              <a:t> </a:t>
            </a:r>
            <a:r>
              <a:rPr lang="nl-BE" dirty="0" err="1" smtClean="0"/>
              <a:t>yearly</a:t>
            </a:r>
            <a:r>
              <a:rPr lang="nl-BE" dirty="0" smtClean="0"/>
              <a:t> </a:t>
            </a:r>
            <a:r>
              <a:rPr lang="nl-BE" dirty="0" err="1" smtClean="0"/>
              <a:t>large</a:t>
            </a:r>
            <a:r>
              <a:rPr lang="nl-BE" dirty="0" smtClean="0"/>
              <a:t> </a:t>
            </a:r>
            <a:r>
              <a:rPr lang="nl-BE" dirty="0" err="1" smtClean="0"/>
              <a:t>scale</a:t>
            </a:r>
            <a:r>
              <a:rPr lang="nl-BE" dirty="0" smtClean="0"/>
              <a:t> </a:t>
            </a:r>
            <a:r>
              <a:rPr lang="nl-BE" dirty="0" err="1" smtClean="0"/>
              <a:t>concentration</a:t>
            </a:r>
            <a:r>
              <a:rPr lang="nl-BE" dirty="0" smtClean="0"/>
              <a:t> </a:t>
            </a:r>
            <a:r>
              <a:rPr lang="nl-BE" dirty="0" err="1" smtClean="0"/>
              <a:t>maps</a:t>
            </a:r>
            <a:r>
              <a:rPr lang="nl-BE" dirty="0" smtClean="0"/>
              <a:t> </a:t>
            </a:r>
            <a:r>
              <a:rPr lang="nl-BE" dirty="0" err="1" smtClean="0"/>
              <a:t>for</a:t>
            </a:r>
            <a:r>
              <a:rPr lang="nl-BE" dirty="0" smtClean="0"/>
              <a:t> </a:t>
            </a:r>
            <a:r>
              <a:rPr lang="nl-BE" dirty="0" err="1" smtClean="0"/>
              <a:t>Belgium</a:t>
            </a:r>
            <a:r>
              <a:rPr lang="nl-BE" dirty="0" smtClean="0"/>
              <a:t>/</a:t>
            </a:r>
            <a:r>
              <a:rPr lang="nl-BE" dirty="0" err="1" smtClean="0"/>
              <a:t>Flanders</a:t>
            </a:r>
            <a:endParaRPr lang="nl-BE" dirty="0" smtClean="0"/>
          </a:p>
          <a:p>
            <a:r>
              <a:rPr lang="nl-BE" dirty="0" smtClean="0"/>
              <a:t>Brief </a:t>
            </a:r>
            <a:r>
              <a:rPr lang="nl-BE" dirty="0" err="1" smtClean="0"/>
              <a:t>overview</a:t>
            </a:r>
            <a:r>
              <a:rPr lang="nl-BE" dirty="0" smtClean="0"/>
              <a:t> of </a:t>
            </a:r>
            <a:r>
              <a:rPr lang="nl-BE" dirty="0" err="1" smtClean="0"/>
              <a:t>modelling</a:t>
            </a:r>
            <a:r>
              <a:rPr lang="nl-BE" dirty="0" smtClean="0"/>
              <a:t> </a:t>
            </a:r>
            <a:r>
              <a:rPr lang="nl-BE" dirty="0" err="1" smtClean="0"/>
              <a:t>techniques</a:t>
            </a:r>
            <a:endParaRPr lang="nl-BE" dirty="0" smtClean="0"/>
          </a:p>
          <a:p>
            <a:pPr lvl="1"/>
            <a:r>
              <a:rPr lang="nl-BE" dirty="0" smtClean="0"/>
              <a:t>RIO </a:t>
            </a:r>
            <a:r>
              <a:rPr lang="nl-BE" dirty="0" err="1" smtClean="0"/>
              <a:t>geospatial</a:t>
            </a:r>
            <a:r>
              <a:rPr lang="nl-BE" dirty="0" smtClean="0"/>
              <a:t> </a:t>
            </a:r>
            <a:r>
              <a:rPr lang="nl-BE" dirty="0" err="1" smtClean="0"/>
              <a:t>interpolation</a:t>
            </a:r>
            <a:r>
              <a:rPr lang="nl-BE" dirty="0" smtClean="0"/>
              <a:t> model</a:t>
            </a:r>
          </a:p>
          <a:p>
            <a:pPr lvl="1"/>
            <a:r>
              <a:rPr lang="nl-BE" dirty="0" smtClean="0"/>
              <a:t>AURORA </a:t>
            </a:r>
            <a:r>
              <a:rPr lang="nl-BE" dirty="0" err="1" smtClean="0"/>
              <a:t>deterministic</a:t>
            </a:r>
            <a:r>
              <a:rPr lang="nl-BE" dirty="0" smtClean="0"/>
              <a:t> model</a:t>
            </a:r>
          </a:p>
          <a:p>
            <a:pPr lvl="1"/>
            <a:r>
              <a:rPr lang="nl-BE" dirty="0" smtClean="0"/>
              <a:t>AURORA + data </a:t>
            </a:r>
            <a:r>
              <a:rPr lang="nl-BE" dirty="0" err="1" smtClean="0"/>
              <a:t>assimilation</a:t>
            </a:r>
            <a:endParaRPr lang="nl-BE" dirty="0" smtClean="0"/>
          </a:p>
          <a:p>
            <a:pPr lvl="1"/>
            <a:r>
              <a:rPr lang="nl-BE" dirty="0" smtClean="0">
                <a:solidFill>
                  <a:schemeClr val="bg1">
                    <a:lumMod val="50000"/>
                  </a:schemeClr>
                </a:solidFill>
              </a:rPr>
              <a:t>(VL)-OPS</a:t>
            </a:r>
            <a:endParaRPr lang="nl-BE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nl-BE" dirty="0" err="1" smtClean="0"/>
              <a:t>Qualitative</a:t>
            </a:r>
            <a:r>
              <a:rPr lang="nl-BE" dirty="0" smtClean="0"/>
              <a:t> </a:t>
            </a:r>
            <a:r>
              <a:rPr lang="nl-BE" dirty="0" err="1" smtClean="0"/>
              <a:t>comparison</a:t>
            </a:r>
            <a:endParaRPr lang="nl-BE" dirty="0" smtClean="0"/>
          </a:p>
          <a:p>
            <a:r>
              <a:rPr lang="nl-BE" dirty="0" smtClean="0"/>
              <a:t>Temporal </a:t>
            </a:r>
            <a:r>
              <a:rPr lang="nl-BE" dirty="0" err="1" smtClean="0"/>
              <a:t>validation</a:t>
            </a:r>
            <a:endParaRPr lang="nl-BE" dirty="0" smtClean="0"/>
          </a:p>
          <a:p>
            <a:r>
              <a:rPr lang="nl-BE" dirty="0" err="1" smtClean="0"/>
              <a:t>Spatial</a:t>
            </a:r>
            <a:r>
              <a:rPr lang="nl-BE" dirty="0" smtClean="0"/>
              <a:t> </a:t>
            </a:r>
            <a:r>
              <a:rPr lang="nl-BE" dirty="0" err="1" smtClean="0"/>
              <a:t>validation</a:t>
            </a:r>
            <a:endParaRPr lang="nl-BE" dirty="0" smtClean="0"/>
          </a:p>
          <a:p>
            <a:r>
              <a:rPr lang="nl-BE" dirty="0" err="1" smtClean="0"/>
              <a:t>Application</a:t>
            </a:r>
            <a:r>
              <a:rPr lang="nl-BE" dirty="0" smtClean="0"/>
              <a:t> of the JRC </a:t>
            </a:r>
            <a:r>
              <a:rPr lang="nl-BE" dirty="0" err="1" smtClean="0"/>
              <a:t>Delta-tool</a:t>
            </a:r>
            <a:r>
              <a:rPr lang="nl-BE" dirty="0" smtClean="0"/>
              <a:t>, </a:t>
            </a:r>
            <a:r>
              <a:rPr lang="nl-BE" dirty="0" err="1" smtClean="0"/>
              <a:t>comparison</a:t>
            </a:r>
            <a:r>
              <a:rPr lang="nl-BE" dirty="0" smtClean="0"/>
              <a:t> v1 and </a:t>
            </a:r>
            <a:r>
              <a:rPr lang="nl-BE" dirty="0" err="1" smtClean="0"/>
              <a:t>latest</a:t>
            </a:r>
            <a:r>
              <a:rPr lang="nl-BE" dirty="0" smtClean="0"/>
              <a:t> </a:t>
            </a:r>
            <a:r>
              <a:rPr lang="nl-BE" dirty="0" err="1" smtClean="0"/>
              <a:t>version</a:t>
            </a:r>
            <a:endParaRPr lang="nl-BE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Outline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General </a:t>
            </a:r>
            <a:r>
              <a:rPr lang="nl-BE" dirty="0" err="1" smtClean="0"/>
              <a:t>conclusions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968552"/>
          </a:xfrm>
        </p:spPr>
        <p:txBody>
          <a:bodyPr/>
          <a:lstStyle/>
          <a:p>
            <a:r>
              <a:rPr lang="nl-BE" sz="1600" dirty="0" err="1" smtClean="0"/>
              <a:t>Simple</a:t>
            </a:r>
            <a:r>
              <a:rPr lang="nl-BE" sz="1600" dirty="0" smtClean="0"/>
              <a:t> </a:t>
            </a:r>
            <a:r>
              <a:rPr lang="nl-BE" sz="1600" dirty="0" err="1" smtClean="0"/>
              <a:t>geospatial</a:t>
            </a:r>
            <a:r>
              <a:rPr lang="nl-BE" sz="1600" dirty="0" smtClean="0"/>
              <a:t> </a:t>
            </a:r>
            <a:r>
              <a:rPr lang="nl-BE" sz="1600" dirty="0" err="1" smtClean="0"/>
              <a:t>interpolation</a:t>
            </a:r>
            <a:r>
              <a:rPr lang="nl-BE" sz="1600" dirty="0" smtClean="0"/>
              <a:t> model </a:t>
            </a:r>
            <a:r>
              <a:rPr lang="nl-BE" sz="1600" dirty="0" err="1" smtClean="0"/>
              <a:t>using</a:t>
            </a:r>
            <a:r>
              <a:rPr lang="nl-BE" sz="1600" dirty="0" smtClean="0"/>
              <a:t> land cover </a:t>
            </a:r>
            <a:r>
              <a:rPr lang="nl-BE" sz="1600" dirty="0" err="1" smtClean="0"/>
              <a:t>information</a:t>
            </a:r>
            <a:r>
              <a:rPr lang="nl-BE" sz="1600" dirty="0" smtClean="0"/>
              <a:t> </a:t>
            </a:r>
            <a:r>
              <a:rPr lang="nl-BE" sz="1600" dirty="0" err="1" smtClean="0"/>
              <a:t>outperforms</a:t>
            </a:r>
            <a:r>
              <a:rPr lang="nl-BE" sz="1600" dirty="0" smtClean="0"/>
              <a:t> </a:t>
            </a:r>
            <a:r>
              <a:rPr lang="nl-BE" sz="1600" dirty="0" err="1" smtClean="0"/>
              <a:t>deterministic</a:t>
            </a:r>
            <a:r>
              <a:rPr lang="nl-BE" sz="1600" dirty="0" smtClean="0"/>
              <a:t> </a:t>
            </a:r>
            <a:r>
              <a:rPr lang="nl-BE" sz="1600" dirty="0" err="1" smtClean="0"/>
              <a:t>modelling</a:t>
            </a:r>
            <a:r>
              <a:rPr lang="nl-BE" sz="1600" dirty="0" smtClean="0"/>
              <a:t> </a:t>
            </a:r>
            <a:r>
              <a:rPr lang="nl-BE" sz="1600" dirty="0" err="1" smtClean="0"/>
              <a:t>approaches</a:t>
            </a:r>
            <a:r>
              <a:rPr lang="nl-BE" sz="1600" dirty="0" smtClean="0"/>
              <a:t> </a:t>
            </a:r>
            <a:r>
              <a:rPr lang="nl-BE" sz="1600" dirty="0" err="1" smtClean="0"/>
              <a:t>for</a:t>
            </a:r>
            <a:r>
              <a:rPr lang="nl-BE" sz="1600" dirty="0" smtClean="0"/>
              <a:t> </a:t>
            </a:r>
            <a:r>
              <a:rPr lang="nl-BE" sz="1600" dirty="0" err="1" smtClean="0"/>
              <a:t>Belgium</a:t>
            </a:r>
            <a:endParaRPr lang="nl-BE" sz="1600" dirty="0" smtClean="0"/>
          </a:p>
          <a:p>
            <a:pPr lvl="1"/>
            <a:r>
              <a:rPr lang="nl-BE" sz="1600" dirty="0" smtClean="0"/>
              <a:t>Even </a:t>
            </a:r>
            <a:r>
              <a:rPr lang="nl-BE" sz="1600" dirty="0" err="1" smtClean="0"/>
              <a:t>with</a:t>
            </a:r>
            <a:r>
              <a:rPr lang="nl-BE" sz="1600" dirty="0" smtClean="0"/>
              <a:t> data </a:t>
            </a:r>
            <a:r>
              <a:rPr lang="nl-BE" sz="1600" dirty="0" err="1" smtClean="0"/>
              <a:t>assimilation</a:t>
            </a:r>
            <a:r>
              <a:rPr lang="nl-BE" sz="1600" dirty="0" smtClean="0"/>
              <a:t> </a:t>
            </a:r>
            <a:r>
              <a:rPr lang="nl-BE" sz="1600" dirty="0" err="1" smtClean="0"/>
              <a:t>techniques</a:t>
            </a:r>
            <a:r>
              <a:rPr lang="nl-BE" sz="1600" dirty="0" smtClean="0"/>
              <a:t> !</a:t>
            </a:r>
          </a:p>
          <a:p>
            <a:r>
              <a:rPr lang="nl-BE" sz="1600" dirty="0" err="1" smtClean="0"/>
              <a:t>Correction</a:t>
            </a:r>
            <a:r>
              <a:rPr lang="nl-BE" sz="1600" dirty="0" smtClean="0"/>
              <a:t> </a:t>
            </a:r>
            <a:r>
              <a:rPr lang="nl-BE" sz="1600" dirty="0" err="1" smtClean="0"/>
              <a:t>technique</a:t>
            </a:r>
            <a:r>
              <a:rPr lang="nl-BE" sz="1600" dirty="0" smtClean="0"/>
              <a:t> </a:t>
            </a:r>
            <a:r>
              <a:rPr lang="nl-BE" sz="1600" dirty="0" err="1" smtClean="0"/>
              <a:t>raw</a:t>
            </a:r>
            <a:r>
              <a:rPr lang="nl-BE" sz="1600" dirty="0" smtClean="0"/>
              <a:t> output </a:t>
            </a:r>
            <a:r>
              <a:rPr lang="nl-BE" sz="1600" dirty="0" err="1" smtClean="0"/>
              <a:t>determinisitc</a:t>
            </a:r>
            <a:r>
              <a:rPr lang="nl-BE" sz="1600" dirty="0" smtClean="0"/>
              <a:t> model : OI</a:t>
            </a:r>
          </a:p>
          <a:p>
            <a:r>
              <a:rPr lang="nl-BE" sz="1600" dirty="0" smtClean="0"/>
              <a:t>In </a:t>
            </a:r>
            <a:r>
              <a:rPr lang="nl-BE" sz="1600" dirty="0" err="1" smtClean="0"/>
              <a:t>harmonised</a:t>
            </a:r>
            <a:r>
              <a:rPr lang="nl-BE" sz="1600" dirty="0" smtClean="0"/>
              <a:t> </a:t>
            </a:r>
            <a:r>
              <a:rPr lang="nl-BE" sz="1600" dirty="0" err="1" smtClean="0"/>
              <a:t>approach</a:t>
            </a:r>
            <a:r>
              <a:rPr lang="nl-BE" sz="1600" dirty="0" smtClean="0"/>
              <a:t> </a:t>
            </a:r>
            <a:r>
              <a:rPr lang="nl-BE" sz="1600" dirty="0" err="1" smtClean="0"/>
              <a:t>still</a:t>
            </a:r>
            <a:r>
              <a:rPr lang="nl-BE" sz="1600" dirty="0" smtClean="0"/>
              <a:t> </a:t>
            </a:r>
            <a:r>
              <a:rPr lang="nl-BE" sz="1600" dirty="0" err="1" smtClean="0"/>
              <a:t>need</a:t>
            </a:r>
            <a:r>
              <a:rPr lang="nl-BE" sz="1600" dirty="0" smtClean="0"/>
              <a:t> </a:t>
            </a:r>
            <a:r>
              <a:rPr lang="nl-BE" sz="1600" dirty="0" err="1" smtClean="0"/>
              <a:t>for</a:t>
            </a:r>
            <a:r>
              <a:rPr lang="nl-BE" sz="1600" dirty="0" smtClean="0"/>
              <a:t> </a:t>
            </a:r>
            <a:r>
              <a:rPr lang="nl-BE" sz="1600" dirty="0" err="1" smtClean="0"/>
              <a:t>deterministic</a:t>
            </a:r>
            <a:r>
              <a:rPr lang="nl-BE" sz="1600" dirty="0" smtClean="0"/>
              <a:t> </a:t>
            </a:r>
            <a:r>
              <a:rPr lang="nl-BE" sz="1600" dirty="0" err="1" smtClean="0"/>
              <a:t>modelling</a:t>
            </a:r>
            <a:endParaRPr lang="nl-BE" sz="1600" dirty="0" smtClean="0"/>
          </a:p>
          <a:p>
            <a:pPr lvl="1"/>
            <a:r>
              <a:rPr lang="nl-BE" sz="1600" dirty="0" smtClean="0"/>
              <a:t>Scenario </a:t>
            </a:r>
            <a:r>
              <a:rPr lang="nl-BE" sz="1600" dirty="0" err="1" smtClean="0"/>
              <a:t>assessement</a:t>
            </a:r>
            <a:endParaRPr lang="nl-BE" sz="1600" dirty="0" smtClean="0"/>
          </a:p>
          <a:p>
            <a:pPr lvl="1"/>
            <a:r>
              <a:rPr lang="nl-BE" sz="1600" dirty="0" smtClean="0"/>
              <a:t>Prognoses</a:t>
            </a:r>
          </a:p>
          <a:p>
            <a:pPr lvl="1"/>
            <a:r>
              <a:rPr lang="nl-BE" sz="1600" dirty="0" err="1" smtClean="0"/>
              <a:t>Apply</a:t>
            </a:r>
            <a:r>
              <a:rPr lang="nl-BE" sz="1600" dirty="0" smtClean="0"/>
              <a:t> </a:t>
            </a:r>
            <a:r>
              <a:rPr lang="nl-BE" sz="1600" dirty="0" err="1" smtClean="0"/>
              <a:t>differences</a:t>
            </a:r>
            <a:r>
              <a:rPr lang="nl-BE" sz="1600" dirty="0" smtClean="0"/>
              <a:t> </a:t>
            </a:r>
            <a:r>
              <a:rPr lang="nl-BE" sz="1600" dirty="0" err="1" smtClean="0"/>
              <a:t>between</a:t>
            </a:r>
            <a:r>
              <a:rPr lang="nl-BE" sz="1600" dirty="0" smtClean="0"/>
              <a:t> scenario/base run </a:t>
            </a:r>
            <a:r>
              <a:rPr lang="nl-BE" sz="1600" dirty="0" err="1" smtClean="0"/>
              <a:t>with</a:t>
            </a:r>
            <a:r>
              <a:rPr lang="nl-BE" sz="1600" dirty="0" smtClean="0"/>
              <a:t> </a:t>
            </a:r>
            <a:r>
              <a:rPr lang="nl-BE" sz="1600" dirty="0" err="1" smtClean="0"/>
              <a:t>deterministic</a:t>
            </a:r>
            <a:r>
              <a:rPr lang="nl-BE" sz="1600" dirty="0" smtClean="0"/>
              <a:t> model to RIO </a:t>
            </a:r>
            <a:r>
              <a:rPr lang="nl-BE" sz="1600" dirty="0" err="1" smtClean="0"/>
              <a:t>maps</a:t>
            </a:r>
            <a:endParaRPr lang="nl-BE" sz="1600" dirty="0" smtClean="0"/>
          </a:p>
          <a:p>
            <a:r>
              <a:rPr lang="nl-BE" sz="1600" dirty="0" smtClean="0"/>
              <a:t>RIO </a:t>
            </a:r>
            <a:r>
              <a:rPr lang="nl-BE" sz="1600" dirty="0" err="1" smtClean="0"/>
              <a:t>results</a:t>
            </a:r>
            <a:r>
              <a:rPr lang="nl-BE" sz="1600" dirty="0" smtClean="0"/>
              <a:t> in JRC delta tool </a:t>
            </a:r>
            <a:r>
              <a:rPr lang="nl-BE" sz="1600" dirty="0" err="1" smtClean="0"/>
              <a:t>largely</a:t>
            </a:r>
            <a:r>
              <a:rPr lang="nl-BE" sz="1600" dirty="0" smtClean="0"/>
              <a:t> </a:t>
            </a:r>
            <a:r>
              <a:rPr lang="nl-BE" sz="1600" dirty="0" err="1" smtClean="0"/>
              <a:t>fall</a:t>
            </a:r>
            <a:r>
              <a:rPr lang="nl-BE" sz="1600" dirty="0" smtClean="0"/>
              <a:t> </a:t>
            </a:r>
            <a:r>
              <a:rPr lang="nl-BE" sz="1600" dirty="0" err="1" smtClean="0"/>
              <a:t>within</a:t>
            </a:r>
            <a:r>
              <a:rPr lang="nl-BE" sz="1600" dirty="0" smtClean="0"/>
              <a:t> the RMSE</a:t>
            </a:r>
            <a:r>
              <a:rPr lang="nl-BE" sz="1600" baseline="-25000" dirty="0" smtClean="0"/>
              <a:t>U</a:t>
            </a:r>
            <a:r>
              <a:rPr lang="nl-BE" sz="1600" dirty="0" smtClean="0"/>
              <a:t> &lt; 0.5 </a:t>
            </a:r>
            <a:r>
              <a:rPr lang="nl-BE" sz="1600" dirty="0" err="1" smtClean="0"/>
              <a:t>region</a:t>
            </a:r>
            <a:endParaRPr lang="nl-BE" sz="1600" dirty="0" smtClean="0"/>
          </a:p>
          <a:p>
            <a:pPr lvl="1"/>
            <a:r>
              <a:rPr lang="nl-BE" sz="1600" dirty="0" err="1" smtClean="0"/>
              <a:t>But</a:t>
            </a:r>
            <a:r>
              <a:rPr lang="nl-BE" sz="1600" dirty="0" smtClean="0"/>
              <a:t> : more stringent </a:t>
            </a:r>
            <a:r>
              <a:rPr lang="nl-BE" sz="1600" dirty="0" err="1" smtClean="0"/>
              <a:t>requirements</a:t>
            </a:r>
            <a:r>
              <a:rPr lang="nl-BE" sz="1600" dirty="0" smtClean="0"/>
              <a:t> </a:t>
            </a:r>
            <a:r>
              <a:rPr lang="nl-BE" sz="1600" dirty="0" err="1" smtClean="0"/>
              <a:t>for</a:t>
            </a:r>
            <a:r>
              <a:rPr lang="nl-BE" sz="1600" dirty="0" smtClean="0"/>
              <a:t> </a:t>
            </a:r>
            <a:r>
              <a:rPr lang="nl-BE" sz="1600" dirty="0" err="1" smtClean="0"/>
              <a:t>data-assimilated</a:t>
            </a:r>
            <a:r>
              <a:rPr lang="nl-BE" sz="1600" dirty="0" smtClean="0"/>
              <a:t> </a:t>
            </a:r>
            <a:r>
              <a:rPr lang="nl-BE" sz="1600" dirty="0" err="1" smtClean="0"/>
              <a:t>techniques</a:t>
            </a:r>
            <a:r>
              <a:rPr lang="nl-BE" sz="1600" dirty="0" smtClean="0"/>
              <a:t> !</a:t>
            </a:r>
            <a:endParaRPr lang="nl-BE" sz="1600" dirty="0" smtClean="0"/>
          </a:p>
          <a:p>
            <a:r>
              <a:rPr lang="nl-BE" sz="1600" dirty="0" smtClean="0"/>
              <a:t>RMSE</a:t>
            </a:r>
            <a:r>
              <a:rPr lang="nl-BE" sz="1600" baseline="-25000" dirty="0" smtClean="0"/>
              <a:t>U</a:t>
            </a:r>
            <a:r>
              <a:rPr lang="nl-BE" sz="1600" dirty="0" smtClean="0"/>
              <a:t> </a:t>
            </a:r>
            <a:r>
              <a:rPr lang="nl-BE" sz="1600" dirty="0" err="1" smtClean="0"/>
              <a:t>for</a:t>
            </a:r>
            <a:r>
              <a:rPr lang="nl-BE" sz="1600" dirty="0" smtClean="0"/>
              <a:t> PM</a:t>
            </a:r>
            <a:r>
              <a:rPr lang="nl-BE" sz="1600" baseline="-25000" dirty="0" smtClean="0"/>
              <a:t>10</a:t>
            </a:r>
            <a:r>
              <a:rPr lang="nl-BE" sz="1600" dirty="0" smtClean="0"/>
              <a:t> </a:t>
            </a:r>
            <a:r>
              <a:rPr lang="nl-BE" sz="1600" dirty="0" err="1" smtClean="0"/>
              <a:t>mostly</a:t>
            </a:r>
            <a:r>
              <a:rPr lang="nl-BE" sz="1600" dirty="0" smtClean="0"/>
              <a:t> </a:t>
            </a:r>
            <a:r>
              <a:rPr lang="nl-BE" sz="1600" dirty="0" err="1" smtClean="0"/>
              <a:t>dominated</a:t>
            </a:r>
            <a:r>
              <a:rPr lang="nl-BE" sz="1600" dirty="0" smtClean="0"/>
              <a:t> </a:t>
            </a:r>
            <a:r>
              <a:rPr lang="nl-BE" sz="1600" dirty="0" err="1" smtClean="0"/>
              <a:t>by</a:t>
            </a:r>
            <a:r>
              <a:rPr lang="nl-BE" sz="1600" dirty="0" smtClean="0"/>
              <a:t> R, </a:t>
            </a:r>
            <a:r>
              <a:rPr lang="nl-BE" sz="1600" dirty="0" err="1" smtClean="0"/>
              <a:t>whereas</a:t>
            </a:r>
            <a:r>
              <a:rPr lang="nl-BE" sz="1600" dirty="0" smtClean="0"/>
              <a:t> NO</a:t>
            </a:r>
            <a:r>
              <a:rPr lang="nl-BE" sz="1600" baseline="-25000" dirty="0" smtClean="0"/>
              <a:t>2</a:t>
            </a:r>
            <a:r>
              <a:rPr lang="nl-BE" sz="1600" dirty="0" smtClean="0"/>
              <a:t> </a:t>
            </a:r>
            <a:r>
              <a:rPr lang="nl-BE" sz="1600" dirty="0" err="1" smtClean="0"/>
              <a:t>mostly</a:t>
            </a:r>
            <a:r>
              <a:rPr lang="nl-BE" sz="1600" dirty="0" smtClean="0"/>
              <a:t> </a:t>
            </a:r>
            <a:r>
              <a:rPr lang="nl-BE" sz="1600" dirty="0" err="1" smtClean="0"/>
              <a:t>by</a:t>
            </a:r>
            <a:r>
              <a:rPr lang="nl-BE" sz="1600" dirty="0" smtClean="0"/>
              <a:t> SD</a:t>
            </a:r>
          </a:p>
          <a:p>
            <a:pPr lvl="1"/>
            <a:r>
              <a:rPr lang="nl-BE" sz="1600" dirty="0" smtClean="0"/>
              <a:t>Consistent </a:t>
            </a:r>
            <a:r>
              <a:rPr lang="nl-BE" sz="1600" dirty="0" err="1" smtClean="0"/>
              <a:t>for</a:t>
            </a:r>
            <a:r>
              <a:rPr lang="nl-BE" sz="1600" dirty="0" smtClean="0"/>
              <a:t> </a:t>
            </a:r>
            <a:r>
              <a:rPr lang="nl-BE" sz="1600" dirty="0" err="1" smtClean="0"/>
              <a:t>both</a:t>
            </a:r>
            <a:r>
              <a:rPr lang="nl-BE" sz="1600" dirty="0" smtClean="0"/>
              <a:t> </a:t>
            </a:r>
            <a:r>
              <a:rPr lang="nl-BE" sz="1600" dirty="0" err="1" smtClean="0"/>
              <a:t>modelling</a:t>
            </a:r>
            <a:r>
              <a:rPr lang="nl-BE" sz="1600" dirty="0" smtClean="0"/>
              <a:t> </a:t>
            </a:r>
            <a:r>
              <a:rPr lang="nl-BE" sz="1600" dirty="0" err="1" smtClean="0"/>
              <a:t>approaches</a:t>
            </a:r>
            <a:endParaRPr lang="nl-BE" sz="1600" dirty="0" smtClean="0"/>
          </a:p>
          <a:p>
            <a:r>
              <a:rPr lang="nl-BE" sz="1600" dirty="0" err="1" smtClean="0"/>
              <a:t>Inclusion</a:t>
            </a:r>
            <a:r>
              <a:rPr lang="nl-BE" sz="1600" dirty="0" smtClean="0"/>
              <a:t> of </a:t>
            </a:r>
            <a:r>
              <a:rPr lang="nl-BE" sz="1600" dirty="0" err="1" smtClean="0"/>
              <a:t>uncertainty</a:t>
            </a:r>
            <a:r>
              <a:rPr lang="nl-BE" sz="1600" dirty="0" smtClean="0"/>
              <a:t> </a:t>
            </a:r>
            <a:r>
              <a:rPr lang="nl-BE" sz="1600" dirty="0" smtClean="0"/>
              <a:t>in delta tool </a:t>
            </a:r>
            <a:r>
              <a:rPr lang="nl-BE" sz="1600" dirty="0" err="1" smtClean="0"/>
              <a:t>appears</a:t>
            </a:r>
            <a:r>
              <a:rPr lang="nl-BE" sz="1600" dirty="0" smtClean="0"/>
              <a:t> </a:t>
            </a:r>
            <a:r>
              <a:rPr lang="nl-BE" sz="1600" dirty="0" err="1" smtClean="0"/>
              <a:t>not</a:t>
            </a:r>
            <a:r>
              <a:rPr lang="nl-BE" sz="1600" dirty="0" smtClean="0"/>
              <a:t> to </a:t>
            </a:r>
            <a:r>
              <a:rPr lang="nl-BE" sz="1600" dirty="0" err="1" smtClean="0"/>
              <a:t>change</a:t>
            </a:r>
            <a:r>
              <a:rPr lang="nl-BE" sz="1600" dirty="0" smtClean="0"/>
              <a:t> the </a:t>
            </a:r>
            <a:r>
              <a:rPr lang="nl-BE" sz="1600" dirty="0" err="1" smtClean="0"/>
              <a:t>conclusion</a:t>
            </a:r>
            <a:r>
              <a:rPr lang="nl-BE" sz="1600" dirty="0" smtClean="0"/>
              <a:t> : RIO </a:t>
            </a:r>
            <a:r>
              <a:rPr lang="nl-BE" sz="1600" dirty="0" err="1" smtClean="0"/>
              <a:t>outperforms</a:t>
            </a:r>
            <a:r>
              <a:rPr lang="nl-BE" sz="1600" dirty="0" smtClean="0"/>
              <a:t> </a:t>
            </a:r>
            <a:r>
              <a:rPr lang="nl-BE" sz="1600" dirty="0" smtClean="0"/>
              <a:t>AURO+OI</a:t>
            </a:r>
          </a:p>
          <a:p>
            <a:r>
              <a:rPr lang="nl-BE" sz="1600" dirty="0" err="1" smtClean="0"/>
              <a:t>Discussion</a:t>
            </a:r>
            <a:r>
              <a:rPr lang="nl-BE" sz="1600" dirty="0" smtClean="0"/>
              <a:t> point : </a:t>
            </a:r>
            <a:r>
              <a:rPr lang="nl-BE" sz="1600" dirty="0" err="1" smtClean="0"/>
              <a:t>treatment</a:t>
            </a:r>
            <a:r>
              <a:rPr lang="nl-BE" sz="1600" dirty="0" smtClean="0"/>
              <a:t> of data </a:t>
            </a:r>
            <a:r>
              <a:rPr lang="nl-BE" sz="1600" dirty="0" err="1" smtClean="0"/>
              <a:t>assimilation</a:t>
            </a:r>
            <a:r>
              <a:rPr lang="nl-BE" sz="1600" dirty="0" smtClean="0"/>
              <a:t>/</a:t>
            </a:r>
            <a:r>
              <a:rPr lang="nl-BE" sz="1600" dirty="0" err="1" smtClean="0"/>
              <a:t>geospatial</a:t>
            </a:r>
            <a:r>
              <a:rPr lang="nl-BE" sz="1600" dirty="0" smtClean="0"/>
              <a:t> </a:t>
            </a:r>
            <a:r>
              <a:rPr lang="nl-BE" sz="1600" dirty="0" err="1" smtClean="0"/>
              <a:t>interpolation</a:t>
            </a:r>
            <a:r>
              <a:rPr lang="nl-BE" sz="1600" dirty="0" smtClean="0"/>
              <a:t> models in delta tool</a:t>
            </a:r>
            <a:endParaRPr lang="nl-BE" sz="1600" dirty="0" smtClean="0"/>
          </a:p>
          <a:p>
            <a:endParaRPr lang="nl-B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636912"/>
            <a:ext cx="7772400" cy="1362075"/>
          </a:xfrm>
        </p:spPr>
        <p:txBody>
          <a:bodyPr/>
          <a:lstStyle/>
          <a:p>
            <a:pPr algn="ctr"/>
            <a:r>
              <a:rPr lang="nl-BE" dirty="0" err="1" smtClean="0"/>
              <a:t>Backup</a:t>
            </a:r>
            <a:r>
              <a:rPr lang="nl-BE" dirty="0" smtClean="0"/>
              <a:t> </a:t>
            </a:r>
            <a:r>
              <a:rPr lang="nl-BE" dirty="0" err="1" smtClean="0"/>
              <a:t>slides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nl-BE" dirty="0" smtClean="0"/>
              <a:t>Temporele validatie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1269"/>
            <a:ext cx="8229600" cy="5750099"/>
          </a:xfrm>
          <a:solidFill>
            <a:schemeClr val="bg1"/>
          </a:solidFill>
        </p:spPr>
        <p:txBody>
          <a:bodyPr/>
          <a:lstStyle/>
          <a:p>
            <a:r>
              <a:rPr lang="nl-BE" dirty="0" smtClean="0"/>
              <a:t>Validatie statistieken op tijdsreeksen van stations</a:t>
            </a:r>
          </a:p>
          <a:p>
            <a:pPr lvl="1"/>
            <a:r>
              <a:rPr lang="nl-BE" dirty="0" smtClean="0"/>
              <a:t>Gepaarde uurlijkse observatie/model waarden</a:t>
            </a:r>
          </a:p>
          <a:p>
            <a:pPr lvl="1"/>
            <a:r>
              <a:rPr lang="nl-BE" dirty="0" err="1" smtClean="0"/>
              <a:t>Usual</a:t>
            </a:r>
            <a:r>
              <a:rPr lang="nl-BE" dirty="0" smtClean="0"/>
              <a:t> suspects : RMSE, BIAS, R</a:t>
            </a:r>
            <a:r>
              <a:rPr lang="nl-BE" baseline="30000" dirty="0" smtClean="0"/>
              <a:t>2</a:t>
            </a:r>
            <a:r>
              <a:rPr lang="nl-BE" dirty="0" smtClean="0"/>
              <a:t> , </a:t>
            </a:r>
            <a:endParaRPr lang="nl-BE" baseline="30000" dirty="0" smtClean="0"/>
          </a:p>
          <a:p>
            <a:pPr lvl="1"/>
            <a:r>
              <a:rPr lang="nl-BE" dirty="0" smtClean="0"/>
              <a:t>Geavanceerdere : (CRMSE), Target indicator/plot, QQ plot, QQID</a:t>
            </a:r>
          </a:p>
          <a:p>
            <a:pPr lvl="1"/>
            <a:r>
              <a:rPr lang="nl-BE" dirty="0" smtClean="0"/>
              <a:t>Overschrijdingsindicatoren (PM</a:t>
            </a:r>
            <a:r>
              <a:rPr lang="nl-BE" baseline="-25000" dirty="0" smtClean="0"/>
              <a:t>10 </a:t>
            </a:r>
            <a:r>
              <a:rPr lang="nl-BE" dirty="0" smtClean="0"/>
              <a:t>- da): RPE, FFA, FCF</a:t>
            </a:r>
          </a:p>
          <a:p>
            <a:r>
              <a:rPr lang="nl-BE" dirty="0" smtClean="0"/>
              <a:t>Analyse apart per zone : Vlaanderen, Wallonië, Brussel &amp; België</a:t>
            </a:r>
          </a:p>
          <a:p>
            <a:r>
              <a:rPr lang="nl-BE" dirty="0" smtClean="0"/>
              <a:t>Geen OPS resultaten : enkel jaargemiddelde</a:t>
            </a:r>
          </a:p>
          <a:p>
            <a:endParaRPr lang="nl-BE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051050" y="3786188"/>
          <a:ext cx="1728788" cy="477837"/>
        </p:xfrm>
        <a:graphic>
          <a:graphicData uri="http://schemas.openxmlformats.org/presentationml/2006/ole">
            <p:oleObj spid="_x0000_s39938" name="Formula" r:id="rId3" imgW="1352880" imgH="374760" progId="Equation.Ribbit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051050" y="4368800"/>
          <a:ext cx="2089150" cy="617538"/>
        </p:xfrm>
        <a:graphic>
          <a:graphicData uri="http://schemas.openxmlformats.org/presentationml/2006/ole">
            <p:oleObj spid="_x0000_s39939" name="Formula" r:id="rId4" imgW="1623240" imgH="480240" progId="Equation.Ribbit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051050" y="5087938"/>
          <a:ext cx="2736850" cy="534987"/>
        </p:xfrm>
        <a:graphic>
          <a:graphicData uri="http://schemas.openxmlformats.org/presentationml/2006/ole">
            <p:oleObj spid="_x0000_s39940" name="Formula" r:id="rId5" imgW="2461320" imgH="480240" progId="Equation.Ribbit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148263" y="3790950"/>
          <a:ext cx="2665412" cy="504825"/>
        </p:xfrm>
        <a:graphic>
          <a:graphicData uri="http://schemas.openxmlformats.org/presentationml/2006/ole">
            <p:oleObj spid="_x0000_s39941" name="Formula" r:id="rId6" imgW="2309040" imgH="435960" progId="Equation.Ribbit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859338" y="4511675"/>
          <a:ext cx="2736850" cy="561975"/>
        </p:xfrm>
        <a:graphic>
          <a:graphicData uri="http://schemas.openxmlformats.org/presentationml/2006/ole">
            <p:oleObj spid="_x0000_s39942" name="Formula" r:id="rId7" imgW="2164320" imgH="443520" progId="Equation.Ribbit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229600" cy="1143000"/>
          </a:xfrm>
        </p:spPr>
        <p:txBody>
          <a:bodyPr/>
          <a:lstStyle/>
          <a:p>
            <a:r>
              <a:rPr lang="nl-BE" dirty="0" smtClean="0"/>
              <a:t>Hoe kwantificeren ? : QQID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1269"/>
            <a:ext cx="8229600" cy="4525963"/>
          </a:xfrm>
        </p:spPr>
        <p:txBody>
          <a:bodyPr/>
          <a:lstStyle/>
          <a:p>
            <a:r>
              <a:rPr lang="nl-BE" dirty="0" smtClean="0"/>
              <a:t>Om te kwantificeren tot welke concentraties de QQ plot de x=y lijn blijft volgen : QQID. </a:t>
            </a:r>
          </a:p>
          <a:p>
            <a:r>
              <a:rPr lang="nl-BE" dirty="0" smtClean="0"/>
              <a:t>Wat experimentele index (</a:t>
            </a:r>
            <a:r>
              <a:rPr lang="nl-BE" baseline="30000" dirty="0" smtClean="0"/>
              <a:t>©</a:t>
            </a:r>
            <a:r>
              <a:rPr lang="nl-BE" dirty="0" smtClean="0"/>
              <a:t>Bino), waarschijnlijk betere manieren om dit te doen…</a:t>
            </a:r>
          </a:p>
          <a:p>
            <a:pPr lvl="1"/>
            <a:r>
              <a:rPr lang="nl-BE" sz="1600" dirty="0" smtClean="0"/>
              <a:t>Neem residu van de QQ plot t.o.v. de x=y lijn</a:t>
            </a:r>
          </a:p>
          <a:p>
            <a:pPr lvl="1"/>
            <a:r>
              <a:rPr lang="nl-BE" sz="1600" dirty="0" smtClean="0"/>
              <a:t>Normaliseer de model &amp; observatie </a:t>
            </a:r>
            <a:r>
              <a:rPr lang="nl-BE" sz="1600" dirty="0" err="1" smtClean="0"/>
              <a:t>quantielen</a:t>
            </a:r>
            <a:r>
              <a:rPr lang="nl-BE" sz="1600" dirty="0" smtClean="0"/>
              <a:t> op het 99</a:t>
            </a:r>
            <a:r>
              <a:rPr lang="nl-BE" sz="1600" baseline="30000" dirty="0" smtClean="0"/>
              <a:t>ste</a:t>
            </a:r>
            <a:r>
              <a:rPr lang="nl-BE" sz="1600" dirty="0" smtClean="0"/>
              <a:t> </a:t>
            </a:r>
            <a:r>
              <a:rPr lang="nl-BE" sz="1600" dirty="0" err="1" smtClean="0"/>
              <a:t>percentiel</a:t>
            </a:r>
            <a:endParaRPr lang="nl-BE" sz="1600" dirty="0" smtClean="0"/>
          </a:p>
          <a:p>
            <a:pPr lvl="1"/>
            <a:r>
              <a:rPr lang="nl-BE" sz="1600" dirty="0" smtClean="0"/>
              <a:t>Bepaal waar de model </a:t>
            </a:r>
            <a:r>
              <a:rPr lang="nl-BE" sz="1600" dirty="0" err="1" smtClean="0"/>
              <a:t>quantielen</a:t>
            </a:r>
            <a:r>
              <a:rPr lang="nl-BE" sz="1600" dirty="0" smtClean="0"/>
              <a:t> onder de 10% van het 99</a:t>
            </a:r>
            <a:r>
              <a:rPr lang="nl-BE" sz="1600" baseline="30000" dirty="0" smtClean="0"/>
              <a:t>ste</a:t>
            </a:r>
            <a:r>
              <a:rPr lang="nl-BE" sz="1600" dirty="0" smtClean="0"/>
              <a:t> </a:t>
            </a:r>
            <a:r>
              <a:rPr lang="nl-BE" sz="1600" dirty="0" err="1" smtClean="0"/>
              <a:t>percentiel</a:t>
            </a:r>
            <a:r>
              <a:rPr lang="nl-BE" sz="1600" dirty="0" smtClean="0"/>
              <a:t> duiken (zowel vanaf lage waarden -&gt; groene lijn, als hoge waarden -&gt; rode lijn)</a:t>
            </a:r>
          </a:p>
          <a:p>
            <a:pPr lvl="1"/>
            <a:r>
              <a:rPr lang="nl-BE" sz="1600" dirty="0" smtClean="0"/>
              <a:t>Minimum van beide is de QQID</a:t>
            </a:r>
          </a:p>
          <a:p>
            <a:endParaRPr lang="nl-BE" dirty="0"/>
          </a:p>
        </p:txBody>
      </p:sp>
      <p:pic>
        <p:nvPicPr>
          <p:cNvPr id="176130" name="Picture 2" descr="Y:\Unit_RMA\MAP\N78H0 - MIRA Achtergrondconcentratiekaarten\3 Werkdocumenten\Bestanden\validation\plots\qqplots\pm10\qqana_pm10_40ML01.em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267" t="3533" r="8267" b="53000"/>
          <a:stretch>
            <a:fillRect/>
          </a:stretch>
        </p:blipFill>
        <p:spPr bwMode="auto">
          <a:xfrm>
            <a:off x="1380125" y="3789040"/>
            <a:ext cx="6360227" cy="22143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Kwantitatieve vergelijking : scores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Scores gebaseerd op de </a:t>
            </a:r>
            <a:r>
              <a:rPr lang="nl-BE" b="1" dirty="0" smtClean="0"/>
              <a:t>mediaan</a:t>
            </a:r>
            <a:r>
              <a:rPr lang="nl-BE" dirty="0" smtClean="0"/>
              <a:t> van een </a:t>
            </a:r>
            <a:r>
              <a:rPr lang="nl-BE" b="1" dirty="0" smtClean="0"/>
              <a:t>statistische indicator over alle stations</a:t>
            </a:r>
            <a:r>
              <a:rPr lang="nl-BE" dirty="0" smtClean="0"/>
              <a:t> in een bepaalde zone (België, Vlaanderen, … )</a:t>
            </a:r>
          </a:p>
          <a:p>
            <a:r>
              <a:rPr lang="nl-BE" b="1" dirty="0" smtClean="0"/>
              <a:t>Berekeningswijze</a:t>
            </a:r>
            <a:r>
              <a:rPr lang="nl-BE" dirty="0" smtClean="0"/>
              <a:t> scores : </a:t>
            </a:r>
          </a:p>
          <a:p>
            <a:pPr lvl="1"/>
            <a:r>
              <a:rPr lang="nl-BE" b="1" dirty="0" smtClean="0"/>
              <a:t>10 punten </a:t>
            </a:r>
            <a:r>
              <a:rPr lang="nl-BE" dirty="0" smtClean="0"/>
              <a:t>voor </a:t>
            </a:r>
            <a:r>
              <a:rPr lang="nl-BE" b="1" dirty="0" smtClean="0"/>
              <a:t>best</a:t>
            </a:r>
            <a:r>
              <a:rPr lang="nl-BE" dirty="0" smtClean="0"/>
              <a:t> scorende model</a:t>
            </a:r>
          </a:p>
          <a:p>
            <a:pPr lvl="1"/>
            <a:r>
              <a:rPr lang="nl-BE" b="1" dirty="0" smtClean="0"/>
              <a:t>5 punten </a:t>
            </a:r>
            <a:r>
              <a:rPr lang="nl-BE" dirty="0" smtClean="0"/>
              <a:t>aan de </a:t>
            </a:r>
            <a:r>
              <a:rPr lang="nl-BE" b="1" dirty="0" smtClean="0"/>
              <a:t>mediaan van een validatie statistiek </a:t>
            </a:r>
            <a:r>
              <a:rPr lang="nl-BE" i="1" dirty="0" smtClean="0"/>
              <a:t>over alle modellen</a:t>
            </a:r>
            <a:r>
              <a:rPr lang="nl-BE" dirty="0" smtClean="0"/>
              <a:t>, e.g. de mediaan RMSE over alle modellen</a:t>
            </a:r>
          </a:p>
          <a:p>
            <a:pPr lvl="1"/>
            <a:r>
              <a:rPr lang="nl-BE" dirty="0" smtClean="0"/>
              <a:t>Op basis hiervan worden de indicatoren </a:t>
            </a:r>
            <a:r>
              <a:rPr lang="nl-BE" b="1" dirty="0" smtClean="0"/>
              <a:t>geschaald tussen 0 en 10</a:t>
            </a:r>
          </a:p>
          <a:p>
            <a:pPr lvl="1"/>
            <a:r>
              <a:rPr lang="nl-BE" dirty="0" smtClean="0"/>
              <a:t>Resulterende scores lager dan 0 worden op 0 gezet. </a:t>
            </a:r>
          </a:p>
          <a:p>
            <a:r>
              <a:rPr lang="nl-BE" dirty="0" smtClean="0"/>
              <a:t>Uiteindelijke winnaar is het model met de meeste punten over een aantal statistische indicatoren.</a:t>
            </a:r>
          </a:p>
          <a:p>
            <a:r>
              <a:rPr lang="nl-BE" dirty="0" smtClean="0"/>
              <a:t>We nemen als basisset : BIAS, RMSE, TARGET, Temporele R</a:t>
            </a:r>
            <a:r>
              <a:rPr lang="nl-BE" baseline="30000" dirty="0" smtClean="0"/>
              <a:t>2</a:t>
            </a:r>
            <a:r>
              <a:rPr lang="nl-BE" dirty="0" smtClean="0"/>
              <a:t> en de QQID.</a:t>
            </a:r>
          </a:p>
          <a:p>
            <a:r>
              <a:rPr lang="nl-BE" dirty="0" smtClean="0"/>
              <a:t>Voor PM10 vergelijken we ook FFA, FCF, QQID en RPE.</a:t>
            </a:r>
          </a:p>
          <a:p>
            <a:r>
              <a:rPr lang="nl-BE" dirty="0" smtClean="0"/>
              <a:t>AUR_</a:t>
            </a:r>
            <a:r>
              <a:rPr lang="nl-BE" dirty="0" err="1" smtClean="0"/>
              <a:t>ortho</a:t>
            </a:r>
            <a:r>
              <a:rPr lang="nl-BE" dirty="0" smtClean="0"/>
              <a:t> weggelaten voor </a:t>
            </a:r>
            <a:r>
              <a:rPr lang="nl-BE" dirty="0" err="1" smtClean="0"/>
              <a:t>PM</a:t>
            </a:r>
            <a:r>
              <a:rPr lang="nl-BE" baseline="-25000" dirty="0" err="1" smtClean="0"/>
              <a:t>x</a:t>
            </a:r>
            <a:r>
              <a:rPr lang="nl-BE" baseline="-25000" dirty="0" smtClean="0"/>
              <a:t> </a:t>
            </a:r>
            <a:r>
              <a:rPr lang="nl-BE" dirty="0" smtClean="0"/>
              <a:t>wegens op het zicht reeds weinig zinvol</a:t>
            </a:r>
            <a:endParaRPr lang="nl-BE" baseline="-25000" dirty="0" smtClean="0"/>
          </a:p>
          <a:p>
            <a:pPr lvl="1">
              <a:buNone/>
            </a:pP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Mission</a:t>
            </a:r>
            <a:r>
              <a:rPr lang="nl-BE" dirty="0" smtClean="0"/>
              <a:t> statement : </a:t>
            </a:r>
            <a:r>
              <a:rPr lang="nl-BE" dirty="0" err="1" smtClean="0"/>
              <a:t>why</a:t>
            </a:r>
            <a:r>
              <a:rPr lang="nl-BE" dirty="0" smtClean="0"/>
              <a:t> ?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 smtClean="0"/>
              <a:t>What</a:t>
            </a:r>
            <a:r>
              <a:rPr lang="nl-BE" dirty="0" smtClean="0"/>
              <a:t> are the best </a:t>
            </a:r>
            <a:r>
              <a:rPr lang="nl-BE" dirty="0" err="1" smtClean="0"/>
              <a:t>large</a:t>
            </a:r>
            <a:r>
              <a:rPr lang="nl-BE" dirty="0" smtClean="0"/>
              <a:t> </a:t>
            </a:r>
            <a:r>
              <a:rPr lang="nl-BE" dirty="0" err="1" smtClean="0"/>
              <a:t>scale</a:t>
            </a:r>
            <a:r>
              <a:rPr lang="nl-BE" dirty="0" smtClean="0"/>
              <a:t> </a:t>
            </a:r>
            <a:r>
              <a:rPr lang="nl-BE" dirty="0" err="1" smtClean="0"/>
              <a:t>concentration</a:t>
            </a:r>
            <a:r>
              <a:rPr lang="nl-BE" dirty="0" smtClean="0"/>
              <a:t> </a:t>
            </a:r>
            <a:r>
              <a:rPr lang="nl-BE" dirty="0" err="1" smtClean="0"/>
              <a:t>maps</a:t>
            </a:r>
            <a:r>
              <a:rPr lang="nl-BE" dirty="0" smtClean="0"/>
              <a:t> </a:t>
            </a:r>
            <a:r>
              <a:rPr lang="nl-BE" dirty="0" err="1" smtClean="0"/>
              <a:t>for</a:t>
            </a:r>
            <a:r>
              <a:rPr lang="nl-BE" dirty="0" smtClean="0"/>
              <a:t> </a:t>
            </a:r>
            <a:r>
              <a:rPr lang="nl-BE" dirty="0" err="1" smtClean="0"/>
              <a:t>Flanders</a:t>
            </a:r>
            <a:r>
              <a:rPr lang="nl-BE" dirty="0" smtClean="0"/>
              <a:t>/</a:t>
            </a:r>
            <a:r>
              <a:rPr lang="nl-BE" dirty="0" err="1" smtClean="0"/>
              <a:t>Belgium</a:t>
            </a:r>
            <a:r>
              <a:rPr lang="nl-BE" dirty="0" smtClean="0"/>
              <a:t> ?</a:t>
            </a:r>
          </a:p>
          <a:p>
            <a:pPr lvl="1"/>
            <a:r>
              <a:rPr lang="nl-BE" dirty="0" err="1" smtClean="0"/>
              <a:t>Env</a:t>
            </a:r>
            <a:r>
              <a:rPr lang="nl-BE" dirty="0" smtClean="0"/>
              <a:t>. </a:t>
            </a:r>
            <a:r>
              <a:rPr lang="nl-BE" dirty="0" smtClean="0"/>
              <a:t>i</a:t>
            </a:r>
            <a:r>
              <a:rPr lang="nl-BE" dirty="0" smtClean="0"/>
              <a:t>mpact </a:t>
            </a:r>
            <a:r>
              <a:rPr lang="nl-BE" dirty="0" err="1" smtClean="0"/>
              <a:t>assessments</a:t>
            </a:r>
            <a:r>
              <a:rPr lang="nl-BE" dirty="0" smtClean="0"/>
              <a:t> -&gt; </a:t>
            </a:r>
            <a:r>
              <a:rPr lang="nl-BE" dirty="0" smtClean="0"/>
              <a:t>background </a:t>
            </a:r>
            <a:r>
              <a:rPr lang="nl-BE" dirty="0" err="1" smtClean="0"/>
              <a:t>concentrations</a:t>
            </a:r>
            <a:endParaRPr lang="nl-BE" dirty="0" smtClean="0"/>
          </a:p>
          <a:p>
            <a:pPr lvl="1"/>
            <a:r>
              <a:rPr lang="nl-BE" dirty="0" err="1" smtClean="0"/>
              <a:t>Communication</a:t>
            </a:r>
            <a:r>
              <a:rPr lang="nl-BE" dirty="0" smtClean="0"/>
              <a:t> : </a:t>
            </a:r>
            <a:r>
              <a:rPr lang="nl-BE" b="1" dirty="0" smtClean="0"/>
              <a:t>the </a:t>
            </a:r>
            <a:r>
              <a:rPr lang="nl-BE" dirty="0" smtClean="0"/>
              <a:t>air </a:t>
            </a:r>
            <a:r>
              <a:rPr lang="nl-BE" dirty="0" err="1" smtClean="0"/>
              <a:t>quality</a:t>
            </a:r>
            <a:r>
              <a:rPr lang="nl-BE" dirty="0" smtClean="0"/>
              <a:t> map </a:t>
            </a:r>
            <a:r>
              <a:rPr lang="nl-BE" dirty="0" err="1" smtClean="0"/>
              <a:t>for</a:t>
            </a:r>
            <a:r>
              <a:rPr lang="nl-BE" dirty="0" smtClean="0"/>
              <a:t> </a:t>
            </a:r>
            <a:r>
              <a:rPr lang="nl-BE" dirty="0" err="1" smtClean="0"/>
              <a:t>Flanders</a:t>
            </a:r>
            <a:r>
              <a:rPr lang="nl-BE" dirty="0" smtClean="0"/>
              <a:t>/</a:t>
            </a:r>
            <a:r>
              <a:rPr lang="nl-BE" dirty="0" err="1" smtClean="0"/>
              <a:t>Belgium</a:t>
            </a:r>
            <a:r>
              <a:rPr lang="nl-BE" dirty="0" smtClean="0"/>
              <a:t> ?</a:t>
            </a:r>
          </a:p>
          <a:p>
            <a:r>
              <a:rPr lang="nl-BE" dirty="0" err="1" smtClean="0"/>
              <a:t>Harmonisation</a:t>
            </a:r>
            <a:r>
              <a:rPr lang="nl-BE" dirty="0" smtClean="0"/>
              <a:t> &amp; </a:t>
            </a:r>
            <a:r>
              <a:rPr lang="nl-BE" dirty="0" err="1" smtClean="0"/>
              <a:t>optimization</a:t>
            </a:r>
            <a:r>
              <a:rPr lang="nl-BE" dirty="0" smtClean="0"/>
              <a:t> of resources </a:t>
            </a:r>
            <a:endParaRPr lang="nl-BE" dirty="0" smtClean="0"/>
          </a:p>
          <a:p>
            <a:pPr lvl="1"/>
            <a:r>
              <a:rPr lang="nl-BE" dirty="0" smtClean="0"/>
              <a:t>different </a:t>
            </a:r>
            <a:r>
              <a:rPr lang="nl-BE" dirty="0" err="1" smtClean="0"/>
              <a:t>environmental</a:t>
            </a:r>
            <a:r>
              <a:rPr lang="nl-BE" dirty="0" smtClean="0"/>
              <a:t> </a:t>
            </a:r>
            <a:r>
              <a:rPr lang="nl-BE" dirty="0" err="1" smtClean="0"/>
              <a:t>administrations</a:t>
            </a:r>
            <a:endParaRPr lang="nl-BE" dirty="0" smtClean="0"/>
          </a:p>
          <a:p>
            <a:pPr lvl="1"/>
            <a:r>
              <a:rPr lang="nl-BE" dirty="0" err="1" smtClean="0">
                <a:sym typeface="Wingdings" pitchFamily="2" charset="2"/>
              </a:rPr>
              <a:t>Boundary</a:t>
            </a:r>
            <a:r>
              <a:rPr lang="nl-BE" dirty="0" smtClean="0">
                <a:sym typeface="Wingdings" pitchFamily="2" charset="2"/>
              </a:rPr>
              <a:t> </a:t>
            </a:r>
            <a:r>
              <a:rPr lang="nl-BE" dirty="0" err="1" smtClean="0">
                <a:sym typeface="Wingdings" pitchFamily="2" charset="2"/>
              </a:rPr>
              <a:t>conditions</a:t>
            </a:r>
            <a:r>
              <a:rPr lang="nl-BE" dirty="0" smtClean="0">
                <a:sym typeface="Wingdings" pitchFamily="2" charset="2"/>
              </a:rPr>
              <a:t> :  different </a:t>
            </a:r>
            <a:r>
              <a:rPr lang="nl-BE" dirty="0" err="1" smtClean="0">
                <a:sym typeface="Wingdings" pitchFamily="2" charset="2"/>
              </a:rPr>
              <a:t>application</a:t>
            </a:r>
            <a:r>
              <a:rPr lang="nl-BE" dirty="0" smtClean="0">
                <a:sym typeface="Wingdings" pitchFamily="2" charset="2"/>
              </a:rPr>
              <a:t> </a:t>
            </a:r>
            <a:r>
              <a:rPr lang="nl-BE" dirty="0" err="1" smtClean="0">
                <a:sym typeface="Wingdings" pitchFamily="2" charset="2"/>
              </a:rPr>
              <a:t>domains</a:t>
            </a:r>
            <a:endParaRPr lang="nl-BE" dirty="0" smtClean="0"/>
          </a:p>
          <a:p>
            <a:pPr lvl="2"/>
            <a:r>
              <a:rPr lang="nl-BE" dirty="0" err="1" smtClean="0"/>
              <a:t>Operational</a:t>
            </a:r>
            <a:r>
              <a:rPr lang="nl-BE" dirty="0" smtClean="0"/>
              <a:t> </a:t>
            </a:r>
            <a:r>
              <a:rPr lang="nl-BE" dirty="0" err="1" smtClean="0"/>
              <a:t>mapping</a:t>
            </a:r>
            <a:endParaRPr lang="nl-BE" dirty="0" smtClean="0"/>
          </a:p>
          <a:p>
            <a:pPr lvl="2"/>
            <a:r>
              <a:rPr lang="nl-BE" dirty="0" smtClean="0"/>
              <a:t>Scenario (e.g. long term prognoses) </a:t>
            </a:r>
            <a:r>
              <a:rPr lang="nl-BE" dirty="0" err="1" smtClean="0"/>
              <a:t>analysis</a:t>
            </a:r>
            <a:endParaRPr lang="nl-BE" dirty="0" smtClean="0"/>
          </a:p>
          <a:p>
            <a:pPr lvl="2"/>
            <a:r>
              <a:rPr lang="nl-BE" dirty="0" err="1" smtClean="0"/>
              <a:t>Exposure</a:t>
            </a:r>
            <a:r>
              <a:rPr lang="nl-BE" dirty="0" smtClean="0"/>
              <a:t> </a:t>
            </a:r>
            <a:r>
              <a:rPr lang="nl-BE" dirty="0" err="1" smtClean="0"/>
              <a:t>assessment</a:t>
            </a:r>
            <a:endParaRPr lang="nl-BE" dirty="0" smtClean="0"/>
          </a:p>
          <a:p>
            <a:pPr lvl="1"/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Mission</a:t>
            </a:r>
            <a:r>
              <a:rPr lang="nl-BE" dirty="0" smtClean="0"/>
              <a:t> statement : </a:t>
            </a:r>
            <a:r>
              <a:rPr lang="nl-BE" dirty="0" err="1" smtClean="0"/>
              <a:t>how</a:t>
            </a:r>
            <a:r>
              <a:rPr lang="nl-BE" dirty="0" smtClean="0"/>
              <a:t> ? 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52528"/>
          </a:xfrm>
        </p:spPr>
        <p:txBody>
          <a:bodyPr/>
          <a:lstStyle/>
          <a:p>
            <a:r>
              <a:rPr lang="nl-BE" dirty="0" err="1" smtClean="0"/>
              <a:t>Elaborate</a:t>
            </a:r>
            <a:r>
              <a:rPr lang="nl-BE" dirty="0" smtClean="0"/>
              <a:t> </a:t>
            </a:r>
            <a:r>
              <a:rPr lang="nl-BE" dirty="0" err="1" smtClean="0"/>
              <a:t>validation</a:t>
            </a:r>
            <a:r>
              <a:rPr lang="nl-BE" dirty="0" smtClean="0"/>
              <a:t> </a:t>
            </a:r>
            <a:r>
              <a:rPr lang="nl-BE" dirty="0" err="1" smtClean="0"/>
              <a:t>excercise</a:t>
            </a:r>
            <a:r>
              <a:rPr lang="nl-BE" dirty="0" smtClean="0"/>
              <a:t> : </a:t>
            </a:r>
            <a:r>
              <a:rPr lang="nl-BE" dirty="0" err="1" smtClean="0"/>
              <a:t>q</a:t>
            </a:r>
            <a:r>
              <a:rPr lang="nl-BE" dirty="0" err="1" smtClean="0"/>
              <a:t>ualitative</a:t>
            </a:r>
            <a:r>
              <a:rPr lang="nl-BE" dirty="0" smtClean="0"/>
              <a:t>, </a:t>
            </a:r>
            <a:r>
              <a:rPr lang="nl-BE" b="1" dirty="0" err="1" smtClean="0"/>
              <a:t>quantitative</a:t>
            </a:r>
            <a:endParaRPr lang="nl-BE" dirty="0" smtClean="0"/>
          </a:p>
          <a:p>
            <a:r>
              <a:rPr lang="nl-BE" dirty="0" smtClean="0"/>
              <a:t>PM</a:t>
            </a:r>
            <a:r>
              <a:rPr lang="nl-BE" baseline="-25000" dirty="0" smtClean="0"/>
              <a:t>10 </a:t>
            </a:r>
            <a:r>
              <a:rPr lang="nl-BE" dirty="0" smtClean="0"/>
              <a:t>(58 stations), PM</a:t>
            </a:r>
            <a:r>
              <a:rPr lang="nl-BE" baseline="-25000" dirty="0" smtClean="0"/>
              <a:t>2.5 </a:t>
            </a:r>
            <a:r>
              <a:rPr lang="nl-BE" dirty="0" smtClean="0"/>
              <a:t>(34 stations), NO</a:t>
            </a:r>
            <a:r>
              <a:rPr lang="nl-BE" baseline="-25000" dirty="0" smtClean="0"/>
              <a:t>2</a:t>
            </a:r>
            <a:r>
              <a:rPr lang="nl-BE" dirty="0" smtClean="0"/>
              <a:t> (67 </a:t>
            </a:r>
            <a:r>
              <a:rPr lang="nl-BE" dirty="0" err="1" smtClean="0"/>
              <a:t>statoins</a:t>
            </a:r>
            <a:r>
              <a:rPr lang="nl-BE" dirty="0" smtClean="0"/>
              <a:t>)and O</a:t>
            </a:r>
            <a:r>
              <a:rPr lang="nl-BE" baseline="-25000" dirty="0" smtClean="0"/>
              <a:t>3 </a:t>
            </a:r>
            <a:r>
              <a:rPr lang="nl-BE" dirty="0" smtClean="0"/>
              <a:t>(39 </a:t>
            </a:r>
            <a:r>
              <a:rPr lang="nl-BE" dirty="0" err="1" smtClean="0"/>
              <a:t>stattions</a:t>
            </a:r>
            <a:r>
              <a:rPr lang="nl-BE" dirty="0" smtClean="0"/>
              <a:t>)</a:t>
            </a:r>
          </a:p>
          <a:p>
            <a:pPr lvl="1"/>
            <a:r>
              <a:rPr lang="nl-BE" dirty="0" smtClean="0"/>
              <a:t>a</a:t>
            </a:r>
            <a:r>
              <a:rPr lang="nl-BE" dirty="0" smtClean="0"/>
              <a:t>ll </a:t>
            </a:r>
            <a:r>
              <a:rPr lang="nl-BE" dirty="0" err="1" smtClean="0"/>
              <a:t>except</a:t>
            </a:r>
            <a:r>
              <a:rPr lang="nl-BE" dirty="0" smtClean="0"/>
              <a:t> </a:t>
            </a:r>
            <a:r>
              <a:rPr lang="nl-BE" dirty="0" err="1" smtClean="0"/>
              <a:t>traffic</a:t>
            </a:r>
            <a:endParaRPr lang="nl-BE" dirty="0" smtClean="0"/>
          </a:p>
          <a:p>
            <a:r>
              <a:rPr lang="nl-BE" dirty="0" smtClean="0"/>
              <a:t>Different </a:t>
            </a:r>
            <a:r>
              <a:rPr lang="nl-BE" dirty="0" err="1" smtClean="0"/>
              <a:t>aspects</a:t>
            </a:r>
            <a:r>
              <a:rPr lang="nl-BE" dirty="0" smtClean="0"/>
              <a:t> </a:t>
            </a:r>
          </a:p>
          <a:p>
            <a:pPr lvl="1"/>
            <a:r>
              <a:rPr lang="nl-BE" dirty="0" smtClean="0"/>
              <a:t>Temporal </a:t>
            </a:r>
            <a:r>
              <a:rPr lang="nl-BE" dirty="0" smtClean="0"/>
              <a:t>(</a:t>
            </a:r>
            <a:r>
              <a:rPr lang="nl-BE" dirty="0" err="1" smtClean="0"/>
              <a:t>where</a:t>
            </a:r>
            <a:r>
              <a:rPr lang="nl-BE" dirty="0" smtClean="0"/>
              <a:t> </a:t>
            </a:r>
            <a:r>
              <a:rPr lang="nl-BE" dirty="0" err="1" smtClean="0"/>
              <a:t>possible</a:t>
            </a:r>
            <a:r>
              <a:rPr lang="nl-BE" dirty="0" smtClean="0"/>
              <a:t>)/ </a:t>
            </a:r>
            <a:r>
              <a:rPr lang="nl-BE" dirty="0" err="1" smtClean="0"/>
              <a:t>spatial</a:t>
            </a:r>
            <a:endParaRPr lang="nl-BE" dirty="0" smtClean="0"/>
          </a:p>
          <a:p>
            <a:pPr lvl="1"/>
            <a:r>
              <a:rPr lang="nl-BE" dirty="0" err="1" smtClean="0"/>
              <a:t>Sensitivity</a:t>
            </a:r>
            <a:r>
              <a:rPr lang="nl-BE" dirty="0" smtClean="0"/>
              <a:t> </a:t>
            </a:r>
            <a:r>
              <a:rPr lang="nl-BE" dirty="0" smtClean="0"/>
              <a:t>studies e.g. </a:t>
            </a:r>
            <a:r>
              <a:rPr lang="nl-BE" dirty="0" err="1" smtClean="0"/>
              <a:t>spatial</a:t>
            </a:r>
            <a:r>
              <a:rPr lang="nl-BE" dirty="0" smtClean="0"/>
              <a:t> </a:t>
            </a:r>
            <a:r>
              <a:rPr lang="nl-BE" dirty="0" err="1" smtClean="0"/>
              <a:t>correlation</a:t>
            </a:r>
            <a:endParaRPr lang="nl-BE" dirty="0" smtClean="0"/>
          </a:p>
          <a:p>
            <a:pPr lvl="1"/>
            <a:r>
              <a:rPr lang="nl-BE" dirty="0" smtClean="0"/>
              <a:t>Norm </a:t>
            </a:r>
            <a:r>
              <a:rPr lang="nl-BE" dirty="0" err="1" smtClean="0"/>
              <a:t>exceedances</a:t>
            </a:r>
            <a:r>
              <a:rPr lang="nl-BE" dirty="0" smtClean="0"/>
              <a:t>  (e.g. PM</a:t>
            </a:r>
            <a:r>
              <a:rPr lang="nl-BE" baseline="-25000" dirty="0" smtClean="0"/>
              <a:t>10</a:t>
            </a:r>
            <a:r>
              <a:rPr lang="nl-BE" dirty="0" smtClean="0"/>
              <a:t> &gt; 50 µg/m</a:t>
            </a:r>
            <a:r>
              <a:rPr lang="nl-BE" baseline="30000" dirty="0" smtClean="0"/>
              <a:t>3</a:t>
            </a:r>
            <a:r>
              <a:rPr lang="nl-BE" dirty="0" smtClean="0"/>
              <a:t>)</a:t>
            </a:r>
          </a:p>
          <a:p>
            <a:pPr lvl="1"/>
            <a:r>
              <a:rPr lang="nl-BE" dirty="0" smtClean="0"/>
              <a:t>Impact of </a:t>
            </a:r>
            <a:r>
              <a:rPr lang="nl-BE" dirty="0" err="1" smtClean="0"/>
              <a:t>calibration</a:t>
            </a:r>
            <a:r>
              <a:rPr lang="nl-BE" dirty="0" smtClean="0"/>
              <a:t>/</a:t>
            </a:r>
            <a:r>
              <a:rPr lang="nl-BE" dirty="0" err="1" smtClean="0"/>
              <a:t>correction</a:t>
            </a:r>
            <a:r>
              <a:rPr lang="nl-BE" dirty="0" smtClean="0"/>
              <a:t> </a:t>
            </a:r>
            <a:r>
              <a:rPr lang="nl-BE" dirty="0" err="1" smtClean="0"/>
              <a:t>methods</a:t>
            </a:r>
            <a:r>
              <a:rPr lang="nl-BE" dirty="0" smtClean="0"/>
              <a:t> in </a:t>
            </a:r>
            <a:r>
              <a:rPr lang="nl-BE" dirty="0" err="1" smtClean="0"/>
              <a:t>deterministic</a:t>
            </a:r>
            <a:r>
              <a:rPr lang="nl-BE" dirty="0" smtClean="0"/>
              <a:t> </a:t>
            </a:r>
            <a:r>
              <a:rPr lang="nl-BE" dirty="0" err="1" smtClean="0"/>
              <a:t>modelling</a:t>
            </a:r>
            <a:endParaRPr lang="nl-BE" dirty="0" smtClean="0"/>
          </a:p>
          <a:p>
            <a:pPr lvl="2"/>
            <a:r>
              <a:rPr lang="nl-BE" dirty="0" smtClean="0"/>
              <a:t>Data </a:t>
            </a:r>
            <a:r>
              <a:rPr lang="nl-BE" dirty="0" err="1" smtClean="0"/>
              <a:t>assimilatoin</a:t>
            </a:r>
            <a:endParaRPr lang="nl-BE" dirty="0" smtClean="0"/>
          </a:p>
          <a:p>
            <a:pPr lvl="2"/>
            <a:r>
              <a:rPr lang="nl-BE" dirty="0" smtClean="0"/>
              <a:t>Bias </a:t>
            </a:r>
            <a:r>
              <a:rPr lang="nl-BE" dirty="0" err="1" smtClean="0"/>
              <a:t>correction</a:t>
            </a:r>
            <a:endParaRPr lang="nl-BE" dirty="0" smtClean="0"/>
          </a:p>
          <a:p>
            <a:r>
              <a:rPr lang="nl-BE" dirty="0" err="1" smtClean="0"/>
              <a:t>Spatial</a:t>
            </a:r>
            <a:r>
              <a:rPr lang="nl-BE" dirty="0" smtClean="0"/>
              <a:t> </a:t>
            </a:r>
            <a:r>
              <a:rPr lang="nl-BE" dirty="0" err="1" smtClean="0"/>
              <a:t>resolution</a:t>
            </a:r>
            <a:r>
              <a:rPr lang="nl-BE" dirty="0" smtClean="0"/>
              <a:t> 4x4 km</a:t>
            </a:r>
            <a:r>
              <a:rPr lang="nl-BE" baseline="30000" dirty="0" smtClean="0"/>
              <a:t>2</a:t>
            </a:r>
            <a:r>
              <a:rPr lang="nl-BE" dirty="0" smtClean="0"/>
              <a:t>, </a:t>
            </a:r>
            <a:r>
              <a:rPr lang="nl-BE" dirty="0" err="1" smtClean="0"/>
              <a:t>reference</a:t>
            </a:r>
            <a:r>
              <a:rPr lang="nl-BE" dirty="0" smtClean="0"/>
              <a:t> </a:t>
            </a:r>
            <a:r>
              <a:rPr lang="nl-BE" dirty="0" err="1" smtClean="0"/>
              <a:t>year</a:t>
            </a:r>
            <a:r>
              <a:rPr lang="nl-BE" dirty="0" smtClean="0"/>
              <a:t>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Modelling</a:t>
            </a:r>
            <a:r>
              <a:rPr lang="nl-BE" dirty="0" smtClean="0"/>
              <a:t> </a:t>
            </a:r>
            <a:r>
              <a:rPr lang="nl-BE" dirty="0" err="1" smtClean="0"/>
              <a:t>techniques</a:t>
            </a:r>
            <a:r>
              <a:rPr lang="nl-BE" dirty="0" smtClean="0"/>
              <a:t> : RIO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 smtClean="0"/>
              <a:t>Geospatial</a:t>
            </a:r>
            <a:r>
              <a:rPr lang="nl-BE" dirty="0" smtClean="0"/>
              <a:t> </a:t>
            </a:r>
            <a:r>
              <a:rPr lang="nl-BE" dirty="0" err="1" smtClean="0"/>
              <a:t>Interpolation</a:t>
            </a:r>
            <a:r>
              <a:rPr lang="nl-BE" dirty="0" smtClean="0"/>
              <a:t> : RIO v3.4 </a:t>
            </a:r>
          </a:p>
          <a:p>
            <a:pPr lvl="1"/>
            <a:r>
              <a:rPr lang="nl-BE" dirty="0" smtClean="0"/>
              <a:t>Land </a:t>
            </a:r>
            <a:r>
              <a:rPr lang="nl-BE" dirty="0" err="1" smtClean="0"/>
              <a:t>use</a:t>
            </a:r>
            <a:r>
              <a:rPr lang="nl-BE" dirty="0" smtClean="0"/>
              <a:t> </a:t>
            </a:r>
            <a:r>
              <a:rPr lang="nl-BE" dirty="0" err="1" smtClean="0"/>
              <a:t>regression</a:t>
            </a:r>
            <a:r>
              <a:rPr lang="nl-BE" dirty="0" smtClean="0"/>
              <a:t> + </a:t>
            </a:r>
            <a:r>
              <a:rPr lang="nl-BE" dirty="0" err="1" smtClean="0"/>
              <a:t>Ordinary</a:t>
            </a:r>
            <a:r>
              <a:rPr lang="nl-BE" dirty="0" smtClean="0"/>
              <a:t> </a:t>
            </a:r>
            <a:r>
              <a:rPr lang="nl-BE" dirty="0" err="1" smtClean="0"/>
              <a:t>Kriging</a:t>
            </a:r>
            <a:r>
              <a:rPr lang="nl-BE" dirty="0" smtClean="0"/>
              <a:t> of the </a:t>
            </a:r>
            <a:r>
              <a:rPr lang="nl-BE" dirty="0" err="1" smtClean="0"/>
              <a:t>residuals</a:t>
            </a:r>
            <a:endParaRPr lang="nl-BE" dirty="0" smtClean="0"/>
          </a:p>
          <a:p>
            <a:pPr lvl="1"/>
            <a:r>
              <a:rPr lang="nl-BE" sz="1600" dirty="0" smtClean="0"/>
              <a:t>Janssen, S. et al. </a:t>
            </a:r>
            <a:r>
              <a:rPr lang="nl-BE" sz="1600" dirty="0" err="1" smtClean="0"/>
              <a:t>Spatial</a:t>
            </a:r>
            <a:r>
              <a:rPr lang="nl-BE" sz="1600" dirty="0" smtClean="0"/>
              <a:t> </a:t>
            </a:r>
            <a:r>
              <a:rPr lang="nl-BE" sz="1600" dirty="0" err="1" smtClean="0"/>
              <a:t>interpolation</a:t>
            </a:r>
            <a:r>
              <a:rPr lang="nl-BE" sz="1600" dirty="0" smtClean="0"/>
              <a:t> of air </a:t>
            </a:r>
            <a:r>
              <a:rPr lang="nl-BE" sz="1600" dirty="0" err="1" smtClean="0"/>
              <a:t>pollution</a:t>
            </a:r>
            <a:r>
              <a:rPr lang="nl-BE" sz="1600" dirty="0" smtClean="0"/>
              <a:t> </a:t>
            </a:r>
            <a:r>
              <a:rPr lang="nl-BE" sz="1600" dirty="0" err="1" smtClean="0"/>
              <a:t>measurements</a:t>
            </a:r>
            <a:r>
              <a:rPr lang="nl-BE" sz="1600" dirty="0" smtClean="0"/>
              <a:t> </a:t>
            </a:r>
            <a:r>
              <a:rPr lang="nl-BE" sz="1600" dirty="0" err="1" smtClean="0"/>
              <a:t>using</a:t>
            </a:r>
            <a:r>
              <a:rPr lang="nl-BE" sz="1600" dirty="0" smtClean="0"/>
              <a:t> CORINE land cover data, </a:t>
            </a:r>
            <a:r>
              <a:rPr lang="nl-BE" sz="1600" dirty="0" err="1" smtClean="0"/>
              <a:t>Atmospheric</a:t>
            </a:r>
            <a:r>
              <a:rPr lang="nl-BE" sz="1600" dirty="0" smtClean="0"/>
              <a:t> Environment, 42(20), </a:t>
            </a:r>
            <a:r>
              <a:rPr lang="nl-BE" sz="1600" dirty="0" smtClean="0"/>
              <a:t>4884–4903</a:t>
            </a:r>
          </a:p>
          <a:p>
            <a:pPr lvl="1"/>
            <a:r>
              <a:rPr lang="nl-BE" sz="1600" dirty="0" smtClean="0"/>
              <a:t>…</a:t>
            </a:r>
            <a:endParaRPr lang="nl-BE" sz="1600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/>
          </a:p>
        </p:txBody>
      </p:sp>
      <p:pic>
        <p:nvPicPr>
          <p:cNvPr id="4" name="Picture 3" descr="no2_2009_yearavg_rio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5536" y="3645024"/>
            <a:ext cx="2818680" cy="2078808"/>
          </a:xfrm>
          <a:prstGeom prst="rect">
            <a:avLst/>
          </a:prstGeom>
        </p:spPr>
      </p:pic>
      <p:pic>
        <p:nvPicPr>
          <p:cNvPr id="5" name="Picture 4" descr="pm10_2009_yearavg_rio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31840" y="3645024"/>
            <a:ext cx="2818680" cy="2078808"/>
          </a:xfrm>
          <a:prstGeom prst="rect">
            <a:avLst/>
          </a:prstGeom>
        </p:spPr>
      </p:pic>
      <p:pic>
        <p:nvPicPr>
          <p:cNvPr id="6" name="Picture 5" descr="Y:\Unit_RMA\MAP\N78H0 - MIRA Achtergrondconcentratiekaarten\3 Werkdocumenten\Bestanden\output\pm10_2009_noe_rio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3501008"/>
            <a:ext cx="3026731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Modelling</a:t>
            </a:r>
            <a:r>
              <a:rPr lang="nl-BE" dirty="0" smtClean="0"/>
              <a:t> </a:t>
            </a:r>
            <a:r>
              <a:rPr lang="nl-BE" dirty="0" err="1" smtClean="0"/>
              <a:t>techniques</a:t>
            </a:r>
            <a:r>
              <a:rPr lang="nl-BE" dirty="0" smtClean="0"/>
              <a:t> : AURORA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 smtClean="0"/>
              <a:t>Deterministic</a:t>
            </a:r>
            <a:r>
              <a:rPr lang="nl-BE" dirty="0" smtClean="0"/>
              <a:t> </a:t>
            </a:r>
            <a:r>
              <a:rPr lang="nl-BE" dirty="0" err="1" smtClean="0"/>
              <a:t>modelling</a:t>
            </a:r>
            <a:endParaRPr lang="nl-BE" dirty="0"/>
          </a:p>
        </p:txBody>
      </p:sp>
      <p:grpSp>
        <p:nvGrpSpPr>
          <p:cNvPr id="4" name="Group 5"/>
          <p:cNvGrpSpPr/>
          <p:nvPr/>
        </p:nvGrpSpPr>
        <p:grpSpPr>
          <a:xfrm>
            <a:off x="1259632" y="2060848"/>
            <a:ext cx="6238530" cy="1346666"/>
            <a:chOff x="1619672" y="2348880"/>
            <a:chExt cx="6238530" cy="1346666"/>
          </a:xfrm>
        </p:grpSpPr>
        <p:sp>
          <p:nvSpPr>
            <p:cNvPr id="5" name="TextBox 4"/>
            <p:cNvSpPr txBox="1">
              <a:spLocks/>
            </p:cNvSpPr>
            <p:nvPr/>
          </p:nvSpPr>
          <p:spPr>
            <a:xfrm>
              <a:off x="3851920" y="2852936"/>
              <a:ext cx="201622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BE" b="1" dirty="0" smtClean="0">
                  <a:solidFill>
                    <a:schemeClr val="accent1">
                      <a:lumMod val="75000"/>
                    </a:schemeClr>
                  </a:solidFill>
                </a:rPr>
                <a:t>AURORA</a:t>
              </a:r>
              <a:endParaRPr lang="nl-BE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6" name="TextBox 5"/>
            <p:cNvSpPr txBox="1">
              <a:spLocks/>
            </p:cNvSpPr>
            <p:nvPr/>
          </p:nvSpPr>
          <p:spPr>
            <a:xfrm>
              <a:off x="1619672" y="2348880"/>
              <a:ext cx="1944216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BE" b="1" dirty="0" err="1" smtClean="0"/>
                <a:t>emissions</a:t>
              </a:r>
              <a:endParaRPr lang="nl-BE" b="1" dirty="0"/>
            </a:p>
          </p:txBody>
        </p:sp>
        <p:sp>
          <p:nvSpPr>
            <p:cNvPr id="7" name="TextBox 6"/>
            <p:cNvSpPr txBox="1">
              <a:spLocks/>
            </p:cNvSpPr>
            <p:nvPr/>
          </p:nvSpPr>
          <p:spPr>
            <a:xfrm>
              <a:off x="1619672" y="2852936"/>
              <a:ext cx="1944216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BE" b="1" dirty="0" err="1" smtClean="0"/>
                <a:t>meteorology</a:t>
              </a:r>
              <a:endParaRPr lang="nl-BE" b="1" dirty="0"/>
            </a:p>
          </p:txBody>
        </p:sp>
        <p:sp>
          <p:nvSpPr>
            <p:cNvPr id="8" name="TextBox 7"/>
            <p:cNvSpPr txBox="1">
              <a:spLocks/>
            </p:cNvSpPr>
            <p:nvPr/>
          </p:nvSpPr>
          <p:spPr>
            <a:xfrm>
              <a:off x="1619672" y="3356992"/>
              <a:ext cx="1944216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600" b="1" dirty="0" err="1" smtClean="0"/>
                <a:t>boundary</a:t>
              </a:r>
              <a:r>
                <a:rPr lang="nl-BE" sz="1600" b="1" dirty="0" smtClean="0"/>
                <a:t> </a:t>
              </a:r>
              <a:r>
                <a:rPr lang="nl-BE" sz="1600" b="1" dirty="0" err="1" smtClean="0"/>
                <a:t>cond</a:t>
              </a:r>
              <a:r>
                <a:rPr lang="nl-BE" sz="1600" b="1" dirty="0" smtClean="0"/>
                <a:t>.</a:t>
              </a:r>
              <a:endParaRPr lang="nl-BE" sz="1600" b="1" dirty="0"/>
            </a:p>
          </p:txBody>
        </p:sp>
        <p:sp>
          <p:nvSpPr>
            <p:cNvPr id="9" name="TextBox 8"/>
            <p:cNvSpPr txBox="1">
              <a:spLocks/>
            </p:cNvSpPr>
            <p:nvPr/>
          </p:nvSpPr>
          <p:spPr>
            <a:xfrm>
              <a:off x="6058202" y="2575790"/>
              <a:ext cx="1800000" cy="9233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BE" b="1" dirty="0" smtClean="0"/>
                <a:t>3-D </a:t>
              </a:r>
              <a:r>
                <a:rPr lang="nl-BE" b="1" dirty="0" err="1" smtClean="0"/>
                <a:t>hourly</a:t>
              </a:r>
              <a:r>
                <a:rPr lang="nl-BE" b="1" dirty="0" smtClean="0"/>
                <a:t> </a:t>
              </a:r>
              <a:r>
                <a:rPr lang="nl-BE" b="1" dirty="0" err="1" smtClean="0"/>
                <a:t>gridded</a:t>
              </a:r>
              <a:r>
                <a:rPr lang="nl-BE" b="1" dirty="0" smtClean="0"/>
                <a:t> </a:t>
              </a:r>
              <a:r>
                <a:rPr lang="nl-BE" b="1" dirty="0" err="1" smtClean="0"/>
                <a:t>concentration</a:t>
              </a:r>
              <a:endParaRPr lang="nl-BE" b="1" dirty="0"/>
            </a:p>
          </p:txBody>
        </p:sp>
        <p:cxnSp>
          <p:nvCxnSpPr>
            <p:cNvPr id="10" name="Elbow Connector 9"/>
            <p:cNvCxnSpPr>
              <a:stCxn id="6" idx="3"/>
              <a:endCxn id="5" idx="1"/>
            </p:cNvCxnSpPr>
            <p:nvPr/>
          </p:nvCxnSpPr>
          <p:spPr>
            <a:xfrm>
              <a:off x="3563888" y="2533546"/>
              <a:ext cx="288032" cy="504056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Elbow Connector 10"/>
            <p:cNvCxnSpPr>
              <a:stCxn id="8" idx="3"/>
              <a:endCxn id="5" idx="1"/>
            </p:cNvCxnSpPr>
            <p:nvPr/>
          </p:nvCxnSpPr>
          <p:spPr>
            <a:xfrm flipV="1">
              <a:off x="3563888" y="3037602"/>
              <a:ext cx="288032" cy="488667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7" idx="3"/>
              <a:endCxn id="5" idx="1"/>
            </p:cNvCxnSpPr>
            <p:nvPr/>
          </p:nvCxnSpPr>
          <p:spPr>
            <a:xfrm>
              <a:off x="3563888" y="3037602"/>
              <a:ext cx="28803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5" idx="3"/>
              <a:endCxn id="9" idx="1"/>
            </p:cNvCxnSpPr>
            <p:nvPr/>
          </p:nvCxnSpPr>
          <p:spPr>
            <a:xfrm flipV="1">
              <a:off x="5868144" y="3037455"/>
              <a:ext cx="190058" cy="14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/>
          <p:cNvSpPr/>
          <p:nvPr/>
        </p:nvSpPr>
        <p:spPr bwMode="auto">
          <a:xfrm>
            <a:off x="3491880" y="2996952"/>
            <a:ext cx="432048" cy="216024"/>
          </a:xfrm>
          <a:prstGeom prst="rect">
            <a:avLst/>
          </a:prstGeom>
          <a:solidFill>
            <a:srgbClr val="34A3D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BE" sz="900" dirty="0" err="1" smtClean="0">
                <a:latin typeface="+mn-lt"/>
              </a:rPr>
              <a:t>d</a:t>
            </a:r>
            <a:r>
              <a:rPr kumimoji="0" lang="nl-BE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iff</a:t>
            </a:r>
            <a:r>
              <a:rPr kumimoji="0" lang="nl-BE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.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3995936" y="2996952"/>
            <a:ext cx="432048" cy="216024"/>
          </a:xfrm>
          <a:prstGeom prst="rect">
            <a:avLst/>
          </a:prstGeom>
          <a:solidFill>
            <a:srgbClr val="34A3D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adv.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4499992" y="2996952"/>
            <a:ext cx="504056" cy="216024"/>
          </a:xfrm>
          <a:prstGeom prst="rect">
            <a:avLst/>
          </a:prstGeom>
          <a:solidFill>
            <a:srgbClr val="34A3D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chem</a:t>
            </a:r>
            <a:r>
              <a:rPr kumimoji="0" lang="nl-B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.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5076056" y="2996952"/>
            <a:ext cx="432048" cy="216024"/>
          </a:xfrm>
          <a:prstGeom prst="rect">
            <a:avLst/>
          </a:prstGeom>
          <a:solidFill>
            <a:srgbClr val="34A3D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dep</a:t>
            </a:r>
            <a:r>
              <a:rPr kumimoji="0" lang="nl-B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.</a:t>
            </a:r>
          </a:p>
        </p:txBody>
      </p:sp>
      <p:pic>
        <p:nvPicPr>
          <p:cNvPr id="24" name="Picture 23" descr="no2_2009_yearavg_aur.pn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3888432"/>
            <a:ext cx="2959902" cy="213285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24" descr="pm10_2009_yearavg_aur.pn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915816" y="3861048"/>
            <a:ext cx="2952328" cy="2177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25" descr="Y:\Unit_RMA\MAP\N78H0 - MIRA Achtergrondconcentratiekaarten\3 Werkdocumenten\Bestanden\output\pm10_2009_noe_aur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59624" y="3645024"/>
            <a:ext cx="338437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Straight Arrow Connector 27"/>
          <p:cNvCxnSpPr/>
          <p:nvPr/>
        </p:nvCxnSpPr>
        <p:spPr bwMode="auto">
          <a:xfrm flipV="1">
            <a:off x="4427984" y="1844824"/>
            <a:ext cx="720080" cy="720080"/>
          </a:xfrm>
          <a:prstGeom prst="straightConnector1">
            <a:avLst/>
          </a:prstGeom>
          <a:solidFill>
            <a:srgbClr val="34A3D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5148064" y="1412776"/>
            <a:ext cx="35010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 err="1" smtClean="0">
                <a:latin typeface="+mn-lt"/>
              </a:rPr>
              <a:t>Detailed</a:t>
            </a:r>
            <a:r>
              <a:rPr lang="nl-BE" sz="1400" dirty="0" smtClean="0">
                <a:latin typeface="+mn-lt"/>
              </a:rPr>
              <a:t> </a:t>
            </a:r>
            <a:r>
              <a:rPr lang="nl-BE" sz="1400" dirty="0" err="1" smtClean="0">
                <a:latin typeface="+mn-lt"/>
              </a:rPr>
              <a:t>vertical</a:t>
            </a:r>
            <a:r>
              <a:rPr lang="nl-BE" sz="1400" dirty="0" smtClean="0">
                <a:latin typeface="+mn-lt"/>
              </a:rPr>
              <a:t> </a:t>
            </a:r>
            <a:r>
              <a:rPr lang="nl-BE" sz="1400" dirty="0" err="1" smtClean="0">
                <a:latin typeface="+mn-lt"/>
              </a:rPr>
              <a:t>structure</a:t>
            </a:r>
            <a:r>
              <a:rPr lang="nl-BE" sz="1400" dirty="0" smtClean="0">
                <a:latin typeface="+mn-lt"/>
              </a:rPr>
              <a:t> : </a:t>
            </a:r>
            <a:r>
              <a:rPr lang="nl-BE" sz="1400" dirty="0" err="1" smtClean="0">
                <a:latin typeface="+mn-lt"/>
              </a:rPr>
              <a:t>higher</a:t>
            </a:r>
            <a:r>
              <a:rPr lang="nl-BE" sz="1400" dirty="0" smtClean="0">
                <a:latin typeface="+mn-lt"/>
              </a:rPr>
              <a:t> </a:t>
            </a:r>
            <a:r>
              <a:rPr lang="nl-BE" sz="1400" dirty="0" err="1" smtClean="0">
                <a:latin typeface="+mn-lt"/>
              </a:rPr>
              <a:t>resolution</a:t>
            </a:r>
            <a:r>
              <a:rPr lang="nl-BE" sz="1400" dirty="0" smtClean="0">
                <a:latin typeface="+mn-lt"/>
              </a:rPr>
              <a:t> </a:t>
            </a:r>
          </a:p>
          <a:p>
            <a:r>
              <a:rPr lang="nl-BE" sz="1400" dirty="0" smtClean="0">
                <a:latin typeface="+mn-lt"/>
              </a:rPr>
              <a:t>For </a:t>
            </a:r>
            <a:r>
              <a:rPr lang="nl-BE" sz="1400" dirty="0" err="1" smtClean="0">
                <a:latin typeface="+mn-lt"/>
              </a:rPr>
              <a:t>urban</a:t>
            </a:r>
            <a:r>
              <a:rPr lang="nl-BE" sz="1400" dirty="0" smtClean="0">
                <a:latin typeface="+mn-lt"/>
              </a:rPr>
              <a:t> air </a:t>
            </a:r>
            <a:r>
              <a:rPr lang="nl-BE" sz="1400" dirty="0" err="1" smtClean="0">
                <a:latin typeface="+mn-lt"/>
              </a:rPr>
              <a:t>quality</a:t>
            </a:r>
            <a:r>
              <a:rPr lang="nl-BE" sz="1400" dirty="0" smtClean="0">
                <a:latin typeface="+mn-lt"/>
              </a:rPr>
              <a:t> (~1 km)</a:t>
            </a:r>
            <a:endParaRPr lang="nl-BE" sz="1400" dirty="0"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995936" y="3284984"/>
            <a:ext cx="357501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800" dirty="0" smtClean="0">
                <a:latin typeface="+mn-lt"/>
              </a:rPr>
              <a:t>Van de Vel, K., et al., 2009. </a:t>
            </a:r>
            <a:r>
              <a:rPr lang="nl-BE" sz="800" dirty="0" err="1" smtClean="0">
                <a:latin typeface="+mn-lt"/>
              </a:rPr>
              <a:t>Environmental</a:t>
            </a:r>
            <a:r>
              <a:rPr lang="nl-BE" sz="800" dirty="0" smtClean="0">
                <a:latin typeface="+mn-lt"/>
              </a:rPr>
              <a:t> </a:t>
            </a:r>
            <a:r>
              <a:rPr lang="nl-BE" sz="800" dirty="0" err="1" smtClean="0">
                <a:latin typeface="+mn-lt"/>
              </a:rPr>
              <a:t>Monitoring</a:t>
            </a:r>
            <a:r>
              <a:rPr lang="nl-BE" sz="800" dirty="0" smtClean="0">
                <a:latin typeface="+mn-lt"/>
              </a:rPr>
              <a:t> and </a:t>
            </a:r>
            <a:r>
              <a:rPr lang="nl-BE" sz="800" dirty="0" err="1" smtClean="0">
                <a:latin typeface="+mn-lt"/>
              </a:rPr>
              <a:t>Assessment</a:t>
            </a:r>
            <a:r>
              <a:rPr lang="nl-BE" sz="800" dirty="0" smtClean="0">
                <a:latin typeface="+mn-lt"/>
              </a:rPr>
              <a:t> 165, p665.</a:t>
            </a:r>
            <a:endParaRPr lang="nl-BE" sz="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AURORA</a:t>
            </a:r>
            <a:r>
              <a:rPr lang="nl-BE" dirty="0" smtClean="0"/>
              <a:t>+ </a:t>
            </a:r>
            <a:r>
              <a:rPr lang="nl-BE" dirty="0" err="1" smtClean="0"/>
              <a:t>Hourly</a:t>
            </a:r>
            <a:r>
              <a:rPr lang="nl-BE" dirty="0" smtClean="0"/>
              <a:t> OI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2987824" y="1268760"/>
          <a:ext cx="2792413" cy="508000"/>
        </p:xfrm>
        <a:graphic>
          <a:graphicData uri="http://schemas.openxmlformats.org/presentationml/2006/ole">
            <p:oleObj spid="_x0000_s189445" name="Equation" r:id="rId3" imgW="1396800" imgH="253800" progId="">
              <p:embed/>
            </p:oleObj>
          </a:graphicData>
        </a:graphic>
      </p:graphicFrame>
      <p:sp>
        <p:nvSpPr>
          <p:cNvPr id="24" name="Right Brace 23"/>
          <p:cNvSpPr/>
          <p:nvPr/>
        </p:nvSpPr>
        <p:spPr>
          <a:xfrm rot="5400000">
            <a:off x="5004048" y="1268760"/>
            <a:ext cx="144016" cy="115212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1907704" y="1700808"/>
            <a:ext cx="1152128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2771800" y="1772816"/>
            <a:ext cx="936104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283968" y="1700808"/>
            <a:ext cx="0" cy="18722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076056" y="1988840"/>
            <a:ext cx="792088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734241" y="2708920"/>
            <a:ext cx="30142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verschil tussen geobserveerde</a:t>
            </a:r>
          </a:p>
          <a:p>
            <a:r>
              <a:rPr lang="nl-BE" dirty="0" smtClean="0"/>
              <a:t>en gemodelleerde waarde</a:t>
            </a:r>
            <a:endParaRPr lang="nl-BE" dirty="0"/>
          </a:p>
        </p:txBody>
      </p:sp>
      <p:sp>
        <p:nvSpPr>
          <p:cNvPr id="30" name="TextBox 29"/>
          <p:cNvSpPr txBox="1"/>
          <p:nvPr/>
        </p:nvSpPr>
        <p:spPr>
          <a:xfrm>
            <a:off x="4211960" y="3645024"/>
            <a:ext cx="4345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/>
              <a:t>gain</a:t>
            </a:r>
            <a:r>
              <a:rPr lang="nl-BE" dirty="0" smtClean="0"/>
              <a:t> matrix: spreidt de </a:t>
            </a:r>
            <a:r>
              <a:rPr lang="nl-BE" dirty="0" err="1" smtClean="0"/>
              <a:t>model-vs-obs</a:t>
            </a:r>
            <a:endParaRPr lang="nl-BE" dirty="0" smtClean="0"/>
          </a:p>
          <a:p>
            <a:r>
              <a:rPr lang="nl-BE" dirty="0" smtClean="0"/>
              <a:t>verschillen naar alle roostercellen v/h model</a:t>
            </a:r>
            <a:endParaRPr lang="nl-BE" dirty="0"/>
          </a:p>
        </p:txBody>
      </p:sp>
      <p:graphicFrame>
        <p:nvGraphicFramePr>
          <p:cNvPr id="31" name="Object 3"/>
          <p:cNvGraphicFramePr>
            <a:graphicFrameLocks noChangeAspect="1"/>
          </p:cNvGraphicFramePr>
          <p:nvPr/>
        </p:nvGraphicFramePr>
        <p:xfrm>
          <a:off x="4295676" y="4182244"/>
          <a:ext cx="2868612" cy="635000"/>
        </p:xfrm>
        <a:graphic>
          <a:graphicData uri="http://schemas.openxmlformats.org/presentationml/2006/ole">
            <p:oleObj spid="_x0000_s189446" name="Equation" r:id="rId4" imgW="1434960" imgH="317160" progId="">
              <p:embed/>
            </p:oleObj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2051720" y="3140968"/>
            <a:ext cx="20569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niet-gecorrigeerde</a:t>
            </a:r>
          </a:p>
          <a:p>
            <a:r>
              <a:rPr lang="nl-BE" dirty="0" smtClean="0"/>
              <a:t>gemodelleerde</a:t>
            </a:r>
          </a:p>
          <a:p>
            <a:r>
              <a:rPr lang="nl-BE" dirty="0" smtClean="0"/>
              <a:t>concentratie</a:t>
            </a:r>
            <a:endParaRPr lang="nl-BE" dirty="0"/>
          </a:p>
        </p:txBody>
      </p:sp>
      <p:sp>
        <p:nvSpPr>
          <p:cNvPr id="33" name="TextBox 32"/>
          <p:cNvSpPr txBox="1"/>
          <p:nvPr/>
        </p:nvSpPr>
        <p:spPr>
          <a:xfrm>
            <a:off x="849536" y="2204864"/>
            <a:ext cx="14902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gecorrigeerde</a:t>
            </a:r>
          </a:p>
          <a:p>
            <a:r>
              <a:rPr lang="nl-BE" dirty="0" smtClean="0"/>
              <a:t>concentratie</a:t>
            </a:r>
          </a:p>
          <a:p>
            <a:r>
              <a:rPr lang="nl-BE" dirty="0" smtClean="0"/>
              <a:t>(‘analyse’)</a:t>
            </a:r>
            <a:endParaRPr lang="nl-BE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4932040" y="4653136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5148064" y="1052736"/>
            <a:ext cx="72008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868144" y="764704"/>
            <a:ext cx="2780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interpoleert modelwaarden</a:t>
            </a:r>
          </a:p>
          <a:p>
            <a:r>
              <a:rPr lang="nl-BE" dirty="0" smtClean="0"/>
              <a:t>naar positie meetstations</a:t>
            </a:r>
            <a:endParaRPr lang="nl-BE" dirty="0"/>
          </a:p>
        </p:txBody>
      </p:sp>
      <p:sp>
        <p:nvSpPr>
          <p:cNvPr id="37" name="TextBox 36"/>
          <p:cNvSpPr txBox="1"/>
          <p:nvPr/>
        </p:nvSpPr>
        <p:spPr>
          <a:xfrm>
            <a:off x="4355976" y="5302949"/>
            <a:ext cx="18465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model </a:t>
            </a:r>
            <a:r>
              <a:rPr lang="nl-BE" dirty="0" err="1" smtClean="0"/>
              <a:t>error</a:t>
            </a:r>
            <a:r>
              <a:rPr lang="nl-BE" dirty="0" smtClean="0"/>
              <a:t> </a:t>
            </a:r>
          </a:p>
          <a:p>
            <a:r>
              <a:rPr lang="nl-BE" dirty="0" err="1" smtClean="0"/>
              <a:t>covariance</a:t>
            </a:r>
            <a:r>
              <a:rPr lang="nl-BE" dirty="0" smtClean="0"/>
              <a:t> matrix</a:t>
            </a:r>
            <a:endParaRPr lang="nl-BE" dirty="0"/>
          </a:p>
        </p:txBody>
      </p:sp>
      <p:sp>
        <p:nvSpPr>
          <p:cNvPr id="38" name="TextBox 37"/>
          <p:cNvSpPr txBox="1"/>
          <p:nvPr/>
        </p:nvSpPr>
        <p:spPr>
          <a:xfrm>
            <a:off x="6300192" y="5301208"/>
            <a:ext cx="21120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/>
              <a:t>observational</a:t>
            </a:r>
            <a:r>
              <a:rPr lang="nl-BE" dirty="0" smtClean="0"/>
              <a:t> </a:t>
            </a:r>
            <a:r>
              <a:rPr lang="nl-BE" dirty="0" err="1" smtClean="0"/>
              <a:t>error</a:t>
            </a:r>
            <a:r>
              <a:rPr lang="nl-BE" dirty="0" smtClean="0"/>
              <a:t> </a:t>
            </a:r>
          </a:p>
          <a:p>
            <a:r>
              <a:rPr lang="nl-BE" dirty="0" smtClean="0"/>
              <a:t>(co-)</a:t>
            </a:r>
            <a:r>
              <a:rPr lang="nl-BE" dirty="0" err="1" smtClean="0"/>
              <a:t>variance</a:t>
            </a:r>
            <a:r>
              <a:rPr lang="nl-BE" dirty="0" smtClean="0"/>
              <a:t> matrix</a:t>
            </a:r>
            <a:endParaRPr lang="nl-BE" dirty="0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6660232" y="4653136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Object 4"/>
          <p:cNvGraphicFramePr>
            <a:graphicFrameLocks noChangeAspect="1"/>
          </p:cNvGraphicFramePr>
          <p:nvPr/>
        </p:nvGraphicFramePr>
        <p:xfrm>
          <a:off x="637220" y="5322980"/>
          <a:ext cx="2970212" cy="558800"/>
        </p:xfrm>
        <a:graphic>
          <a:graphicData uri="http://schemas.openxmlformats.org/presentationml/2006/ole">
            <p:oleObj spid="_x0000_s189447" name="Equation" r:id="rId5" imgW="1485720" imgH="279360" progId="">
              <p:embed/>
            </p:oleObj>
          </a:graphicData>
        </a:graphic>
      </p:graphicFrame>
      <p:cxnSp>
        <p:nvCxnSpPr>
          <p:cNvPr id="41" name="Straight Arrow Connector 40"/>
          <p:cNvCxnSpPr/>
          <p:nvPr/>
        </p:nvCxnSpPr>
        <p:spPr>
          <a:xfrm flipH="1">
            <a:off x="3707904" y="5589240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 descr="Y:\Unit_RMA\MAP\N78H0 - MIRA Achtergrondconcentratiekaarten\3 Werkdocumenten\Bestanden\output\no2_2009_yearavg_auroi_v2.png"/>
          <p:cNvPicPr/>
          <p:nvPr/>
        </p:nvPicPr>
        <p:blipFill>
          <a:blip r:embed="rId6" cstate="print"/>
          <a:stretch>
            <a:fillRect/>
          </a:stretch>
        </p:blipFill>
        <p:spPr bwMode="auto">
          <a:xfrm>
            <a:off x="0" y="3861048"/>
            <a:ext cx="3020014" cy="2227294"/>
          </a:xfrm>
          <a:prstGeom prst="rect">
            <a:avLst/>
          </a:prstGeom>
          <a:noFill/>
        </p:spPr>
      </p:pic>
      <p:pic>
        <p:nvPicPr>
          <p:cNvPr id="43" name="Picture 42" descr="Y:\Unit_RMA\MAP\N78H0 - MIRA Achtergrondconcentratiekaarten\3 Werkdocumenten\Bestanden\output\pm10_2009_yearavg_auroi_v2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4" y="3861048"/>
            <a:ext cx="3020014" cy="2227294"/>
          </a:xfrm>
          <a:prstGeom prst="rect">
            <a:avLst/>
          </a:prstGeom>
          <a:noFill/>
        </p:spPr>
      </p:pic>
      <p:pic>
        <p:nvPicPr>
          <p:cNvPr id="44" name="Picture 43" descr="Y:\Unit_RMA\MAP\N78H0 - MIRA Achtergrondconcentratiekaarten\3 Werkdocumenten\Bestanden\output\pm10_2009_noe_auroi.pn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89763" y="3789040"/>
            <a:ext cx="3154237" cy="2326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4" descr="no2_2009_yearavg_aur.png"/>
          <p:cNvPicPr/>
          <p:nvPr/>
        </p:nvPicPr>
        <p:blipFill>
          <a:blip r:embed="rId9" cstate="print"/>
          <a:stretch>
            <a:fillRect/>
          </a:stretch>
        </p:blipFill>
        <p:spPr bwMode="auto">
          <a:xfrm>
            <a:off x="0" y="1052736"/>
            <a:ext cx="2959902" cy="213285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46" name="Picture 45" descr="pm10_2009_yearavg_aur.png"/>
          <p:cNvPicPr/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915816" y="1025352"/>
            <a:ext cx="2952328" cy="2177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Picture 46" descr="Y:\Unit_RMA\MAP\N78H0 - MIRA Achtergrondconcentratiekaarten\3 Werkdocumenten\Bestanden\output\pm10_2009_noe_aur.pn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59624" y="809328"/>
            <a:ext cx="338437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Down Arrow 47"/>
          <p:cNvSpPr/>
          <p:nvPr/>
        </p:nvSpPr>
        <p:spPr bwMode="auto">
          <a:xfrm>
            <a:off x="1259632" y="3284984"/>
            <a:ext cx="576064" cy="720080"/>
          </a:xfrm>
          <a:prstGeom prst="downArrow">
            <a:avLst/>
          </a:prstGeom>
          <a:solidFill>
            <a:srgbClr val="34A3D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Down Arrow 48"/>
          <p:cNvSpPr/>
          <p:nvPr/>
        </p:nvSpPr>
        <p:spPr bwMode="auto">
          <a:xfrm>
            <a:off x="4499992" y="3284984"/>
            <a:ext cx="576064" cy="720080"/>
          </a:xfrm>
          <a:prstGeom prst="downArrow">
            <a:avLst/>
          </a:prstGeom>
          <a:solidFill>
            <a:srgbClr val="34A3D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Down Arrow 49"/>
          <p:cNvSpPr/>
          <p:nvPr/>
        </p:nvSpPr>
        <p:spPr bwMode="auto">
          <a:xfrm>
            <a:off x="7524328" y="3284984"/>
            <a:ext cx="576064" cy="720080"/>
          </a:xfrm>
          <a:prstGeom prst="downArrow">
            <a:avLst/>
          </a:prstGeom>
          <a:solidFill>
            <a:srgbClr val="34A3D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Qualitative</a:t>
            </a:r>
            <a:r>
              <a:rPr lang="nl-BE" dirty="0" smtClean="0"/>
              <a:t> </a:t>
            </a:r>
            <a:r>
              <a:rPr lang="nl-BE" dirty="0" err="1" smtClean="0"/>
              <a:t>comparison</a:t>
            </a:r>
            <a:endParaRPr lang="nl-B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09090" y="1600200"/>
          <a:ext cx="8125820" cy="4525964"/>
        </p:xfrm>
        <a:graphic>
          <a:graphicData uri="http://schemas.openxmlformats.org/drawingml/2006/table">
            <a:tbl>
              <a:tblPr/>
              <a:tblGrid>
                <a:gridCol w="882293"/>
                <a:gridCol w="843465"/>
                <a:gridCol w="639767"/>
                <a:gridCol w="639767"/>
                <a:gridCol w="639767"/>
                <a:gridCol w="639767"/>
                <a:gridCol w="639767"/>
                <a:gridCol w="639767"/>
                <a:gridCol w="640365"/>
                <a:gridCol w="640365"/>
                <a:gridCol w="640365"/>
                <a:gridCol w="640365"/>
              </a:tblGrid>
              <a:tr h="315473">
                <a:tc>
                  <a:txBody>
                    <a:bodyPr/>
                    <a:lstStyle/>
                    <a:p>
                      <a:endParaRPr lang="nl-BE" sz="900" dirty="0">
                        <a:latin typeface="Times New Roman"/>
                      </a:endParaRPr>
                    </a:p>
                  </a:txBody>
                  <a:tcPr marL="64529" marR="6452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BE" sz="900">
                        <a:latin typeface="Times New Roman"/>
                      </a:endParaRPr>
                    </a:p>
                  </a:txBody>
                  <a:tcPr marL="64529" marR="645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b="1" i="1">
                          <a:latin typeface="Calibri"/>
                          <a:ea typeface="Times New Roman"/>
                          <a:cs typeface="Times New Roman"/>
                        </a:rPr>
                        <a:t>rio</a:t>
                      </a:r>
                      <a:endParaRPr lang="nl-BE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b="1" i="1" dirty="0" err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rio</a:t>
                      </a:r>
                      <a:endParaRPr lang="nl-BE" sz="900" dirty="0">
                        <a:solidFill>
                          <a:schemeClr val="bg1">
                            <a:lumMod val="8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b="1" i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09</a:t>
                      </a:r>
                      <a:endParaRPr lang="nl-BE" sz="900" dirty="0">
                        <a:solidFill>
                          <a:schemeClr val="bg1">
                            <a:lumMod val="8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b="1" i="1">
                          <a:latin typeface="Calibri"/>
                          <a:ea typeface="Times New Roman"/>
                          <a:cs typeface="Times New Roman"/>
                        </a:rPr>
                        <a:t>aur</a:t>
                      </a:r>
                      <a:endParaRPr lang="nl-BE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b="1" i="1" dirty="0" err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aur</a:t>
                      </a:r>
                      <a:endParaRPr lang="nl-BE" sz="900" dirty="0">
                        <a:solidFill>
                          <a:schemeClr val="bg1">
                            <a:lumMod val="8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b="1" i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bias</a:t>
                      </a:r>
                      <a:endParaRPr lang="nl-BE" sz="900" dirty="0">
                        <a:solidFill>
                          <a:schemeClr val="bg1">
                            <a:lumMod val="8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b="1" i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aur</a:t>
                      </a:r>
                      <a:endParaRPr lang="nl-BE" sz="900">
                        <a:solidFill>
                          <a:schemeClr val="bg1">
                            <a:lumMod val="8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b="1" i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ortho</a:t>
                      </a:r>
                      <a:endParaRPr lang="nl-BE" sz="900">
                        <a:solidFill>
                          <a:schemeClr val="bg1">
                            <a:lumMod val="8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b="1" i="1">
                          <a:latin typeface="Calibri"/>
                          <a:ea typeface="Times New Roman"/>
                          <a:cs typeface="Times New Roman"/>
                        </a:rPr>
                        <a:t>aur</a:t>
                      </a:r>
                      <a:endParaRPr lang="nl-BE" sz="9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b="1" i="1">
                          <a:latin typeface="Calibri"/>
                          <a:ea typeface="Times New Roman"/>
                          <a:cs typeface="Times New Roman"/>
                        </a:rPr>
                        <a:t>oi</a:t>
                      </a:r>
                      <a:endParaRPr lang="nl-BE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b="1" i="1" dirty="0" err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aur</a:t>
                      </a:r>
                      <a:endParaRPr lang="nl-BE" sz="900" dirty="0">
                        <a:solidFill>
                          <a:schemeClr val="bg1">
                            <a:lumMod val="8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b="1" i="1" dirty="0" err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kf</a:t>
                      </a:r>
                      <a:endParaRPr lang="nl-BE" sz="900" dirty="0">
                        <a:solidFill>
                          <a:schemeClr val="bg1">
                            <a:lumMod val="8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b="1" i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ops</a:t>
                      </a:r>
                      <a:endParaRPr lang="nl-BE" sz="900">
                        <a:solidFill>
                          <a:schemeClr val="bg1">
                            <a:lumMod val="8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b="1" i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ops</a:t>
                      </a:r>
                      <a:endParaRPr lang="nl-BE" sz="900">
                        <a:solidFill>
                          <a:schemeClr val="bg1">
                            <a:lumMod val="8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b="1" i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bias</a:t>
                      </a:r>
                      <a:endParaRPr lang="nl-BE" sz="900">
                        <a:solidFill>
                          <a:schemeClr val="bg1">
                            <a:lumMod val="8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b="1" i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ops</a:t>
                      </a:r>
                      <a:endParaRPr lang="nl-BE" sz="900">
                        <a:solidFill>
                          <a:schemeClr val="bg1">
                            <a:lumMod val="8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b="1" i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ortho</a:t>
                      </a:r>
                      <a:endParaRPr lang="nl-BE" sz="900">
                        <a:solidFill>
                          <a:schemeClr val="bg1">
                            <a:lumMod val="8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536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000" b="1">
                          <a:latin typeface="Calibri"/>
                          <a:ea typeface="Times New Roman"/>
                          <a:cs typeface="Times New Roman"/>
                        </a:rPr>
                        <a:t>inzetbaarheid</a:t>
                      </a:r>
                      <a:endParaRPr lang="nl-BE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000" b="1">
                          <a:latin typeface="Calibri"/>
                          <a:ea typeface="Times New Roman"/>
                          <a:cs typeface="Times New Roman"/>
                        </a:rPr>
                        <a:t>assessment</a:t>
                      </a:r>
                      <a:endParaRPr lang="nl-BE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500" b="1">
                          <a:latin typeface="Calibri"/>
                          <a:ea typeface="Times New Roman"/>
                          <a:cs typeface="Times New Roman"/>
                        </a:rPr>
                        <a:t>+</a:t>
                      </a:r>
                      <a:endParaRPr lang="nl-BE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5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+</a:t>
                      </a:r>
                      <a:endParaRPr lang="nl-BE" sz="900" dirty="0">
                        <a:solidFill>
                          <a:schemeClr val="bg1">
                            <a:lumMod val="8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500" b="1">
                          <a:latin typeface="Calibri"/>
                          <a:ea typeface="Times New Roman"/>
                          <a:cs typeface="Times New Roman"/>
                        </a:rPr>
                        <a:t>+</a:t>
                      </a:r>
                      <a:endParaRPr lang="nl-BE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5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+</a:t>
                      </a:r>
                      <a:endParaRPr lang="nl-BE" sz="900" dirty="0">
                        <a:solidFill>
                          <a:schemeClr val="bg1">
                            <a:lumMod val="8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500" b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+</a:t>
                      </a:r>
                      <a:endParaRPr lang="nl-BE" sz="900">
                        <a:solidFill>
                          <a:schemeClr val="bg1">
                            <a:lumMod val="8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500" b="1">
                          <a:latin typeface="Calibri"/>
                          <a:ea typeface="Times New Roman"/>
                          <a:cs typeface="Times New Roman"/>
                        </a:rPr>
                        <a:t>+</a:t>
                      </a:r>
                      <a:endParaRPr lang="nl-BE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5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+</a:t>
                      </a:r>
                      <a:endParaRPr lang="nl-BE" sz="900" dirty="0">
                        <a:solidFill>
                          <a:schemeClr val="bg1">
                            <a:lumMod val="8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500" b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+</a:t>
                      </a:r>
                      <a:endParaRPr lang="nl-BE" sz="900">
                        <a:solidFill>
                          <a:schemeClr val="bg1">
                            <a:lumMod val="8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500" b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+</a:t>
                      </a:r>
                      <a:endParaRPr lang="nl-BE" sz="900">
                        <a:solidFill>
                          <a:schemeClr val="bg1">
                            <a:lumMod val="8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500" b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+</a:t>
                      </a:r>
                      <a:endParaRPr lang="nl-BE" sz="900">
                        <a:solidFill>
                          <a:schemeClr val="bg1">
                            <a:lumMod val="8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00536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000" b="1">
                          <a:latin typeface="Calibri"/>
                          <a:ea typeface="Times New Roman"/>
                          <a:cs typeface="Times New Roman"/>
                        </a:rPr>
                        <a:t>scenario</a:t>
                      </a:r>
                      <a:endParaRPr lang="nl-BE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500" b="1">
                          <a:latin typeface="Calibri"/>
                          <a:ea typeface="Times New Roman"/>
                          <a:cs typeface="Times New Roman"/>
                        </a:rPr>
                        <a:t>±</a:t>
                      </a:r>
                      <a:endParaRPr lang="nl-BE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5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±</a:t>
                      </a:r>
                      <a:endParaRPr lang="nl-BE" sz="900" dirty="0">
                        <a:solidFill>
                          <a:schemeClr val="bg1">
                            <a:lumMod val="8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500" b="1">
                          <a:latin typeface="Calibri"/>
                          <a:ea typeface="Times New Roman"/>
                          <a:cs typeface="Times New Roman"/>
                        </a:rPr>
                        <a:t>+</a:t>
                      </a:r>
                      <a:endParaRPr lang="nl-BE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5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±</a:t>
                      </a:r>
                      <a:endParaRPr lang="nl-BE" sz="900" dirty="0">
                        <a:solidFill>
                          <a:schemeClr val="bg1">
                            <a:lumMod val="8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500" b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±</a:t>
                      </a:r>
                      <a:endParaRPr lang="nl-BE" sz="900">
                        <a:solidFill>
                          <a:schemeClr val="bg1">
                            <a:lumMod val="8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500" b="1">
                          <a:latin typeface="Calibri"/>
                          <a:ea typeface="Times New Roman"/>
                          <a:cs typeface="Times New Roman"/>
                        </a:rPr>
                        <a:t>±</a:t>
                      </a:r>
                      <a:endParaRPr lang="nl-BE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5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±</a:t>
                      </a:r>
                      <a:endParaRPr lang="nl-BE" sz="900" dirty="0">
                        <a:solidFill>
                          <a:schemeClr val="bg1">
                            <a:lumMod val="8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5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+</a:t>
                      </a:r>
                      <a:endParaRPr lang="nl-BE" sz="900" dirty="0">
                        <a:solidFill>
                          <a:schemeClr val="bg1">
                            <a:lumMod val="8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500" b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±</a:t>
                      </a:r>
                      <a:endParaRPr lang="nl-BE" sz="900">
                        <a:solidFill>
                          <a:schemeClr val="bg1">
                            <a:lumMod val="8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500" b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±</a:t>
                      </a:r>
                      <a:endParaRPr lang="nl-BE" sz="900">
                        <a:solidFill>
                          <a:schemeClr val="bg1">
                            <a:lumMod val="8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0536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000" b="1">
                          <a:latin typeface="Calibri"/>
                          <a:ea typeface="Times New Roman"/>
                          <a:cs typeface="Times New Roman"/>
                        </a:rPr>
                        <a:t>domein</a:t>
                      </a:r>
                      <a:endParaRPr lang="nl-BE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b="1">
                          <a:latin typeface="Calibri"/>
                          <a:ea typeface="Times New Roman"/>
                          <a:cs typeface="Times New Roman"/>
                        </a:rPr>
                        <a:t>BE</a:t>
                      </a:r>
                      <a:endParaRPr lang="nl-BE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BE</a:t>
                      </a:r>
                      <a:endParaRPr lang="nl-BE" sz="900" dirty="0">
                        <a:solidFill>
                          <a:schemeClr val="bg1">
                            <a:lumMod val="8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b="1">
                          <a:latin typeface="Calibri"/>
                          <a:ea typeface="Times New Roman"/>
                          <a:cs typeface="Times New Roman"/>
                        </a:rPr>
                        <a:t>BE</a:t>
                      </a:r>
                      <a:endParaRPr lang="nl-BE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BE</a:t>
                      </a:r>
                      <a:endParaRPr lang="nl-BE" sz="900" dirty="0">
                        <a:solidFill>
                          <a:schemeClr val="bg1">
                            <a:lumMod val="8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b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BE</a:t>
                      </a:r>
                      <a:endParaRPr lang="nl-BE" sz="900">
                        <a:solidFill>
                          <a:schemeClr val="bg1">
                            <a:lumMod val="8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b="1">
                          <a:latin typeface="Calibri"/>
                          <a:ea typeface="Times New Roman"/>
                          <a:cs typeface="Times New Roman"/>
                        </a:rPr>
                        <a:t>BE</a:t>
                      </a:r>
                      <a:endParaRPr lang="nl-BE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b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BE</a:t>
                      </a:r>
                      <a:endParaRPr lang="nl-BE" sz="900">
                        <a:solidFill>
                          <a:schemeClr val="bg1">
                            <a:lumMod val="8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VL</a:t>
                      </a:r>
                      <a:endParaRPr lang="nl-BE" sz="900" dirty="0">
                        <a:solidFill>
                          <a:schemeClr val="bg1">
                            <a:lumMod val="8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b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VL</a:t>
                      </a:r>
                      <a:endParaRPr lang="nl-BE" sz="900">
                        <a:solidFill>
                          <a:schemeClr val="bg1">
                            <a:lumMod val="8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b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VL</a:t>
                      </a:r>
                      <a:endParaRPr lang="nl-BE" sz="900">
                        <a:solidFill>
                          <a:schemeClr val="bg1">
                            <a:lumMod val="8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536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000" b="1">
                          <a:latin typeface="Calibri"/>
                          <a:ea typeface="Times New Roman"/>
                          <a:cs typeface="Times New Roman"/>
                        </a:rPr>
                        <a:t>resolutie</a:t>
                      </a:r>
                      <a:endParaRPr lang="nl-BE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000" b="1">
                          <a:latin typeface="Calibri"/>
                          <a:ea typeface="Times New Roman"/>
                          <a:cs typeface="Times New Roman"/>
                        </a:rPr>
                        <a:t>temporeel</a:t>
                      </a:r>
                      <a:endParaRPr lang="nl-BE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b="1">
                          <a:latin typeface="Calibri"/>
                          <a:ea typeface="Times New Roman"/>
                          <a:cs typeface="Times New Roman"/>
                        </a:rPr>
                        <a:t>uurlijks</a:t>
                      </a:r>
                      <a:endParaRPr lang="nl-BE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b="1" dirty="0" err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uurlijks</a:t>
                      </a:r>
                      <a:endParaRPr lang="nl-BE" sz="900" dirty="0">
                        <a:solidFill>
                          <a:schemeClr val="bg1">
                            <a:lumMod val="8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b="1">
                          <a:latin typeface="Calibri"/>
                          <a:ea typeface="Times New Roman"/>
                          <a:cs typeface="Times New Roman"/>
                        </a:rPr>
                        <a:t>uurlijks</a:t>
                      </a:r>
                      <a:endParaRPr lang="nl-BE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b="1" dirty="0" err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uurlijks</a:t>
                      </a:r>
                      <a:endParaRPr lang="nl-BE" sz="900" dirty="0">
                        <a:solidFill>
                          <a:schemeClr val="bg1">
                            <a:lumMod val="8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b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uurlijks</a:t>
                      </a:r>
                      <a:endParaRPr lang="nl-BE" sz="900">
                        <a:solidFill>
                          <a:schemeClr val="bg1">
                            <a:lumMod val="8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b="1">
                          <a:latin typeface="Calibri"/>
                          <a:ea typeface="Times New Roman"/>
                          <a:cs typeface="Times New Roman"/>
                        </a:rPr>
                        <a:t>uurlijks</a:t>
                      </a:r>
                      <a:endParaRPr lang="nl-BE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b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uurlijks</a:t>
                      </a:r>
                      <a:endParaRPr lang="nl-BE" sz="900">
                        <a:solidFill>
                          <a:schemeClr val="bg1">
                            <a:lumMod val="8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jaarlijks</a:t>
                      </a:r>
                      <a:endParaRPr lang="nl-BE" sz="900" dirty="0">
                        <a:solidFill>
                          <a:schemeClr val="bg1">
                            <a:lumMod val="8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b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jaarlijks</a:t>
                      </a:r>
                      <a:endParaRPr lang="nl-BE" sz="900">
                        <a:solidFill>
                          <a:schemeClr val="bg1">
                            <a:lumMod val="8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b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jaarlijks</a:t>
                      </a:r>
                      <a:endParaRPr lang="nl-BE" sz="900">
                        <a:solidFill>
                          <a:schemeClr val="bg1">
                            <a:lumMod val="8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15473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000" b="1">
                          <a:latin typeface="Calibri"/>
                          <a:ea typeface="Times New Roman"/>
                          <a:cs typeface="Times New Roman"/>
                        </a:rPr>
                        <a:t>ruimtelijk - gridcel </a:t>
                      </a:r>
                      <a:endParaRPr lang="nl-BE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b="1">
                          <a:latin typeface="Calibri"/>
                          <a:ea typeface="Times New Roman"/>
                          <a:cs typeface="Times New Roman"/>
                        </a:rPr>
                        <a:t>3-4km</a:t>
                      </a:r>
                      <a:endParaRPr lang="nl-BE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3-4km</a:t>
                      </a:r>
                      <a:endParaRPr lang="nl-BE" sz="900" dirty="0">
                        <a:solidFill>
                          <a:schemeClr val="bg1">
                            <a:lumMod val="8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b="1">
                          <a:latin typeface="Calibri"/>
                          <a:ea typeface="Times New Roman"/>
                          <a:cs typeface="Times New Roman"/>
                        </a:rPr>
                        <a:t>1-10km</a:t>
                      </a:r>
                      <a:endParaRPr lang="nl-BE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1-10km</a:t>
                      </a:r>
                      <a:endParaRPr lang="nl-BE" sz="900" dirty="0">
                        <a:solidFill>
                          <a:schemeClr val="bg1">
                            <a:lumMod val="8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b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1-10km</a:t>
                      </a:r>
                      <a:endParaRPr lang="nl-BE" sz="900">
                        <a:solidFill>
                          <a:schemeClr val="bg1">
                            <a:lumMod val="8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b="1">
                          <a:latin typeface="Calibri"/>
                          <a:ea typeface="Times New Roman"/>
                          <a:cs typeface="Times New Roman"/>
                        </a:rPr>
                        <a:t>1-10km</a:t>
                      </a:r>
                      <a:endParaRPr lang="nl-BE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b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1-10km</a:t>
                      </a:r>
                      <a:endParaRPr lang="nl-BE" sz="900">
                        <a:solidFill>
                          <a:schemeClr val="bg1">
                            <a:lumMod val="8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b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1km</a:t>
                      </a:r>
                      <a:endParaRPr lang="nl-BE" sz="900">
                        <a:solidFill>
                          <a:schemeClr val="bg1">
                            <a:lumMod val="8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1km</a:t>
                      </a:r>
                      <a:endParaRPr lang="nl-BE" sz="900" dirty="0">
                        <a:solidFill>
                          <a:schemeClr val="bg1">
                            <a:lumMod val="8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b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1km</a:t>
                      </a:r>
                      <a:endParaRPr lang="nl-BE" sz="900">
                        <a:solidFill>
                          <a:schemeClr val="bg1">
                            <a:lumMod val="8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473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000" b="1">
                          <a:latin typeface="Calibri"/>
                          <a:ea typeface="Times New Roman"/>
                          <a:cs typeface="Times New Roman"/>
                        </a:rPr>
                        <a:t>ruimtelijk - receptor</a:t>
                      </a:r>
                      <a:endParaRPr lang="nl-BE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500" b="1">
                          <a:latin typeface="Calibri"/>
                          <a:ea typeface="Times New Roman"/>
                          <a:cs typeface="Times New Roman"/>
                        </a:rPr>
                        <a:t>+</a:t>
                      </a:r>
                      <a:endParaRPr lang="nl-BE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5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+</a:t>
                      </a:r>
                      <a:endParaRPr lang="nl-BE" sz="900" dirty="0">
                        <a:solidFill>
                          <a:schemeClr val="bg1">
                            <a:lumMod val="8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500" b="1"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nl-BE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5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nl-BE" sz="900" dirty="0">
                        <a:solidFill>
                          <a:schemeClr val="bg1">
                            <a:lumMod val="8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500" b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nl-BE" sz="900">
                        <a:solidFill>
                          <a:schemeClr val="bg1">
                            <a:lumMod val="8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500" b="1">
                          <a:latin typeface="Calibri"/>
                          <a:ea typeface="Times New Roman"/>
                          <a:cs typeface="Times New Roman"/>
                        </a:rPr>
                        <a:t>+</a:t>
                      </a:r>
                      <a:endParaRPr lang="nl-BE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5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+</a:t>
                      </a:r>
                      <a:endParaRPr lang="nl-BE" sz="900">
                        <a:solidFill>
                          <a:schemeClr val="bg1">
                            <a:lumMod val="8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500" b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+</a:t>
                      </a:r>
                      <a:endParaRPr lang="nl-BE" sz="900">
                        <a:solidFill>
                          <a:schemeClr val="bg1">
                            <a:lumMod val="8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5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+</a:t>
                      </a:r>
                      <a:endParaRPr lang="nl-BE" sz="900" dirty="0">
                        <a:solidFill>
                          <a:schemeClr val="bg1">
                            <a:lumMod val="8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5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+</a:t>
                      </a:r>
                      <a:endParaRPr lang="nl-BE" sz="900" dirty="0">
                        <a:solidFill>
                          <a:schemeClr val="bg1">
                            <a:lumMod val="8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536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000" b="1">
                          <a:latin typeface="Calibri"/>
                          <a:ea typeface="Times New Roman"/>
                          <a:cs typeface="Times New Roman"/>
                        </a:rPr>
                        <a:t>input data</a:t>
                      </a:r>
                      <a:endParaRPr lang="nl-BE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000" b="1">
                          <a:latin typeface="Calibri"/>
                          <a:ea typeface="Times New Roman"/>
                          <a:cs typeface="Times New Roman"/>
                        </a:rPr>
                        <a:t>metingen</a:t>
                      </a:r>
                      <a:endParaRPr lang="nl-BE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500" b="1">
                          <a:latin typeface="Calibri"/>
                          <a:ea typeface="Times New Roman"/>
                          <a:cs typeface="Times New Roman"/>
                        </a:rPr>
                        <a:t>+</a:t>
                      </a:r>
                      <a:endParaRPr lang="nl-BE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5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+</a:t>
                      </a:r>
                      <a:endParaRPr lang="nl-BE" sz="900" dirty="0">
                        <a:solidFill>
                          <a:schemeClr val="bg1">
                            <a:lumMod val="8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500" b="1"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nl-BE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5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+</a:t>
                      </a:r>
                      <a:endParaRPr lang="nl-BE" sz="900" dirty="0">
                        <a:solidFill>
                          <a:schemeClr val="bg1">
                            <a:lumMod val="8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500" b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+</a:t>
                      </a:r>
                      <a:endParaRPr lang="nl-BE" sz="900">
                        <a:solidFill>
                          <a:schemeClr val="bg1">
                            <a:lumMod val="8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500" b="1">
                          <a:latin typeface="Calibri"/>
                          <a:ea typeface="Times New Roman"/>
                          <a:cs typeface="Times New Roman"/>
                        </a:rPr>
                        <a:t>+</a:t>
                      </a:r>
                      <a:endParaRPr lang="nl-BE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500" b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+</a:t>
                      </a:r>
                      <a:endParaRPr lang="nl-BE" sz="900">
                        <a:solidFill>
                          <a:schemeClr val="bg1">
                            <a:lumMod val="8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500" b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nl-BE" sz="900">
                        <a:solidFill>
                          <a:schemeClr val="bg1">
                            <a:lumMod val="8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500" b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+</a:t>
                      </a:r>
                      <a:endParaRPr lang="nl-BE" sz="900">
                        <a:solidFill>
                          <a:schemeClr val="bg1">
                            <a:lumMod val="8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5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+</a:t>
                      </a:r>
                      <a:endParaRPr lang="nl-BE" sz="900" dirty="0">
                        <a:solidFill>
                          <a:schemeClr val="bg1">
                            <a:lumMod val="8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00536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000" b="1">
                          <a:latin typeface="Calibri"/>
                          <a:ea typeface="Times New Roman"/>
                          <a:cs typeface="Times New Roman"/>
                        </a:rPr>
                        <a:t>emissies</a:t>
                      </a:r>
                      <a:endParaRPr lang="nl-BE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500" b="1"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nl-BE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5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nl-BE" sz="900" dirty="0">
                        <a:solidFill>
                          <a:schemeClr val="bg1">
                            <a:lumMod val="8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500" b="1">
                          <a:latin typeface="Calibri"/>
                          <a:ea typeface="Times New Roman"/>
                          <a:cs typeface="Times New Roman"/>
                        </a:rPr>
                        <a:t>+</a:t>
                      </a:r>
                      <a:endParaRPr lang="nl-BE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5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+</a:t>
                      </a:r>
                      <a:endParaRPr lang="nl-BE" sz="900" dirty="0">
                        <a:solidFill>
                          <a:schemeClr val="bg1">
                            <a:lumMod val="8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500" b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+</a:t>
                      </a:r>
                      <a:endParaRPr lang="nl-BE" sz="900">
                        <a:solidFill>
                          <a:schemeClr val="bg1">
                            <a:lumMod val="8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500" b="1">
                          <a:latin typeface="Calibri"/>
                          <a:ea typeface="Times New Roman"/>
                          <a:cs typeface="Times New Roman"/>
                        </a:rPr>
                        <a:t>+</a:t>
                      </a:r>
                      <a:endParaRPr lang="nl-BE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500" b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+</a:t>
                      </a:r>
                      <a:endParaRPr lang="nl-BE" sz="900">
                        <a:solidFill>
                          <a:schemeClr val="bg1">
                            <a:lumMod val="8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500" b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+</a:t>
                      </a:r>
                      <a:endParaRPr lang="nl-BE" sz="900">
                        <a:solidFill>
                          <a:schemeClr val="bg1">
                            <a:lumMod val="8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500" b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+</a:t>
                      </a:r>
                      <a:endParaRPr lang="nl-BE" sz="900">
                        <a:solidFill>
                          <a:schemeClr val="bg1">
                            <a:lumMod val="8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5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+</a:t>
                      </a:r>
                      <a:endParaRPr lang="nl-BE" sz="900" dirty="0">
                        <a:solidFill>
                          <a:schemeClr val="bg1">
                            <a:lumMod val="8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0536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000" b="1">
                          <a:latin typeface="Calibri"/>
                          <a:ea typeface="Times New Roman"/>
                          <a:cs typeface="Times New Roman"/>
                        </a:rPr>
                        <a:t>meteo </a:t>
                      </a:r>
                      <a:endParaRPr lang="nl-BE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500" b="1"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nl-BE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5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nl-BE" sz="900" dirty="0">
                        <a:solidFill>
                          <a:schemeClr val="bg1">
                            <a:lumMod val="8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500" b="1">
                          <a:latin typeface="Calibri"/>
                          <a:ea typeface="Times New Roman"/>
                          <a:cs typeface="Times New Roman"/>
                        </a:rPr>
                        <a:t>+</a:t>
                      </a:r>
                      <a:endParaRPr lang="nl-BE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5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+</a:t>
                      </a:r>
                      <a:endParaRPr lang="nl-BE" sz="900" dirty="0">
                        <a:solidFill>
                          <a:schemeClr val="bg1">
                            <a:lumMod val="8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500" b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+</a:t>
                      </a:r>
                      <a:endParaRPr lang="nl-BE" sz="900">
                        <a:solidFill>
                          <a:schemeClr val="bg1">
                            <a:lumMod val="8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500" b="1">
                          <a:latin typeface="Calibri"/>
                          <a:ea typeface="Times New Roman"/>
                          <a:cs typeface="Times New Roman"/>
                        </a:rPr>
                        <a:t>+</a:t>
                      </a:r>
                      <a:endParaRPr lang="nl-BE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500" b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+</a:t>
                      </a:r>
                      <a:endParaRPr lang="nl-BE" sz="900">
                        <a:solidFill>
                          <a:schemeClr val="bg1">
                            <a:lumMod val="8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500" b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+</a:t>
                      </a:r>
                      <a:endParaRPr lang="nl-BE" sz="900">
                        <a:solidFill>
                          <a:schemeClr val="bg1">
                            <a:lumMod val="8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500" b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+</a:t>
                      </a:r>
                      <a:endParaRPr lang="nl-BE" sz="900">
                        <a:solidFill>
                          <a:schemeClr val="bg1">
                            <a:lumMod val="8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5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+</a:t>
                      </a:r>
                      <a:endParaRPr lang="nl-BE" sz="900" dirty="0">
                        <a:solidFill>
                          <a:schemeClr val="bg1">
                            <a:lumMod val="8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177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000" b="1">
                          <a:latin typeface="Calibri"/>
                          <a:ea typeface="Times New Roman"/>
                          <a:cs typeface="Times New Roman"/>
                        </a:rPr>
                        <a:t>randvwn </a:t>
                      </a:r>
                      <a:endParaRPr lang="nl-BE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500" b="1"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nl-BE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5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nl-BE" sz="900" dirty="0">
                        <a:solidFill>
                          <a:schemeClr val="bg1">
                            <a:lumMod val="8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500" b="1">
                          <a:latin typeface="Calibri"/>
                          <a:ea typeface="Times New Roman"/>
                          <a:cs typeface="Times New Roman"/>
                        </a:rPr>
                        <a:t>+</a:t>
                      </a:r>
                      <a:endParaRPr lang="nl-BE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5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+</a:t>
                      </a:r>
                      <a:endParaRPr lang="nl-BE" sz="900" dirty="0">
                        <a:solidFill>
                          <a:schemeClr val="bg1">
                            <a:lumMod val="8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500" b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+</a:t>
                      </a:r>
                      <a:endParaRPr lang="nl-BE" sz="900">
                        <a:solidFill>
                          <a:schemeClr val="bg1">
                            <a:lumMod val="8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500" b="1">
                          <a:latin typeface="Calibri"/>
                          <a:ea typeface="Times New Roman"/>
                          <a:cs typeface="Times New Roman"/>
                        </a:rPr>
                        <a:t>+</a:t>
                      </a:r>
                      <a:endParaRPr lang="nl-BE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500" b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+</a:t>
                      </a:r>
                      <a:endParaRPr lang="nl-BE" sz="900">
                        <a:solidFill>
                          <a:schemeClr val="bg1">
                            <a:lumMod val="8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500" b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nl-BE" sz="900">
                        <a:solidFill>
                          <a:schemeClr val="bg1">
                            <a:lumMod val="8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500" b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nl-BE" sz="900">
                        <a:solidFill>
                          <a:schemeClr val="bg1">
                            <a:lumMod val="8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5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nl-BE" sz="900" dirty="0">
                        <a:solidFill>
                          <a:schemeClr val="bg1">
                            <a:lumMod val="8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210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000" b="1">
                          <a:latin typeface="Calibri"/>
                          <a:ea typeface="Times New Roman"/>
                          <a:cs typeface="Times New Roman"/>
                        </a:rPr>
                        <a:t>output data</a:t>
                      </a:r>
                      <a:endParaRPr lang="nl-BE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000" b="1">
                          <a:latin typeface="Calibri"/>
                          <a:ea typeface="Times New Roman"/>
                          <a:cs typeface="Times New Roman"/>
                        </a:rPr>
                        <a:t>polluenten </a:t>
                      </a:r>
                      <a:endParaRPr lang="nl-BE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b="1">
                          <a:latin typeface="Calibri"/>
                          <a:ea typeface="Times New Roman"/>
                          <a:cs typeface="Times New Roman"/>
                        </a:rPr>
                        <a:t>PM10; PM2.5; NO2; O3</a:t>
                      </a:r>
                      <a:endParaRPr lang="nl-BE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PM10; PM2.5; NO2; O3</a:t>
                      </a:r>
                      <a:endParaRPr lang="nl-BE" sz="900" dirty="0">
                        <a:solidFill>
                          <a:schemeClr val="bg1">
                            <a:lumMod val="8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b="1">
                          <a:latin typeface="Calibri"/>
                          <a:ea typeface="Times New Roman"/>
                          <a:cs typeface="Times New Roman"/>
                        </a:rPr>
                        <a:t>PM10; PM2.5; NO2; O3</a:t>
                      </a:r>
                      <a:endParaRPr lang="nl-BE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PM10; PM2.5; NO2; O3</a:t>
                      </a:r>
                      <a:endParaRPr lang="nl-BE" sz="900" dirty="0">
                        <a:solidFill>
                          <a:schemeClr val="bg1">
                            <a:lumMod val="8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b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PM10; PM2.5; NO2; O3</a:t>
                      </a:r>
                      <a:endParaRPr lang="nl-BE" sz="900">
                        <a:solidFill>
                          <a:schemeClr val="bg1">
                            <a:lumMod val="8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b="1">
                          <a:latin typeface="Calibri"/>
                          <a:ea typeface="Times New Roman"/>
                          <a:cs typeface="Times New Roman"/>
                        </a:rPr>
                        <a:t>PM10; PM2.5; NO2; O3</a:t>
                      </a:r>
                      <a:endParaRPr lang="nl-BE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b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PM10; PM2.5; NO2; O3</a:t>
                      </a:r>
                      <a:endParaRPr lang="nl-BE" sz="900">
                        <a:solidFill>
                          <a:schemeClr val="bg1">
                            <a:lumMod val="8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b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PM10; PM2.5; NO2</a:t>
                      </a:r>
                      <a:endParaRPr lang="nl-BE" sz="900">
                        <a:solidFill>
                          <a:schemeClr val="bg1">
                            <a:lumMod val="8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b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PM10; PM2.5; NO2</a:t>
                      </a:r>
                      <a:endParaRPr lang="nl-BE" sz="900">
                        <a:solidFill>
                          <a:schemeClr val="bg1">
                            <a:lumMod val="8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PM10; PM2.5; NO2</a:t>
                      </a:r>
                      <a:endParaRPr lang="nl-BE" sz="900" dirty="0">
                        <a:solidFill>
                          <a:schemeClr val="bg1">
                            <a:lumMod val="8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9435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000" b="1">
                          <a:latin typeface="Calibri"/>
                          <a:ea typeface="Times New Roman"/>
                          <a:cs typeface="Times New Roman"/>
                        </a:rPr>
                        <a:t>tijdreeksen</a:t>
                      </a:r>
                      <a:endParaRPr lang="nl-BE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500" b="1">
                          <a:latin typeface="Calibri"/>
                          <a:ea typeface="Times New Roman"/>
                          <a:cs typeface="Times New Roman"/>
                        </a:rPr>
                        <a:t>+</a:t>
                      </a:r>
                      <a:endParaRPr lang="nl-BE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5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+</a:t>
                      </a:r>
                      <a:endParaRPr lang="nl-BE" sz="900" dirty="0">
                        <a:solidFill>
                          <a:schemeClr val="bg1">
                            <a:lumMod val="8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500" b="1">
                          <a:latin typeface="Calibri"/>
                          <a:ea typeface="Times New Roman"/>
                          <a:cs typeface="Times New Roman"/>
                        </a:rPr>
                        <a:t>+</a:t>
                      </a:r>
                      <a:endParaRPr lang="nl-BE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5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+</a:t>
                      </a:r>
                      <a:endParaRPr lang="nl-BE" sz="900" dirty="0">
                        <a:solidFill>
                          <a:schemeClr val="bg1">
                            <a:lumMod val="8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500" b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+</a:t>
                      </a:r>
                      <a:endParaRPr lang="nl-BE" sz="900">
                        <a:solidFill>
                          <a:schemeClr val="bg1">
                            <a:lumMod val="8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500" b="1">
                          <a:latin typeface="Calibri"/>
                          <a:ea typeface="Times New Roman"/>
                          <a:cs typeface="Times New Roman"/>
                        </a:rPr>
                        <a:t>+</a:t>
                      </a:r>
                      <a:endParaRPr lang="nl-BE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500" b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+</a:t>
                      </a:r>
                      <a:endParaRPr lang="nl-BE" sz="900">
                        <a:solidFill>
                          <a:schemeClr val="bg1">
                            <a:lumMod val="8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500" b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nl-BE" sz="900">
                        <a:solidFill>
                          <a:schemeClr val="bg1">
                            <a:lumMod val="8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500" b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nl-BE" sz="900">
                        <a:solidFill>
                          <a:schemeClr val="bg1">
                            <a:lumMod val="8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5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nl-BE" sz="900" dirty="0">
                        <a:solidFill>
                          <a:schemeClr val="bg1">
                            <a:lumMod val="8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435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000" b="1">
                          <a:latin typeface="Calibri"/>
                          <a:ea typeface="Times New Roman"/>
                          <a:cs typeface="Times New Roman"/>
                        </a:rPr>
                        <a:t>depositie</a:t>
                      </a:r>
                      <a:endParaRPr lang="nl-BE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500" b="1"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nl-BE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5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nl-BE" sz="900" dirty="0">
                        <a:solidFill>
                          <a:schemeClr val="bg1">
                            <a:lumMod val="8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500" b="1">
                          <a:latin typeface="Calibri"/>
                          <a:ea typeface="Times New Roman"/>
                          <a:cs typeface="Times New Roman"/>
                        </a:rPr>
                        <a:t>+</a:t>
                      </a:r>
                      <a:endParaRPr lang="nl-BE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5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±</a:t>
                      </a:r>
                      <a:endParaRPr lang="nl-BE" sz="900" dirty="0">
                        <a:solidFill>
                          <a:schemeClr val="bg1">
                            <a:lumMod val="8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5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±</a:t>
                      </a:r>
                      <a:endParaRPr lang="nl-BE" sz="900" dirty="0">
                        <a:solidFill>
                          <a:schemeClr val="bg1">
                            <a:lumMod val="8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500" b="1">
                          <a:latin typeface="Calibri"/>
                          <a:ea typeface="Times New Roman"/>
                          <a:cs typeface="Times New Roman"/>
                        </a:rPr>
                        <a:t>±</a:t>
                      </a:r>
                      <a:endParaRPr lang="nl-BE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500" b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±</a:t>
                      </a:r>
                      <a:endParaRPr lang="nl-BE" sz="900">
                        <a:solidFill>
                          <a:schemeClr val="bg1">
                            <a:lumMod val="8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500" b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+</a:t>
                      </a:r>
                      <a:endParaRPr lang="nl-BE" sz="900">
                        <a:solidFill>
                          <a:schemeClr val="bg1">
                            <a:lumMod val="8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500" b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±</a:t>
                      </a:r>
                      <a:endParaRPr lang="nl-BE" sz="900">
                        <a:solidFill>
                          <a:schemeClr val="bg1">
                            <a:lumMod val="8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5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±</a:t>
                      </a:r>
                      <a:endParaRPr lang="nl-BE" sz="900" dirty="0">
                        <a:solidFill>
                          <a:schemeClr val="bg1">
                            <a:lumMod val="8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5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000" b="1">
                          <a:latin typeface="Calibri"/>
                          <a:ea typeface="Times New Roman"/>
                          <a:cs typeface="Times New Roman"/>
                        </a:rPr>
                        <a:t>performantie</a:t>
                      </a:r>
                      <a:endParaRPr lang="nl-BE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000" b="1">
                          <a:latin typeface="Calibri"/>
                          <a:ea typeface="Times New Roman"/>
                          <a:cs typeface="Times New Roman"/>
                        </a:rPr>
                        <a:t>Rekentijd</a:t>
                      </a:r>
                      <a:endParaRPr lang="nl-BE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500" b="1">
                          <a:latin typeface="Calibri"/>
                          <a:ea typeface="Times New Roman"/>
                          <a:cs typeface="Times New Roman"/>
                        </a:rPr>
                        <a:t>+++</a:t>
                      </a:r>
                      <a:endParaRPr lang="nl-BE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5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+++</a:t>
                      </a:r>
                      <a:endParaRPr lang="nl-BE" sz="900" dirty="0">
                        <a:solidFill>
                          <a:schemeClr val="bg1">
                            <a:lumMod val="8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500" b="1">
                          <a:latin typeface="Calibri"/>
                          <a:ea typeface="Times New Roman"/>
                          <a:cs typeface="Times New Roman"/>
                        </a:rPr>
                        <a:t>+</a:t>
                      </a:r>
                      <a:endParaRPr lang="nl-BE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500" b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+</a:t>
                      </a:r>
                      <a:endParaRPr lang="nl-BE" sz="900">
                        <a:solidFill>
                          <a:schemeClr val="bg1">
                            <a:lumMod val="8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5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+</a:t>
                      </a:r>
                      <a:endParaRPr lang="nl-BE" sz="900" dirty="0">
                        <a:solidFill>
                          <a:schemeClr val="bg1">
                            <a:lumMod val="8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500" b="1">
                          <a:latin typeface="Calibri"/>
                          <a:ea typeface="Times New Roman"/>
                          <a:cs typeface="Times New Roman"/>
                        </a:rPr>
                        <a:t>+</a:t>
                      </a:r>
                      <a:endParaRPr lang="nl-BE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500" b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+</a:t>
                      </a:r>
                      <a:endParaRPr lang="nl-BE" sz="900">
                        <a:solidFill>
                          <a:schemeClr val="bg1">
                            <a:lumMod val="8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500" b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+ +</a:t>
                      </a:r>
                      <a:endParaRPr lang="nl-BE" sz="900">
                        <a:solidFill>
                          <a:schemeClr val="bg1">
                            <a:lumMod val="8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500" b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+ +</a:t>
                      </a:r>
                      <a:endParaRPr lang="nl-BE" sz="900">
                        <a:solidFill>
                          <a:schemeClr val="bg1">
                            <a:lumMod val="8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5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+ +</a:t>
                      </a:r>
                      <a:endParaRPr lang="nl-BE" sz="900" dirty="0">
                        <a:solidFill>
                          <a:schemeClr val="bg1">
                            <a:lumMod val="8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529" marR="645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Validation</a:t>
            </a:r>
            <a:r>
              <a:rPr lang="nl-BE" dirty="0" smtClean="0"/>
              <a:t> indicators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 smtClean="0"/>
              <a:t>Spatial</a:t>
            </a:r>
            <a:r>
              <a:rPr lang="nl-BE" dirty="0" smtClean="0"/>
              <a:t> &amp; temporal </a:t>
            </a:r>
            <a:r>
              <a:rPr lang="nl-BE" dirty="0" err="1" smtClean="0"/>
              <a:t>validation</a:t>
            </a:r>
            <a:endParaRPr lang="nl-BE" dirty="0" smtClean="0"/>
          </a:p>
          <a:p>
            <a:pPr lvl="1"/>
            <a:r>
              <a:rPr lang="nl-BE" dirty="0" smtClean="0"/>
              <a:t>RMSE, R</a:t>
            </a:r>
            <a:r>
              <a:rPr lang="nl-BE" baseline="30000" dirty="0" smtClean="0"/>
              <a:t>2</a:t>
            </a:r>
            <a:r>
              <a:rPr lang="nl-BE" dirty="0" smtClean="0"/>
              <a:t>, BIAS, target plots (</a:t>
            </a:r>
            <a:r>
              <a:rPr lang="nl-BE" dirty="0" err="1" smtClean="0"/>
              <a:t>cmp</a:t>
            </a:r>
            <a:r>
              <a:rPr lang="nl-BE" dirty="0" smtClean="0"/>
              <a:t> v1) : timeseries/distribution</a:t>
            </a:r>
          </a:p>
          <a:p>
            <a:pPr lvl="1"/>
            <a:endParaRPr lang="nl-BE" dirty="0" smtClean="0"/>
          </a:p>
          <a:p>
            <a:pPr lvl="1"/>
            <a:endParaRPr lang="nl-BE" dirty="0" smtClean="0"/>
          </a:p>
          <a:p>
            <a:pPr lvl="1"/>
            <a:endParaRPr lang="nl-BE" dirty="0" smtClean="0"/>
          </a:p>
          <a:p>
            <a:pPr lvl="1"/>
            <a:endParaRPr lang="nl-BE" dirty="0" smtClean="0"/>
          </a:p>
          <a:p>
            <a:pPr lvl="1"/>
            <a:endParaRPr lang="nl-BE" dirty="0" smtClean="0"/>
          </a:p>
          <a:p>
            <a:pPr lvl="1"/>
            <a:endParaRPr lang="nl-BE" dirty="0" smtClean="0"/>
          </a:p>
          <a:p>
            <a:pPr lvl="1"/>
            <a:r>
              <a:rPr lang="nl-BE" dirty="0" err="1" smtClean="0"/>
              <a:t>But</a:t>
            </a:r>
            <a:r>
              <a:rPr lang="nl-BE" dirty="0" smtClean="0"/>
              <a:t> </a:t>
            </a:r>
            <a:r>
              <a:rPr lang="nl-BE" dirty="0" err="1" smtClean="0"/>
              <a:t>also</a:t>
            </a:r>
            <a:r>
              <a:rPr lang="nl-BE" dirty="0" smtClean="0"/>
              <a:t> : QQ </a:t>
            </a:r>
            <a:r>
              <a:rPr lang="nl-BE" dirty="0" smtClean="0"/>
              <a:t>plots (temporal)</a:t>
            </a:r>
            <a:endParaRPr lang="nl-BE" dirty="0" smtClean="0"/>
          </a:p>
          <a:p>
            <a:pPr lvl="1"/>
            <a:r>
              <a:rPr lang="nl-BE" dirty="0" smtClean="0"/>
              <a:t>PM</a:t>
            </a:r>
            <a:r>
              <a:rPr lang="nl-BE" baseline="-25000" dirty="0" smtClean="0"/>
              <a:t>10</a:t>
            </a:r>
            <a:r>
              <a:rPr lang="nl-BE" dirty="0" smtClean="0"/>
              <a:t> </a:t>
            </a:r>
            <a:r>
              <a:rPr lang="nl-BE" dirty="0" err="1" smtClean="0"/>
              <a:t>exceedances</a:t>
            </a:r>
            <a:r>
              <a:rPr lang="nl-BE" dirty="0" smtClean="0"/>
              <a:t> of 50 µg/m</a:t>
            </a:r>
            <a:r>
              <a:rPr lang="nl-BE" baseline="30000" dirty="0" smtClean="0"/>
              <a:t>3</a:t>
            </a:r>
            <a:r>
              <a:rPr lang="nl-BE" dirty="0" smtClean="0"/>
              <a:t> : FFA, FCF, </a:t>
            </a:r>
            <a:r>
              <a:rPr lang="nl-BE" dirty="0" smtClean="0"/>
              <a:t>RPE</a:t>
            </a:r>
          </a:p>
          <a:p>
            <a:r>
              <a:rPr lang="nl-BE" dirty="0" err="1" smtClean="0"/>
              <a:t>Use</a:t>
            </a:r>
            <a:r>
              <a:rPr lang="nl-BE" dirty="0" smtClean="0"/>
              <a:t> JRC DELTA as </a:t>
            </a:r>
            <a:r>
              <a:rPr lang="nl-BE" dirty="0" err="1" smtClean="0"/>
              <a:t>well</a:t>
            </a:r>
            <a:r>
              <a:rPr lang="nl-BE" dirty="0" smtClean="0"/>
              <a:t> !</a:t>
            </a:r>
            <a:endParaRPr lang="nl-BE" dirty="0" smtClean="0"/>
          </a:p>
          <a:p>
            <a:pPr>
              <a:buNone/>
            </a:pPr>
            <a:endParaRPr lang="nl-BE" dirty="0" smtClean="0"/>
          </a:p>
          <a:p>
            <a:endParaRPr lang="nl-BE" dirty="0" smtClean="0"/>
          </a:p>
          <a:p>
            <a:endParaRPr lang="nl-BE" dirty="0"/>
          </a:p>
        </p:txBody>
      </p:sp>
      <p:graphicFrame>
        <p:nvGraphicFramePr>
          <p:cNvPr id="197633" name="Object 1"/>
          <p:cNvGraphicFramePr>
            <a:graphicFrameLocks noChangeAspect="1"/>
          </p:cNvGraphicFramePr>
          <p:nvPr/>
        </p:nvGraphicFramePr>
        <p:xfrm>
          <a:off x="1834827" y="2416126"/>
          <a:ext cx="1728788" cy="477837"/>
        </p:xfrm>
        <a:graphic>
          <a:graphicData uri="http://schemas.openxmlformats.org/presentationml/2006/ole">
            <p:oleObj spid="_x0000_s197633" name="Formula" r:id="rId3" imgW="1352880" imgH="374760" progId="Equation.Ribbit">
              <p:embed/>
            </p:oleObj>
          </a:graphicData>
        </a:graphic>
      </p:graphicFrame>
      <p:graphicFrame>
        <p:nvGraphicFramePr>
          <p:cNvPr id="197634" name="Object 2"/>
          <p:cNvGraphicFramePr>
            <a:graphicFrameLocks noChangeAspect="1"/>
          </p:cNvGraphicFramePr>
          <p:nvPr/>
        </p:nvGraphicFramePr>
        <p:xfrm>
          <a:off x="1834827" y="2998738"/>
          <a:ext cx="2089150" cy="617538"/>
        </p:xfrm>
        <a:graphic>
          <a:graphicData uri="http://schemas.openxmlformats.org/presentationml/2006/ole">
            <p:oleObj spid="_x0000_s197634" name="Formula" r:id="rId4" imgW="1623240" imgH="480240" progId="Equation.Ribbit">
              <p:embed/>
            </p:oleObj>
          </a:graphicData>
        </a:graphic>
      </p:graphicFrame>
      <p:graphicFrame>
        <p:nvGraphicFramePr>
          <p:cNvPr id="197635" name="Object 3"/>
          <p:cNvGraphicFramePr>
            <a:graphicFrameLocks noChangeAspect="1"/>
          </p:cNvGraphicFramePr>
          <p:nvPr/>
        </p:nvGraphicFramePr>
        <p:xfrm>
          <a:off x="1834827" y="3717876"/>
          <a:ext cx="2736850" cy="534987"/>
        </p:xfrm>
        <a:graphic>
          <a:graphicData uri="http://schemas.openxmlformats.org/presentationml/2006/ole">
            <p:oleObj spid="_x0000_s197635" name="Formula" r:id="rId5" imgW="2461320" imgH="480240" progId="Equation.Ribbit">
              <p:embed/>
            </p:oleObj>
          </a:graphicData>
        </a:graphic>
      </p:graphicFrame>
      <p:graphicFrame>
        <p:nvGraphicFramePr>
          <p:cNvPr id="197636" name="Object 4"/>
          <p:cNvGraphicFramePr>
            <a:graphicFrameLocks noChangeAspect="1"/>
          </p:cNvGraphicFramePr>
          <p:nvPr/>
        </p:nvGraphicFramePr>
        <p:xfrm>
          <a:off x="4932040" y="2420888"/>
          <a:ext cx="2665412" cy="504825"/>
        </p:xfrm>
        <a:graphic>
          <a:graphicData uri="http://schemas.openxmlformats.org/presentationml/2006/ole">
            <p:oleObj spid="_x0000_s197636" name="Formula" r:id="rId6" imgW="2309040" imgH="435960" progId="Equation.Ribbit">
              <p:embed/>
            </p:oleObj>
          </a:graphicData>
        </a:graphic>
      </p:graphicFrame>
      <p:graphicFrame>
        <p:nvGraphicFramePr>
          <p:cNvPr id="197637" name="Object 5"/>
          <p:cNvGraphicFramePr>
            <a:graphicFrameLocks noChangeAspect="1"/>
          </p:cNvGraphicFramePr>
          <p:nvPr/>
        </p:nvGraphicFramePr>
        <p:xfrm>
          <a:off x="4643115" y="3141613"/>
          <a:ext cx="2736850" cy="561975"/>
        </p:xfrm>
        <a:graphic>
          <a:graphicData uri="http://schemas.openxmlformats.org/presentationml/2006/ole">
            <p:oleObj spid="_x0000_s197637" name="Formula" r:id="rId7" imgW="2164320" imgH="443520" progId="Equation.Ribbit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Vito">
      <a:dk1>
        <a:srgbClr val="231F20"/>
      </a:dk1>
      <a:lt1>
        <a:srgbClr val="FFFFFF"/>
      </a:lt1>
      <a:dk2>
        <a:srgbClr val="002E56"/>
      </a:dk2>
      <a:lt2>
        <a:srgbClr val="FFFFFF"/>
      </a:lt2>
      <a:accent1>
        <a:srgbClr val="F58220"/>
      </a:accent1>
      <a:accent2>
        <a:srgbClr val="34A3DC"/>
      </a:accent2>
      <a:accent3>
        <a:srgbClr val="67AF3E"/>
      </a:accent3>
      <a:accent4>
        <a:srgbClr val="FFCB05"/>
      </a:accent4>
      <a:accent5>
        <a:srgbClr val="A70532"/>
      </a:accent5>
      <a:accent6>
        <a:srgbClr val="6DCFF6"/>
      </a:accent6>
      <a:hlink>
        <a:srgbClr val="0000FF"/>
      </a:hlink>
      <a:folHlink>
        <a:srgbClr val="871F78"/>
      </a:folHlink>
    </a:clrScheme>
    <a:fontScheme name="Vito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4A3D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B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4A3D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B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4A3DC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AECEEB"/>
        </a:accent5>
        <a:accent6>
          <a:srgbClr val="E70000"/>
        </a:accent6>
        <a:hlink>
          <a:srgbClr val="00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4A3DC"/>
        </a:accent1>
        <a:accent2>
          <a:srgbClr val="F58220"/>
        </a:accent2>
        <a:accent3>
          <a:srgbClr val="FFFFFF"/>
        </a:accent3>
        <a:accent4>
          <a:srgbClr val="000000"/>
        </a:accent4>
        <a:accent5>
          <a:srgbClr val="AECEEB"/>
        </a:accent5>
        <a:accent6>
          <a:srgbClr val="DE751C"/>
        </a:accent6>
        <a:hlink>
          <a:srgbClr val="00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3518</TotalTime>
  <Words>1514</Words>
  <Application>Microsoft Office PowerPoint</Application>
  <PresentationFormat>On-screen Show (4:3)</PresentationFormat>
  <Paragraphs>604</Paragraphs>
  <Slides>24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Default Theme</vt:lpstr>
      <vt:lpstr>Equation</vt:lpstr>
      <vt:lpstr>Formula</vt:lpstr>
      <vt:lpstr>A model inter-comparison exercise in Belgium – determination of best large scale concentration maps</vt:lpstr>
      <vt:lpstr>Outline</vt:lpstr>
      <vt:lpstr>Mission statement : why ?</vt:lpstr>
      <vt:lpstr>Mission statement : how ? </vt:lpstr>
      <vt:lpstr>Modelling techniques : RIO</vt:lpstr>
      <vt:lpstr>Modelling techniques : AURORA</vt:lpstr>
      <vt:lpstr>AURORA+ Hourly OI</vt:lpstr>
      <vt:lpstr>Qualitative comparison</vt:lpstr>
      <vt:lpstr>Validation indicators</vt:lpstr>
      <vt:lpstr>Results temporal validation NO2</vt:lpstr>
      <vt:lpstr>Results temporal validation PM10</vt:lpstr>
      <vt:lpstr>PM10 exceedance indicators</vt:lpstr>
      <vt:lpstr>What model has best temporal characteristics ?</vt:lpstr>
      <vt:lpstr>Results spatial validation NO2</vt:lpstr>
      <vt:lpstr>Results spatial validation PM10</vt:lpstr>
      <vt:lpstr>Robustness spatial correlation</vt:lpstr>
      <vt:lpstr>Summary spatial validation</vt:lpstr>
      <vt:lpstr>JRC DELTA Results target plots : PM10</vt:lpstr>
      <vt:lpstr>JRC DELTA Results target plots : NO2</vt:lpstr>
      <vt:lpstr>General conclusions</vt:lpstr>
      <vt:lpstr>Backup slides</vt:lpstr>
      <vt:lpstr>Temporele validatie</vt:lpstr>
      <vt:lpstr>Hoe kwantificeren ? : QQID</vt:lpstr>
      <vt:lpstr>Kwantitatieve vergelijking : scores</vt:lpstr>
    </vt:vector>
  </TitlesOfParts>
  <Company>Vito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Achtergrondconcentratiekaarten</dc:title>
  <dc:creator>veldeman</dc:creator>
  <cp:lastModifiedBy>Bino Maiheu</cp:lastModifiedBy>
  <cp:revision>372</cp:revision>
  <dcterms:created xsi:type="dcterms:W3CDTF">2012-10-08T09:06:42Z</dcterms:created>
  <dcterms:modified xsi:type="dcterms:W3CDTF">2013-04-10T20:09:08Z</dcterms:modified>
</cp:coreProperties>
</file>