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9" r:id="rId3"/>
    <p:sldId id="270" r:id="rId4"/>
    <p:sldId id="271" r:id="rId5"/>
    <p:sldId id="289" r:id="rId6"/>
    <p:sldId id="262" r:id="rId7"/>
    <p:sldId id="290" r:id="rId8"/>
    <p:sldId id="296" r:id="rId9"/>
    <p:sldId id="261" r:id="rId10"/>
    <p:sldId id="264" r:id="rId11"/>
    <p:sldId id="276" r:id="rId12"/>
    <p:sldId id="277" r:id="rId13"/>
    <p:sldId id="278" r:id="rId14"/>
    <p:sldId id="279" r:id="rId15"/>
    <p:sldId id="265" r:id="rId16"/>
    <p:sldId id="267" r:id="rId17"/>
    <p:sldId id="266" r:id="rId18"/>
    <p:sldId id="268" r:id="rId19"/>
    <p:sldId id="269" r:id="rId20"/>
    <p:sldId id="280" r:id="rId21"/>
    <p:sldId id="281" r:id="rId22"/>
    <p:sldId id="283" r:id="rId23"/>
    <p:sldId id="294" r:id="rId24"/>
    <p:sldId id="295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1" autoAdjust="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001000" cy="1676399"/>
          </a:xfrm>
        </p:spPr>
        <p:txBody>
          <a:bodyPr anchor="t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001000" cy="25908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129C64C4-0A5A-9545-A7B1-0C3A93432008}" type="datetimeFigureOut">
              <a:rPr lang="en-US" smtClean="0"/>
              <a:pPr/>
              <a:t>11/04/2013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927C4D25-1C6F-EE48-9725-7D9B7DD65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129C64C4-0A5A-9545-A7B1-0C3A93432008}" type="datetimeFigureOut">
              <a:rPr lang="en-US" smtClean="0"/>
              <a:pPr/>
              <a:t>11/04/2013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927C4D25-1C6F-EE48-9725-7D9B7DD65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129C64C4-0A5A-9545-A7B1-0C3A93432008}" type="datetimeFigureOut">
              <a:rPr lang="en-US" smtClean="0"/>
              <a:pPr/>
              <a:t>11/04/2013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927C4D25-1C6F-EE48-9725-7D9B7DD65AB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360778" y="6327971"/>
            <a:ext cx="393074" cy="39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822402" y="6347176"/>
            <a:ext cx="864398" cy="371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129C64C4-0A5A-9545-A7B1-0C3A93432008}" type="datetimeFigureOut">
              <a:rPr lang="en-US" smtClean="0"/>
              <a:pPr/>
              <a:t>11/04/2013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927C4D25-1C6F-EE48-9725-7D9B7DD65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129C64C4-0A5A-9545-A7B1-0C3A93432008}" type="datetimeFigureOut">
              <a:rPr lang="en-US" smtClean="0"/>
              <a:pPr/>
              <a:t>11/04/2013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927C4D25-1C6F-EE48-9725-7D9B7DD65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129C64C4-0A5A-9545-A7B1-0C3A93432008}" type="datetimeFigureOut">
              <a:rPr lang="en-US" smtClean="0"/>
              <a:pPr/>
              <a:t>11/04/2013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927C4D25-1C6F-EE48-9725-7D9B7DD65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129C64C4-0A5A-9545-A7B1-0C3A93432008}" type="datetimeFigureOut">
              <a:rPr lang="en-US" smtClean="0"/>
              <a:pPr/>
              <a:t>11/04/2013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927C4D25-1C6F-EE48-9725-7D9B7DD65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129C64C4-0A5A-9545-A7B1-0C3A93432008}" type="datetimeFigureOut">
              <a:rPr lang="en-US" smtClean="0"/>
              <a:pPr/>
              <a:t>11/04/2013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927C4D25-1C6F-EE48-9725-7D9B7DD65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129C64C4-0A5A-9545-A7B1-0C3A93432008}" type="datetimeFigureOut">
              <a:rPr lang="en-US" smtClean="0"/>
              <a:pPr/>
              <a:t>11/04/2013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927C4D25-1C6F-EE48-9725-7D9B7DD65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n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129C64C4-0A5A-9545-A7B1-0C3A93432008}" type="datetimeFigureOut">
              <a:rPr lang="en-US" smtClean="0"/>
              <a:pPr/>
              <a:t>11/04/2013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fld id="{927C4D25-1C6F-EE48-9725-7D9B7DD65A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tittelstil</a:t>
            </a:r>
            <a:endParaRPr lang="nn-NO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Klikk for å redigere tekststiler i malen</a:t>
            </a:r>
          </a:p>
          <a:p>
            <a:pPr lvl="1"/>
            <a:r>
              <a:rPr lang="en-US" smtClean="0"/>
              <a:t>Andre nivå</a:t>
            </a:r>
          </a:p>
          <a:p>
            <a:pPr lvl="2"/>
            <a:r>
              <a:rPr lang="en-US" smtClean="0"/>
              <a:t>Tredje nivå</a:t>
            </a:r>
          </a:p>
          <a:p>
            <a:pPr lvl="3"/>
            <a:r>
              <a:rPr lang="en-US" smtClean="0"/>
              <a:t>Fjerde nivå</a:t>
            </a:r>
          </a:p>
          <a:p>
            <a:pPr lvl="4"/>
            <a:r>
              <a:rPr lang="en-US" smtClean="0"/>
              <a:t>Femte nivå</a:t>
            </a:r>
            <a:endParaRPr lang="nn-NO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99FF"/>
          </a:solidFill>
          <a:latin typeface="+mj-lt"/>
          <a:ea typeface="Geneva" pitchFamily="-65" charset="-128"/>
          <a:cs typeface="Geneva" pitchFamily="-65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99FF"/>
          </a:solidFill>
          <a:latin typeface="Calibri" pitchFamily="-65" charset="0"/>
          <a:ea typeface="Geneva" pitchFamily="-65" charset="-128"/>
          <a:cs typeface="Geneva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99FF"/>
          </a:solidFill>
          <a:latin typeface="Calibri" pitchFamily="-65" charset="0"/>
          <a:ea typeface="Geneva" pitchFamily="-65" charset="-128"/>
          <a:cs typeface="Geneva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99FF"/>
          </a:solidFill>
          <a:latin typeface="Calibri" pitchFamily="-65" charset="0"/>
          <a:ea typeface="Geneva" pitchFamily="-65" charset="-128"/>
          <a:cs typeface="Geneva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0099FF"/>
          </a:solidFill>
          <a:latin typeface="Calibri" pitchFamily="-65" charset="0"/>
          <a:ea typeface="Geneva" pitchFamily="-65" charset="-128"/>
          <a:cs typeface="Geneva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-65" charset="0"/>
          <a:ea typeface="Geneva" pitchFamily="-65" charset="-128"/>
          <a:cs typeface="Geneva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-65" charset="0"/>
          <a:ea typeface="Geneva" pitchFamily="-65" charset="-128"/>
          <a:cs typeface="Geneva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-65" charset="0"/>
          <a:ea typeface="Geneva" pitchFamily="-65" charset="-128"/>
          <a:cs typeface="Geneva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rgbClr val="558ED5"/>
          </a:solidFill>
          <a:latin typeface="Calibri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Geneva" pitchFamily="-65" charset="-128"/>
          <a:cs typeface="Geneva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pitchFamily="-65" charset="-128"/>
          <a:cs typeface="Geneva" pitchFamily="-109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751" y="1661909"/>
            <a:ext cx="8001000" cy="167639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Air Implementation Pilot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chemeClr val="tx2"/>
                </a:solidFill>
              </a:rPr>
              <a:t>Task 3. Assessing </a:t>
            </a:r>
            <a:r>
              <a:rPr lang="en-US" sz="4000" dirty="0" err="1" smtClean="0">
                <a:solidFill>
                  <a:schemeClr val="tx2"/>
                </a:solidFill>
              </a:rPr>
              <a:t>modelling</a:t>
            </a:r>
            <a:r>
              <a:rPr lang="en-US" sz="4000" dirty="0" smtClean="0">
                <a:solidFill>
                  <a:schemeClr val="tx2"/>
                </a:solidFill>
              </a:rPr>
              <a:t> activities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751" y="3346140"/>
            <a:ext cx="8001000" cy="1395548"/>
          </a:xfrm>
        </p:spPr>
        <p:txBody>
          <a:bodyPr/>
          <a:lstStyle/>
          <a:p>
            <a:pPr algn="ctr"/>
            <a:r>
              <a:rPr lang="en-US" dirty="0" err="1" smtClean="0"/>
              <a:t>Núria</a:t>
            </a:r>
            <a:r>
              <a:rPr lang="en-US" dirty="0" smtClean="0"/>
              <a:t> </a:t>
            </a:r>
            <a:r>
              <a:rPr lang="en-US" dirty="0" smtClean="0"/>
              <a:t>Castell and </a:t>
            </a:r>
            <a:r>
              <a:rPr lang="en-US" dirty="0" smtClean="0"/>
              <a:t>Bruce </a:t>
            </a:r>
            <a:r>
              <a:rPr lang="en-US" dirty="0" err="1" smtClean="0"/>
              <a:t>Denby</a:t>
            </a:r>
            <a:endParaRPr lang="en-US" dirty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NILU</a:t>
            </a: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00" y="5816600"/>
            <a:ext cx="1508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2214563" y="371873"/>
            <a:ext cx="4397375" cy="869950"/>
            <a:chOff x="69022" y="1704640"/>
            <a:chExt cx="4396747" cy="869192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69022" y="1704640"/>
              <a:ext cx="3816997" cy="769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nb-NO" sz="4400" b="1" noProof="1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FAIRMODE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2191" y="2296261"/>
              <a:ext cx="3650729" cy="27757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nb-NO" sz="1200" spc="20" noProof="1">
                  <a:solidFill>
                    <a:schemeClr val="bg1"/>
                  </a:solidFill>
                  <a:latin typeface="Verdana" pitchFamily="34" charset="0"/>
                  <a:cs typeface="Arial" pitchFamily="34" charset="0"/>
                </a:rPr>
                <a:t>Forum for air quality modelling in Europe</a:t>
              </a:r>
            </a:p>
          </p:txBody>
        </p: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3857263" y="1884180"/>
              <a:ext cx="608508" cy="632456"/>
              <a:chOff x="1828800" y="685800"/>
              <a:chExt cx="3657600" cy="36576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832286" y="684009"/>
                <a:ext cx="915910" cy="91727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748196" y="684009"/>
                <a:ext cx="915910" cy="91727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664106" y="684009"/>
                <a:ext cx="906372" cy="917278"/>
              </a:xfrm>
              <a:prstGeom prst="rect">
                <a:avLst/>
              </a:prstGeom>
              <a:solidFill>
                <a:srgbClr val="00DBD6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570478" y="684009"/>
                <a:ext cx="915910" cy="917278"/>
              </a:xfrm>
              <a:prstGeom prst="rect">
                <a:avLst/>
              </a:prstGeom>
              <a:solidFill>
                <a:srgbClr val="9BFFFF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832286" y="1601286"/>
                <a:ext cx="915910" cy="91727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748196" y="1601286"/>
                <a:ext cx="915910" cy="917278"/>
              </a:xfrm>
              <a:prstGeom prst="rect">
                <a:avLst/>
              </a:prstGeom>
              <a:solidFill>
                <a:srgbClr val="00DBD6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664106" y="1601286"/>
                <a:ext cx="906372" cy="917278"/>
              </a:xfrm>
              <a:prstGeom prst="rect">
                <a:avLst/>
              </a:prstGeom>
              <a:solidFill>
                <a:srgbClr val="009999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4570478" y="1601286"/>
                <a:ext cx="915910" cy="917278"/>
              </a:xfrm>
              <a:prstGeom prst="rect">
                <a:avLst/>
              </a:prstGeom>
              <a:solidFill>
                <a:srgbClr val="00DBD6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832286" y="2518564"/>
                <a:ext cx="915910" cy="90810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748196" y="2518564"/>
                <a:ext cx="915910" cy="908108"/>
              </a:xfrm>
              <a:prstGeom prst="rect">
                <a:avLst/>
              </a:prstGeom>
              <a:solidFill>
                <a:srgbClr val="009999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664106" y="2518564"/>
                <a:ext cx="906372" cy="908108"/>
              </a:xfrm>
              <a:prstGeom prst="rect">
                <a:avLst/>
              </a:prstGeom>
              <a:solidFill>
                <a:srgbClr val="00DBD6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570478" y="2518564"/>
                <a:ext cx="915910" cy="90810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832286" y="3426671"/>
                <a:ext cx="915910" cy="917278"/>
              </a:xfrm>
              <a:prstGeom prst="rect">
                <a:avLst/>
              </a:prstGeom>
              <a:solidFill>
                <a:srgbClr val="006666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748196" y="3426671"/>
                <a:ext cx="915910" cy="91727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664106" y="3426671"/>
                <a:ext cx="906372" cy="91727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4570478" y="3426671"/>
                <a:ext cx="915910" cy="91727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E7FFFF"/>
                  </a:solidFill>
                </a:endParaRPr>
              </a:p>
            </p:txBody>
          </p:sp>
        </p:grpSp>
      </p:grpSp>
      <p:pic>
        <p:nvPicPr>
          <p:cNvPr id="6145" name="Image 3" descr="Logo_EEA_with_ETCACM_textright_lar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45187" y="5816600"/>
            <a:ext cx="25174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7933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cities have developed a specific local emission inventory to run the model</a:t>
            </a:r>
          </a:p>
          <a:p>
            <a:r>
              <a:rPr lang="en-US" dirty="0" smtClean="0"/>
              <a:t>The spatial and temporal resolution vary according to the AQ model resolution</a:t>
            </a:r>
          </a:p>
          <a:p>
            <a:pPr lvl="1"/>
            <a:r>
              <a:rPr lang="en-US" dirty="0" smtClean="0"/>
              <a:t>OSPM –&gt; 50 m</a:t>
            </a:r>
          </a:p>
          <a:p>
            <a:pPr lvl="1"/>
            <a:r>
              <a:rPr lang="en-US" dirty="0" smtClean="0"/>
              <a:t>REM_CALGRID -&gt; 2 km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30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sources included vary from city to city and from model to model.</a:t>
            </a:r>
          </a:p>
          <a:p>
            <a:pPr lvl="1"/>
            <a:r>
              <a:rPr lang="en-GB" dirty="0" smtClean="0"/>
              <a:t>Street canyon models -&gt; only relevant sources (usually road traffic emissions)</a:t>
            </a:r>
          </a:p>
          <a:p>
            <a:pPr lvl="1"/>
            <a:r>
              <a:rPr lang="en-GB" dirty="0" smtClean="0"/>
              <a:t>Local or regional models -&gt; all known sources (usually all sectors)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Traffic emissions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Traffic congestion is a problem in all the cities but it is not always reflected.</a:t>
            </a:r>
          </a:p>
          <a:p>
            <a:pPr lvl="1"/>
            <a:r>
              <a:rPr lang="en-GB" dirty="0" err="1" smtClean="0"/>
              <a:t>IMMISluft</a:t>
            </a:r>
            <a:r>
              <a:rPr lang="en-GB" dirty="0" smtClean="0"/>
              <a:t> (Berlin) -&gt; reflected</a:t>
            </a:r>
          </a:p>
          <a:p>
            <a:pPr lvl="1"/>
            <a:r>
              <a:rPr lang="en-GB" dirty="0" smtClean="0"/>
              <a:t>FARM (Milan) -&gt; not reflected</a:t>
            </a:r>
          </a:p>
          <a:p>
            <a:r>
              <a:rPr lang="en-GB" dirty="0" smtClean="0"/>
              <a:t>Traffic emissions are included as line sources in some cities.</a:t>
            </a:r>
          </a:p>
          <a:p>
            <a:pPr lvl="1"/>
            <a:r>
              <a:rPr lang="en-GB" dirty="0" smtClean="0"/>
              <a:t>AERMOD and OSPM (Malmö) -&gt; line sources</a:t>
            </a:r>
          </a:p>
          <a:p>
            <a:pPr lvl="1"/>
            <a:r>
              <a:rPr lang="en-GB" dirty="0" smtClean="0"/>
              <a:t>FARM (Milan) and </a:t>
            </a:r>
            <a:r>
              <a:rPr lang="en-GB" dirty="0" err="1" smtClean="0"/>
              <a:t>CAMx</a:t>
            </a:r>
            <a:r>
              <a:rPr lang="en-GB" dirty="0" smtClean="0"/>
              <a:t> (Vienna) -&gt; grid sources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Commercial and domestic emissions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3698"/>
            <a:ext cx="7620000" cy="453813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PM speciation is not completely implemented.</a:t>
            </a:r>
          </a:p>
          <a:p>
            <a:pPr lvl="1"/>
            <a:r>
              <a:rPr lang="en-GB" dirty="0" smtClean="0"/>
              <a:t>Madrid -&gt; US EPA speciation</a:t>
            </a:r>
          </a:p>
          <a:p>
            <a:pPr lvl="1"/>
            <a:r>
              <a:rPr lang="en-GB" dirty="0" smtClean="0"/>
              <a:t>Vienna -&gt; PM speciation not considered</a:t>
            </a:r>
          </a:p>
          <a:p>
            <a:pPr lvl="1"/>
            <a:r>
              <a:rPr lang="en-GB" dirty="0" smtClean="0"/>
              <a:t>Malmö -&gt; all PM is considered as PM10</a:t>
            </a:r>
          </a:p>
          <a:p>
            <a:r>
              <a:rPr lang="en-GB" dirty="0" smtClean="0"/>
              <a:t>Consideration of height and point sources is not always done.</a:t>
            </a:r>
          </a:p>
          <a:p>
            <a:pPr lvl="1"/>
            <a:r>
              <a:rPr lang="en-GB" dirty="0" smtClean="0"/>
              <a:t>Malmö -&gt; only large sources</a:t>
            </a:r>
          </a:p>
          <a:p>
            <a:pPr lvl="1"/>
            <a:r>
              <a:rPr lang="en-GB" dirty="0" smtClean="0"/>
              <a:t>Madrid -&gt; only coal-fired boilers as point sources</a:t>
            </a:r>
          </a:p>
          <a:p>
            <a:pPr lvl="1"/>
            <a:r>
              <a:rPr lang="en-GB" dirty="0" smtClean="0"/>
              <a:t>Prague -&gt; commercial as point sources, domestic as grid 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Industrial emissions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4525"/>
            <a:ext cx="8229600" cy="5029200"/>
          </a:xfrm>
        </p:spPr>
        <p:txBody>
          <a:bodyPr/>
          <a:lstStyle/>
          <a:p>
            <a:r>
              <a:rPr lang="en-GB" dirty="0" smtClean="0"/>
              <a:t>PM speciation is not well resolved in all the cities.</a:t>
            </a:r>
          </a:p>
          <a:p>
            <a:pPr lvl="1"/>
            <a:r>
              <a:rPr lang="en-GB" dirty="0" smtClean="0"/>
              <a:t>Milan -&gt; speciation profiles for PM10 and PM2.5</a:t>
            </a:r>
          </a:p>
          <a:p>
            <a:pPr lvl="1"/>
            <a:r>
              <a:rPr lang="en-GB" dirty="0" smtClean="0"/>
              <a:t>Berlin -&gt; EC and OC as percentages of PM in REM_CALGRID, but EC is calculated and used as input for </a:t>
            </a:r>
            <a:r>
              <a:rPr lang="en-GB" dirty="0" err="1" smtClean="0"/>
              <a:t>IMMISluft</a:t>
            </a:r>
            <a:endParaRPr lang="en-GB" dirty="0" smtClean="0"/>
          </a:p>
          <a:p>
            <a:pPr lvl="1"/>
            <a:r>
              <a:rPr lang="en-GB" dirty="0" smtClean="0"/>
              <a:t>Madrid -&gt; US EPA speciation</a:t>
            </a:r>
          </a:p>
          <a:p>
            <a:r>
              <a:rPr lang="en-GB" dirty="0" smtClean="0"/>
              <a:t>In all cities source height is described and industries are considered as point sources.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Meteorology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1087"/>
            <a:ext cx="8229600" cy="5029200"/>
          </a:xfrm>
        </p:spPr>
        <p:txBody>
          <a:bodyPr/>
          <a:lstStyle/>
          <a:p>
            <a:r>
              <a:rPr lang="en-US" dirty="0" smtClean="0"/>
              <a:t>The meteorological fields are obtained from:</a:t>
            </a:r>
          </a:p>
          <a:p>
            <a:pPr lvl="1"/>
            <a:r>
              <a:rPr lang="en-US" dirty="0" smtClean="0"/>
              <a:t>Measurement towers (Malmö, Prague, Berlin, Plovdiv, Antwerp) </a:t>
            </a:r>
          </a:p>
          <a:p>
            <a:pPr lvl="2"/>
            <a:r>
              <a:rPr lang="en-US" dirty="0" smtClean="0"/>
              <a:t>one observation site is employed (</a:t>
            </a:r>
            <a:r>
              <a:rPr lang="en-US" dirty="0" err="1" smtClean="0"/>
              <a:t>IMMISluft</a:t>
            </a:r>
            <a:r>
              <a:rPr lang="en-US" dirty="0" smtClean="0"/>
              <a:t>, Berlin)</a:t>
            </a:r>
          </a:p>
          <a:p>
            <a:pPr lvl="2"/>
            <a:r>
              <a:rPr lang="en-US" dirty="0" smtClean="0"/>
              <a:t>optimum interpolation (REM_CALGRID, Berlin)</a:t>
            </a:r>
          </a:p>
          <a:p>
            <a:pPr lvl="1"/>
            <a:r>
              <a:rPr lang="en-US" dirty="0" smtClean="0"/>
              <a:t>High resolution meteorological models as: </a:t>
            </a:r>
          </a:p>
          <a:p>
            <a:pPr lvl="2"/>
            <a:r>
              <a:rPr lang="en-US" dirty="0" smtClean="0"/>
              <a:t>GRAMM or ALADIN/ALARO (Vienna) </a:t>
            </a:r>
          </a:p>
          <a:p>
            <a:pPr lvl="2"/>
            <a:r>
              <a:rPr lang="en-US" dirty="0" smtClean="0"/>
              <a:t>WRF (Madrid, Paris) </a:t>
            </a:r>
          </a:p>
          <a:p>
            <a:pPr lvl="1"/>
            <a:r>
              <a:rPr lang="en-US" dirty="0" smtClean="0"/>
              <a:t>ECMWF fields interpolated with local monitoring network (Milan)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57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concentrations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background concentration is considered in all the cities but using different sources:</a:t>
            </a:r>
          </a:p>
          <a:p>
            <a:pPr lvl="1"/>
            <a:r>
              <a:rPr lang="en-US" dirty="0" smtClean="0"/>
              <a:t>estimation from modeling of regional sources together with several measurement stations (Malmö)</a:t>
            </a:r>
          </a:p>
          <a:p>
            <a:pPr lvl="1"/>
            <a:r>
              <a:rPr lang="en-US" dirty="0" smtClean="0"/>
              <a:t>estimation from monitoring data from background stations and emission inventories of neighboring provinces (Vienna, Paris, Plovdiv, Vilnius, Antwerp); </a:t>
            </a:r>
          </a:p>
          <a:p>
            <a:pPr lvl="1"/>
            <a:r>
              <a:rPr lang="en-US" dirty="0" smtClean="0"/>
              <a:t>provided as boundary conditions under nesting models (Madrid) or other regional models (Berlin, Vilnius);</a:t>
            </a:r>
          </a:p>
          <a:p>
            <a:pPr lvl="1"/>
            <a:r>
              <a:rPr lang="en-US" dirty="0" smtClean="0"/>
              <a:t>European simulations (Berlin)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32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of the cities have used monitoring data in combination with a dispersion model.</a:t>
            </a:r>
          </a:p>
          <a:p>
            <a:pPr lvl="1"/>
            <a:r>
              <a:rPr lang="en-US" dirty="0" smtClean="0"/>
              <a:t>Adjusting regional background concentrations of NO</a:t>
            </a:r>
            <a:r>
              <a:rPr lang="en-US" baseline="-25000" dirty="0" smtClean="0"/>
              <a:t>2</a:t>
            </a:r>
            <a:r>
              <a:rPr lang="en-US" dirty="0" smtClean="0"/>
              <a:t> and PM (Malmö)</a:t>
            </a:r>
          </a:p>
          <a:p>
            <a:pPr lvl="1"/>
            <a:r>
              <a:rPr lang="en-US" dirty="0" smtClean="0"/>
              <a:t>Data </a:t>
            </a:r>
            <a:r>
              <a:rPr lang="en-US" dirty="0" err="1" smtClean="0"/>
              <a:t>fussion</a:t>
            </a:r>
            <a:r>
              <a:rPr lang="en-US" dirty="0" smtClean="0"/>
              <a:t> (Milan)</a:t>
            </a:r>
          </a:p>
          <a:p>
            <a:pPr lvl="1"/>
            <a:r>
              <a:rPr lang="en-US" dirty="0" smtClean="0"/>
              <a:t>Assimilation of monitoring data (Paris)</a:t>
            </a:r>
          </a:p>
          <a:p>
            <a:pPr lvl="1"/>
            <a:r>
              <a:rPr lang="en-US" dirty="0" smtClean="0"/>
              <a:t>Characterization of spatial representativeness (Antwerp)</a:t>
            </a:r>
          </a:p>
          <a:p>
            <a:pPr lvl="1"/>
            <a:r>
              <a:rPr lang="en-US" i="1" dirty="0" smtClean="0"/>
              <a:t>[Statistical </a:t>
            </a:r>
            <a:r>
              <a:rPr lang="en-US" i="1" dirty="0" err="1" smtClean="0"/>
              <a:t>modelling</a:t>
            </a:r>
            <a:r>
              <a:rPr lang="en-US" i="1" dirty="0" smtClean="0"/>
              <a:t> (Madrid)]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72456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How are models validated?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cities have validated the model against local measurements.</a:t>
            </a:r>
          </a:p>
          <a:p>
            <a:r>
              <a:rPr lang="en-US" dirty="0" smtClean="0"/>
              <a:t>The common air quality indicators are: bias, </a:t>
            </a:r>
            <a:r>
              <a:rPr lang="en-US" dirty="0" err="1" smtClean="0"/>
              <a:t>rmse</a:t>
            </a:r>
            <a:r>
              <a:rPr lang="en-US" dirty="0" smtClean="0"/>
              <a:t>, correlation, etc.</a:t>
            </a:r>
          </a:p>
          <a:p>
            <a:r>
              <a:rPr lang="en-GB" dirty="0" smtClean="0"/>
              <a:t>The cities of Milan, Vienna, Madrid, Berlin, Paris, Plovdiv, Antwerp and Vilnius have also estimated the uncertainty of the air quality model as required by the EU legislation.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5979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Do models fit </a:t>
            </a:r>
            <a:r>
              <a:rPr lang="en-US" dirty="0"/>
              <a:t>for </a:t>
            </a:r>
            <a:r>
              <a:rPr lang="en-US" dirty="0" smtClean="0"/>
              <a:t>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cities have found the models employed are fit for the purpose they were applied to.</a:t>
            </a:r>
          </a:p>
          <a:p>
            <a:r>
              <a:rPr lang="en-US" dirty="0" smtClean="0"/>
              <a:t>The results have been helpful in relation to AQ assessment activities.</a:t>
            </a:r>
          </a:p>
          <a:p>
            <a:r>
              <a:rPr lang="en-US" dirty="0" smtClean="0"/>
              <a:t>The results have been successfully taken into account in AQ management.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22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examine the model practices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cities taking </a:t>
            </a:r>
            <a:r>
              <a:rPr lang="en-US" dirty="0"/>
              <a:t>part in the Air Implementation </a:t>
            </a:r>
            <a:r>
              <a:rPr lang="en-US" dirty="0" smtClean="0"/>
              <a:t>Pilot</a:t>
            </a:r>
            <a:r>
              <a:rPr lang="en-US" dirty="0"/>
              <a:t>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assess </a:t>
            </a:r>
            <a:r>
              <a:rPr lang="en-US" dirty="0"/>
              <a:t>the strengths and weaknesses of such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identify needs for guidance in the use of air quality models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96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Difficulties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292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GB" dirty="0" smtClean="0"/>
              <a:t>Estimation of the uncertainties of each source sector in source contribution and source apportionment studies.</a:t>
            </a:r>
            <a:endParaRPr lang="nb-NO" dirty="0" smtClean="0"/>
          </a:p>
          <a:p>
            <a:pPr lvl="0">
              <a:buFont typeface="Wingdings" pitchFamily="2" charset="2"/>
              <a:buChar char="Ø"/>
            </a:pPr>
            <a:r>
              <a:rPr lang="en-GB" dirty="0" smtClean="0"/>
              <a:t>The computation time is very high.</a:t>
            </a:r>
          </a:p>
          <a:p>
            <a:pPr lvl="0">
              <a:buFont typeface="Wingdings" pitchFamily="2" charset="2"/>
              <a:buChar char="Ø"/>
            </a:pPr>
            <a:r>
              <a:rPr lang="x-none" dirty="0" smtClean="0"/>
              <a:t>The model results can overstimate or understimate pollutants levels.</a:t>
            </a:r>
          </a:p>
          <a:p>
            <a:pPr lvl="0">
              <a:buFont typeface="Wingdings" pitchFamily="2" charset="2"/>
              <a:buChar char="Ø"/>
            </a:pPr>
            <a:r>
              <a:rPr lang="x-none" dirty="0" smtClean="0"/>
              <a:t>The </a:t>
            </a:r>
            <a:r>
              <a:rPr lang="x-none" dirty="0"/>
              <a:t>compilation </a:t>
            </a:r>
            <a:r>
              <a:rPr lang="x-none" dirty="0" smtClean="0"/>
              <a:t>of the emission </a:t>
            </a:r>
            <a:r>
              <a:rPr lang="x-none" dirty="0"/>
              <a:t>inventory </a:t>
            </a:r>
          </a:p>
          <a:p>
            <a:pPr lvl="0">
              <a:buFont typeface="Wingdings" pitchFamily="2" charset="2"/>
              <a:buChar char="Ø"/>
            </a:pPr>
            <a:r>
              <a:rPr lang="x-none" dirty="0" smtClean="0"/>
              <a:t>The estimation of the background concentration.</a:t>
            </a:r>
            <a:endParaRPr lang="nb-NO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Weak points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90845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Emission estimation: correct amount of vehicles in each road, sea traffic, spatial and temporal variation, emission factors, etc.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Interpretation of the model results.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required resources (human, temporal and financial) are high.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Consideration of sub-grid processed, hotspots. 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Background dependency in street canyon models.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x-none" dirty="0" smtClean="0"/>
              <a:t>Validation of the models: meteorology and air quality.</a:t>
            </a:r>
            <a:endParaRPr lang="nb-NO" dirty="0" smtClean="0"/>
          </a:p>
          <a:p>
            <a:pPr lvl="0">
              <a:buFont typeface="Wingdings" pitchFamily="2" charset="2"/>
              <a:buChar char="ü"/>
            </a:pPr>
            <a:r>
              <a:rPr lang="en-GB" dirty="0" smtClean="0"/>
              <a:t>Emission estimation: Balance between the required emissions for modelling and the work effort. </a:t>
            </a:r>
            <a:endParaRPr lang="nb-NO" dirty="0" smtClean="0"/>
          </a:p>
          <a:p>
            <a:pPr lvl="0">
              <a:buFont typeface="Wingdings" pitchFamily="2" charset="2"/>
              <a:buChar char="ü"/>
            </a:pPr>
            <a:r>
              <a:rPr lang="en-GB" dirty="0" smtClean="0"/>
              <a:t>General framework for modelling approach and criteria harmonization.</a:t>
            </a:r>
            <a:endParaRPr lang="nb-NO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Geneva"/>
                <a:cs typeface="Geneva"/>
              </a:rPr>
              <a:t>Next step: City </a:t>
            </a:r>
            <a:r>
              <a:rPr lang="en-GB" dirty="0" smtClean="0">
                <a:ea typeface="Geneva"/>
                <a:cs typeface="Geneva"/>
              </a:rPr>
              <a:t>modelling guide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/>
          <a:lstStyle/>
          <a:p>
            <a:r>
              <a:rPr lang="en-GB" sz="2800" dirty="0" smtClean="0">
                <a:ea typeface="Geneva"/>
                <a:cs typeface="Geneva"/>
              </a:rPr>
              <a:t>The air implementation pilot study has indicated a need for more shared information on experience</a:t>
            </a:r>
          </a:p>
          <a:p>
            <a:r>
              <a:rPr lang="en-GB" sz="2800" dirty="0" smtClean="0">
                <a:ea typeface="Geneva"/>
                <a:cs typeface="Geneva"/>
              </a:rPr>
              <a:t>Currently the FAIRMODE ‘Forum’ page is not easily accessible or used. </a:t>
            </a:r>
          </a:p>
          <a:p>
            <a:r>
              <a:rPr lang="en-GB" sz="2800" dirty="0" smtClean="0">
                <a:ea typeface="Geneva"/>
                <a:cs typeface="Geneva"/>
              </a:rPr>
              <a:t>A </a:t>
            </a:r>
            <a:r>
              <a:rPr lang="en-GB" sz="2800" b="1" dirty="0" smtClean="0">
                <a:ea typeface="Geneva"/>
                <a:cs typeface="Geneva"/>
              </a:rPr>
              <a:t>city user web page </a:t>
            </a:r>
            <a:r>
              <a:rPr lang="en-GB" sz="2800" dirty="0" smtClean="0">
                <a:ea typeface="Geneva"/>
                <a:cs typeface="Geneva"/>
              </a:rPr>
              <a:t>provides an alternative and more easily accessible entrance to the guidance documents</a:t>
            </a:r>
          </a:p>
          <a:p>
            <a:r>
              <a:rPr lang="en-GB" sz="2800" dirty="0" smtClean="0">
                <a:ea typeface="Geneva"/>
                <a:cs typeface="Geneva"/>
              </a:rPr>
              <a:t>A web based </a:t>
            </a:r>
            <a:r>
              <a:rPr lang="en-GB" sz="2800" b="1" dirty="0" smtClean="0">
                <a:ea typeface="Geneva"/>
                <a:cs typeface="Geneva"/>
              </a:rPr>
              <a:t>Q&amp;A structure </a:t>
            </a:r>
            <a:r>
              <a:rPr lang="en-GB" sz="2800" dirty="0" smtClean="0">
                <a:ea typeface="Geneva"/>
                <a:cs typeface="Geneva"/>
              </a:rPr>
              <a:t>is easily updatable with a low threshold of interaction</a:t>
            </a:r>
          </a:p>
          <a:p>
            <a:r>
              <a:rPr lang="en-GB" sz="2800" dirty="0" smtClean="0">
                <a:ea typeface="Geneva"/>
                <a:cs typeface="Geneva"/>
              </a:rPr>
              <a:t>It can be easily </a:t>
            </a:r>
            <a:r>
              <a:rPr lang="en-GB" sz="2800" b="1" dirty="0" smtClean="0">
                <a:ea typeface="Geneva"/>
                <a:cs typeface="Geneva"/>
              </a:rPr>
              <a:t>linked to the MDS</a:t>
            </a:r>
            <a:r>
              <a:rPr lang="en-GB" sz="2800" dirty="0" smtClean="0">
                <a:ea typeface="Geneva"/>
                <a:cs typeface="Geneva"/>
              </a:rPr>
              <a:t>. Similar structure</a:t>
            </a:r>
          </a:p>
          <a:p>
            <a:endParaRPr lang="en-GB" sz="2800" dirty="0" smtClean="0">
              <a:ea typeface="Geneva"/>
              <a:cs typeface="Geneva"/>
            </a:endParaRPr>
          </a:p>
          <a:p>
            <a:endParaRPr lang="en-GB" sz="2800" dirty="0" smtClean="0">
              <a:ea typeface="Geneva"/>
              <a:cs typeface="Genev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a typeface="Geneva"/>
                <a:cs typeface="Geneva"/>
              </a:rPr>
              <a:t>Forum and updates of Q&amp;A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ea typeface="Geneva"/>
                <a:cs typeface="Geneva"/>
              </a:rPr>
              <a:t>Forum will provide a source of </a:t>
            </a:r>
            <a:r>
              <a:rPr lang="en-US" sz="2800" b="1" dirty="0" smtClean="0">
                <a:ea typeface="Geneva"/>
                <a:cs typeface="Geneva"/>
              </a:rPr>
              <a:t>exchange of experience</a:t>
            </a:r>
          </a:p>
          <a:p>
            <a:r>
              <a:rPr lang="en-US" sz="2800" dirty="0" smtClean="0">
                <a:ea typeface="Geneva"/>
                <a:cs typeface="Geneva"/>
              </a:rPr>
              <a:t>Questions posed will be used to update Q&amp;A</a:t>
            </a:r>
          </a:p>
          <a:p>
            <a:r>
              <a:rPr lang="en-US" sz="2800" dirty="0" smtClean="0">
                <a:ea typeface="Geneva"/>
                <a:cs typeface="Geneva"/>
              </a:rPr>
              <a:t>The main challenge is to have an active and relevant forum that invites </a:t>
            </a:r>
            <a:r>
              <a:rPr lang="en-US" sz="2800" b="1" dirty="0" smtClean="0">
                <a:ea typeface="Geneva"/>
                <a:cs typeface="Geneva"/>
              </a:rPr>
              <a:t>participation</a:t>
            </a:r>
          </a:p>
          <a:p>
            <a:r>
              <a:rPr lang="en-US" sz="2800" dirty="0" smtClean="0">
                <a:ea typeface="Geneva"/>
                <a:cs typeface="Geneva"/>
              </a:rPr>
              <a:t>To achieve this a low threshold of interaction is required as well as the inclusion of reliable, updated information</a:t>
            </a:r>
          </a:p>
          <a:p>
            <a:pPr>
              <a:buFont typeface="Arial" pitchFamily="34" charset="0"/>
              <a:buNone/>
            </a:pPr>
            <a:endParaRPr lang="en-US" sz="2800" dirty="0" smtClean="0">
              <a:ea typeface="Geneva"/>
              <a:cs typeface="Genev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29" y="754129"/>
            <a:ext cx="7475456" cy="1046375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Thank you for your attention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652" y="2516956"/>
            <a:ext cx="2427402" cy="609600"/>
          </a:xfrm>
        </p:spPr>
        <p:txBody>
          <a:bodyPr/>
          <a:lstStyle/>
          <a:p>
            <a:r>
              <a:rPr lang="en-GB" b="1" dirty="0" smtClean="0">
                <a:solidFill>
                  <a:schemeClr val="tx2"/>
                </a:solidFill>
              </a:rPr>
              <a:t>Nuria Castell</a:t>
            </a:r>
          </a:p>
          <a:p>
            <a:r>
              <a:rPr lang="en-GB" b="1" dirty="0" err="1" smtClean="0">
                <a:solidFill>
                  <a:schemeClr val="tx2"/>
                </a:solidFill>
              </a:rPr>
              <a:t>ncb</a:t>
            </a:r>
            <a:r>
              <a:rPr lang="en-GB" b="1" dirty="0" err="1" smtClean="0">
                <a:solidFill>
                  <a:schemeClr val="tx2"/>
                </a:solidFill>
              </a:rPr>
              <a:t>@nilu.no</a:t>
            </a:r>
            <a:endParaRPr lang="en-GB" b="1" dirty="0">
              <a:solidFill>
                <a:schemeClr val="tx2"/>
              </a:solidFill>
            </a:endParaRPr>
          </a:p>
        </p:txBody>
      </p:sp>
      <p:pic>
        <p:nvPicPr>
          <p:cNvPr id="49154" name="Picture 2" descr="C:\Users\ncb\Downloads\greenbuilding-300x2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5054" y="1890965"/>
            <a:ext cx="3682211" cy="3363086"/>
          </a:xfrm>
          <a:prstGeom prst="rect">
            <a:avLst/>
          </a:prstGeom>
          <a:noFill/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5389" y="5807399"/>
            <a:ext cx="1508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5" name="Imag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98174" y="5734828"/>
            <a:ext cx="3030793" cy="67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Image 3" descr="Logo_EEA_with_ETCACM_textright_lar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70173" y="5877507"/>
            <a:ext cx="19621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Questionnaire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Overview and Contacts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Use of models</a:t>
            </a:r>
            <a:r>
              <a:rPr lang="en-GB" dirty="0" smtClean="0"/>
              <a:t>	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dirty="0" smtClean="0"/>
              <a:t>Are models used, for what applications? If not, why not?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dirty="0" smtClean="0"/>
              <a:t>What model is used, is it documented?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dirty="0" smtClean="0"/>
              <a:t>Who runs the model?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dirty="0" smtClean="0"/>
              <a:t>Awareness of other modelling activities by or in cooperation with other institutions (</a:t>
            </a:r>
            <a:r>
              <a:rPr lang="en-GB" i="1" dirty="0" smtClean="0"/>
              <a:t>Cooperation activities, point 4</a:t>
            </a:r>
            <a:r>
              <a:rPr lang="en-GB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027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93091"/>
          </a:xfrm>
        </p:spPr>
        <p:txBody>
          <a:bodyPr/>
          <a:lstStyle/>
          <a:p>
            <a:r>
              <a:rPr lang="en-GB" dirty="0" smtClean="0"/>
              <a:t>Modelling Questionnaire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467" y="1266687"/>
            <a:ext cx="8229600" cy="532859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dirty="0" smtClean="0"/>
              <a:t>Modelling activities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General description of the model: spatial resolution, time resolution, pollutants modelled.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400" dirty="0" smtClean="0"/>
              <a:t>Modelling description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2000" dirty="0" smtClean="0"/>
              <a:t>How are the emissions included (traffic, commercial/domestic, industry)?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2000" dirty="0" smtClean="0"/>
              <a:t>How are the meteorological fields obtained and validated?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2000" dirty="0" smtClean="0"/>
              <a:t>How are background concentrations accounted?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2000" dirty="0" smtClean="0"/>
              <a:t>Has monitoring data used in combination with models?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2000" dirty="0" smtClean="0"/>
              <a:t>What kind of AQ model has been used? How has it been used and validated?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sz="2000" dirty="0" smtClean="0"/>
              <a:t>User experience</a:t>
            </a:r>
            <a:endParaRPr lang="en-GB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GB" sz="2800" dirty="0" smtClean="0"/>
              <a:t>Cooperation activities </a:t>
            </a:r>
            <a:r>
              <a:rPr lang="en-GB" sz="2000" dirty="0" smtClean="0"/>
              <a:t>(other modelling activities by or in cooperation with other institutions)</a:t>
            </a:r>
          </a:p>
          <a:p>
            <a:pPr marL="914400" lvl="1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227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cities: 8 (2012) + 4 (2013)</a:t>
            </a:r>
            <a:endParaRPr lang="en-GB" dirty="0"/>
          </a:p>
        </p:txBody>
      </p:sp>
      <p:pic>
        <p:nvPicPr>
          <p:cNvPr id="3" name="Picture 5" descr="C:\Users\gonzalez\AppData\Local\Microsoft\Windows\Temporary Internet Files\Content.Outlook\EFWRHAHE\OverviewMap12Cities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727" y="1700442"/>
            <a:ext cx="50038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480770" y="1970202"/>
            <a:ext cx="284309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Arial" pitchFamily="34" charset="0"/>
              </a:rPr>
              <a:t>Antwerp (Belgium), </a:t>
            </a:r>
            <a:endParaRPr kumimoji="0" lang="nb-NO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Mincho" pitchFamily="49" charset="-128"/>
                <a:cs typeface="Arial" pitchFamily="34" charset="0"/>
              </a:rPr>
              <a:t>Berlin (Germany), </a:t>
            </a:r>
          </a:p>
          <a:p>
            <a:r>
              <a:rPr lang="nl-NL" dirty="0" smtClean="0"/>
              <a:t>Dublin (Ireland), </a:t>
            </a:r>
            <a:endParaRPr lang="nb-NO" dirty="0" smtClean="0"/>
          </a:p>
          <a:p>
            <a:r>
              <a:rPr lang="en-GB" dirty="0" smtClean="0"/>
              <a:t>Madrid (Spain), </a:t>
            </a:r>
            <a:endParaRPr lang="nb-NO" dirty="0" smtClean="0"/>
          </a:p>
          <a:p>
            <a:r>
              <a:rPr lang="en-GB" dirty="0" smtClean="0"/>
              <a:t>Malmö (Sweden), </a:t>
            </a:r>
            <a:endParaRPr lang="nb-NO" dirty="0" smtClean="0"/>
          </a:p>
          <a:p>
            <a:r>
              <a:rPr lang="en-GB" dirty="0" smtClean="0"/>
              <a:t>Milan (Italy), </a:t>
            </a:r>
            <a:endParaRPr lang="nb-NO" dirty="0" smtClean="0"/>
          </a:p>
          <a:p>
            <a:r>
              <a:rPr lang="en-GB" dirty="0" smtClean="0"/>
              <a:t>Paris (France), </a:t>
            </a:r>
            <a:endParaRPr lang="nb-NO" dirty="0" smtClean="0"/>
          </a:p>
          <a:p>
            <a:r>
              <a:rPr lang="en-GB" dirty="0" smtClean="0"/>
              <a:t>Ploiesti (Romania), </a:t>
            </a:r>
            <a:endParaRPr lang="nb-NO" dirty="0" smtClean="0"/>
          </a:p>
          <a:p>
            <a:r>
              <a:rPr lang="en-GB" dirty="0" smtClean="0"/>
              <a:t>Plovdiv (Bulgaria), </a:t>
            </a:r>
            <a:endParaRPr lang="nb-NO" dirty="0" smtClean="0"/>
          </a:p>
          <a:p>
            <a:r>
              <a:rPr lang="en-GB" dirty="0" smtClean="0"/>
              <a:t>Prague (Czech Republic), </a:t>
            </a:r>
            <a:endParaRPr lang="nb-NO" dirty="0" smtClean="0"/>
          </a:p>
          <a:p>
            <a:r>
              <a:rPr lang="en-GB" dirty="0" smtClean="0"/>
              <a:t>Vienna (Austria) and </a:t>
            </a:r>
            <a:endParaRPr lang="nb-NO" dirty="0" smtClean="0"/>
          </a:p>
          <a:p>
            <a:r>
              <a:rPr lang="en-GB" dirty="0" smtClean="0"/>
              <a:t>Vilnius (Lithuania). </a:t>
            </a:r>
            <a:endParaRPr lang="nb-NO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967133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For what purposes are models used?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756768"/>
            <a:ext cx="8254626" cy="31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35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experience evaluation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45740" y="4656841"/>
            <a:ext cx="7664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Most of the cities collaborate with other institutes for the </a:t>
            </a:r>
            <a:r>
              <a:rPr lang="en-GB" dirty="0" smtClean="0"/>
              <a:t>modelling.</a:t>
            </a:r>
          </a:p>
          <a:p>
            <a:r>
              <a:rPr lang="en-GB" dirty="0" smtClean="0"/>
              <a:t>Run the model themselves: Malmo, Milan and Paris</a:t>
            </a:r>
            <a:endParaRPr lang="en-GB" dirty="0" smtClean="0"/>
          </a:p>
          <a:p>
            <a:r>
              <a:rPr lang="en-GB" dirty="0" smtClean="0"/>
              <a:t>All the cities have found models helpful for the purpose it was applied</a:t>
            </a:r>
          </a:p>
          <a:p>
            <a:r>
              <a:rPr lang="en-GB" dirty="0" smtClean="0"/>
              <a:t>Almost all the cities have taken into account the model results for AQ decisions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1986"/>
            <a:ext cx="8486808" cy="29060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958052"/>
              </p:ext>
            </p:extLst>
          </p:nvPr>
        </p:nvGraphicFramePr>
        <p:xfrm>
          <a:off x="484094" y="1208464"/>
          <a:ext cx="820270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119"/>
                <a:gridCol w="44225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Purpose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Models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quality assessment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Malmo, Milan, Vienna, Prague, Berlin, Paris, Plovdiv, Antwerp, Vilnius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Reporting</a:t>
                      </a:r>
                      <a:r>
                        <a:rPr lang="en-US" sz="1800" baseline="0" dirty="0" smtClean="0"/>
                        <a:t> air quality compliance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Malmo, Milan, Vienna, Madrid, Prague, Paris, Vilnius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Assessment of source contribution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Malmo, Milan, Vienna, Madrid, Prague, Berlin, Paris, Plovdiv, Vilnius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Long term planning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Malmo, Milan, Vienna, Madrid, Prague, Berlin, Paris, Plovdiv, Antwerp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Short-term </a:t>
                      </a:r>
                      <a:r>
                        <a:rPr lang="en-US" sz="1800" dirty="0" smtClean="0"/>
                        <a:t>action plans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Malmo, Milan, Vienna, Madrid, Prague, Plovdiv, Vilnius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Air quality forecasting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Milan, Vienna, Madrid, Paris, Vilnius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Population exposure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Malmo, Milan, Vienna, Prague, Berlin, Paris, Plovdiv, Antwerp, Vilnius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Supplement measurements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Milan, Vienna, Berlin, Plovdiv, Antwerp, Vilnius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5464"/>
            <a:ext cx="8229600" cy="1143000"/>
          </a:xfrm>
        </p:spPr>
        <p:txBody>
          <a:bodyPr/>
          <a:lstStyle/>
          <a:p>
            <a:r>
              <a:rPr lang="en-US" dirty="0" smtClean="0"/>
              <a:t>Cities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88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263898"/>
              </p:ext>
            </p:extLst>
          </p:nvPr>
        </p:nvGraphicFramePr>
        <p:xfrm>
          <a:off x="341162" y="1071943"/>
          <a:ext cx="8202706" cy="5138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119"/>
                <a:gridCol w="44225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Purpose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Models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Air quality assessment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AERMOD, FARM, GRAM/GRAL, ATEM, REM_CALGRID_RCG,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IMMISluft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ADMS-urban, CALPUFF, AUSTAL 2000, POLTRAN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Reporting</a:t>
                      </a:r>
                      <a:r>
                        <a:rPr lang="en-US" sz="1400" baseline="0" dirty="0" smtClean="0"/>
                        <a:t> air quality compliance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Calibri"/>
                          <a:cs typeface="Times New Roman"/>
                        </a:rPr>
                        <a:t>OSPM, FARM, GRAMM/GRAL, WRF-SMOKE-CMAQ, ATEM, STREET, ADMS-urban</a:t>
                      </a:r>
                      <a:endParaRPr lang="nb-NO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Assessment of source contribution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AERMOD, SPRAY, CALPUFF, GRAM/GRAL, WRF-SMOKE-CMAQ,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IMMISluft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CHIMERE, AUSTAL, POLTRAN, ADMS-urban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Long term planning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AERMOD, FARM, GRAMM/GRAL, WRF-SMOKE-CMAQ,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IMMISluft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STREET, AUSTAL,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Short action plans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AERMOD, FARM, MM5-CAMx, WRF-SMOKE-CMAQ, ATEM, SYMOS, AUSTAL, ADMS-urban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Air quality forecasting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MM5-CAMx, SERENA, CHIMERE, AUSTAL, , ADMS-</a:t>
                      </a:r>
                      <a:r>
                        <a:rPr lang="es-ES_tradn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urban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Population exposure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AERMOD, FARM, GRAMM/GRAL, ATEM,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IMMISluft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STREET, AUSTAL, POLTRAN, ADMS-urban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Supplement measurements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FARM, GRAMM/GRAL, </a:t>
                      </a:r>
                      <a:r>
                        <a:rPr lang="en-GB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IMMISluft</a:t>
                      </a: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AUSTAL, POLTRAN, ADMS-urban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Source apportionment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AERMOD, CBM, GRAM/GRAL, REM_CALGRID, CHIMERE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5464"/>
            <a:ext cx="8229600" cy="1143000"/>
          </a:xfrm>
        </p:spPr>
        <p:txBody>
          <a:bodyPr/>
          <a:lstStyle/>
          <a:p>
            <a:r>
              <a:rPr lang="en-US" dirty="0" smtClean="0"/>
              <a:t>What models?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87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564</TotalTime>
  <Words>1532</Words>
  <Application>Microsoft Macintosh PowerPoint</Application>
  <PresentationFormat>On-screen Show (4:3)</PresentationFormat>
  <Paragraphs>177</Paragraphs>
  <Slides>25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Air Implementation Pilot Task 3. Assessing modelling activities</vt:lpstr>
      <vt:lpstr>Aim</vt:lpstr>
      <vt:lpstr>Modelling Questionnaire</vt:lpstr>
      <vt:lpstr>Modelling Questionnaire</vt:lpstr>
      <vt:lpstr>The cities: 8 (2012) + 4 (2013)</vt:lpstr>
      <vt:lpstr>For what purposes are models used?</vt:lpstr>
      <vt:lpstr>User experience evaluation</vt:lpstr>
      <vt:lpstr>Cities</vt:lpstr>
      <vt:lpstr>What models?</vt:lpstr>
      <vt:lpstr>Emissions</vt:lpstr>
      <vt:lpstr>Emissions</vt:lpstr>
      <vt:lpstr>Traffic emissions</vt:lpstr>
      <vt:lpstr>Commercial and domestic emissions</vt:lpstr>
      <vt:lpstr>Industrial emissions</vt:lpstr>
      <vt:lpstr>Meteorology</vt:lpstr>
      <vt:lpstr>Background concentrations</vt:lpstr>
      <vt:lpstr>Monitoring data</vt:lpstr>
      <vt:lpstr>How are models validated?</vt:lpstr>
      <vt:lpstr>Do models fit for purpose?</vt:lpstr>
      <vt:lpstr>Difficulties</vt:lpstr>
      <vt:lpstr>Weak points</vt:lpstr>
      <vt:lpstr>Guidance</vt:lpstr>
      <vt:lpstr>Next step: City modelling guide</vt:lpstr>
      <vt:lpstr>Forum and updates of Q&amp;A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Nuria Castell</dc:creator>
  <cp:lastModifiedBy>Nuria Castell</cp:lastModifiedBy>
  <cp:revision>62</cp:revision>
  <dcterms:created xsi:type="dcterms:W3CDTF">2012-10-20T19:04:33Z</dcterms:created>
  <dcterms:modified xsi:type="dcterms:W3CDTF">2013-04-11T15:59:36Z</dcterms:modified>
</cp:coreProperties>
</file>