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73" r:id="rId2"/>
    <p:sldId id="502" r:id="rId3"/>
    <p:sldId id="516" r:id="rId4"/>
    <p:sldId id="508" r:id="rId5"/>
    <p:sldId id="480" r:id="rId6"/>
    <p:sldId id="509" r:id="rId7"/>
    <p:sldId id="507" r:id="rId8"/>
    <p:sldId id="492" r:id="rId9"/>
    <p:sldId id="496" r:id="rId10"/>
    <p:sldId id="500" r:id="rId11"/>
    <p:sldId id="510" r:id="rId12"/>
    <p:sldId id="511" r:id="rId13"/>
    <p:sldId id="499" r:id="rId14"/>
    <p:sldId id="513" r:id="rId15"/>
    <p:sldId id="512" r:id="rId16"/>
    <p:sldId id="498" r:id="rId17"/>
    <p:sldId id="506" r:id="rId18"/>
    <p:sldId id="514" r:id="rId19"/>
    <p:sldId id="515" r:id="rId20"/>
    <p:sldId id="517" r:id="rId2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EE00"/>
    <a:srgbClr val="CCCCFF"/>
    <a:srgbClr val="6FFF0D"/>
    <a:srgbClr val="AAFF71"/>
    <a:srgbClr val="D4FFCD"/>
    <a:srgbClr val="FFFFCC"/>
    <a:srgbClr val="FFFF00"/>
    <a:srgbClr val="CCECFF"/>
    <a:srgbClr val="009900"/>
    <a:srgbClr val="44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260" y="-96"/>
      </p:cViewPr>
      <p:guideLst>
        <p:guide orient="horz" pos="4110"/>
        <p:guide pos="1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>
        <p:scale>
          <a:sx n="125" d="100"/>
          <a:sy n="125" d="100"/>
        </p:scale>
        <p:origin x="-1170" y="325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F0AAB-622C-4CE4-8C73-168ECDC837E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69EB073-39F9-448D-876F-D40AF9813E87}">
      <dgm:prSet/>
      <dgm:spPr>
        <a:solidFill>
          <a:srgbClr val="60EE00"/>
        </a:solidFill>
      </dgm:spPr>
      <dgm:t>
        <a:bodyPr/>
        <a:lstStyle/>
        <a:p>
          <a:pPr rtl="0"/>
          <a:r>
            <a:rPr lang="en-US" b="1" dirty="0" smtClean="0">
              <a:latin typeface="Calibri" pitchFamily="34" charset="0"/>
            </a:rPr>
            <a:t>1a) Analysis of existing initiatives and projects   &amp; local initiatives in the CC/AP mitigation field &amp; 1b) questionnaires of city inventories </a:t>
          </a:r>
          <a:endParaRPr lang="de-DE" dirty="0">
            <a:latin typeface="Calibri" pitchFamily="34" charset="0"/>
          </a:endParaRPr>
        </a:p>
      </dgm:t>
    </dgm:pt>
    <dgm:pt modelId="{42BE4090-C515-4129-AC77-ADA7F45D523E}" type="parTrans" cxnId="{F7ACA416-52B8-4E7A-8CD0-3EF6282C2ADB}">
      <dgm:prSet/>
      <dgm:spPr/>
      <dgm:t>
        <a:bodyPr/>
        <a:lstStyle/>
        <a:p>
          <a:endParaRPr lang="de-DE">
            <a:latin typeface="Calibri" pitchFamily="34" charset="0"/>
          </a:endParaRPr>
        </a:p>
      </dgm:t>
    </dgm:pt>
    <dgm:pt modelId="{0C4B3522-F45C-4387-A0E6-296ACE1D50F9}" type="sibTrans" cxnId="{F7ACA416-52B8-4E7A-8CD0-3EF6282C2ADB}">
      <dgm:prSet/>
      <dgm:spPr/>
      <dgm:t>
        <a:bodyPr/>
        <a:lstStyle/>
        <a:p>
          <a:endParaRPr lang="de-DE">
            <a:latin typeface="Calibri" pitchFamily="34" charset="0"/>
          </a:endParaRPr>
        </a:p>
      </dgm:t>
    </dgm:pt>
    <dgm:pt modelId="{94567BFE-DCA8-400C-B32F-DFD9FF4D1343}">
      <dgm:prSet/>
      <dgm:spPr>
        <a:solidFill>
          <a:srgbClr val="44A800"/>
        </a:solidFill>
      </dgm:spPr>
      <dgm:t>
        <a:bodyPr/>
        <a:lstStyle/>
        <a:p>
          <a:pPr rtl="0"/>
          <a:r>
            <a:rPr lang="en-US" b="1" dirty="0" smtClean="0">
              <a:latin typeface="Calibri" pitchFamily="34" charset="0"/>
            </a:rPr>
            <a:t>2. Overview &amp; understanding of the results of the studies</a:t>
          </a:r>
          <a:endParaRPr lang="de-DE" dirty="0">
            <a:latin typeface="Calibri" pitchFamily="34" charset="0"/>
          </a:endParaRPr>
        </a:p>
      </dgm:t>
    </dgm:pt>
    <dgm:pt modelId="{377A3264-EBB8-4EC2-A448-7B7584D6ED4E}" type="parTrans" cxnId="{EDD80EEE-EF92-4590-A7F3-E1E2730D97B5}">
      <dgm:prSet/>
      <dgm:spPr/>
      <dgm:t>
        <a:bodyPr/>
        <a:lstStyle/>
        <a:p>
          <a:endParaRPr lang="de-DE">
            <a:latin typeface="Calibri" pitchFamily="34" charset="0"/>
          </a:endParaRPr>
        </a:p>
      </dgm:t>
    </dgm:pt>
    <dgm:pt modelId="{BEF84575-3F0B-434F-B319-33D5720A3D82}" type="sibTrans" cxnId="{EDD80EEE-EF92-4590-A7F3-E1E2730D97B5}">
      <dgm:prSet/>
      <dgm:spPr/>
      <dgm:t>
        <a:bodyPr/>
        <a:lstStyle/>
        <a:p>
          <a:endParaRPr lang="de-DE">
            <a:latin typeface="Calibri" pitchFamily="34" charset="0"/>
          </a:endParaRPr>
        </a:p>
      </dgm:t>
    </dgm:pt>
    <dgm:pt modelId="{30732F7C-6D35-4DC2-8CC8-6D183405E681}">
      <dgm:prSet/>
      <dgm:spPr/>
      <dgm:t>
        <a:bodyPr/>
        <a:lstStyle/>
        <a:p>
          <a:pPr rtl="0"/>
          <a:r>
            <a:rPr lang="en-US" b="1" dirty="0" smtClean="0">
              <a:latin typeface="Calibri" pitchFamily="34" charset="0"/>
            </a:rPr>
            <a:t>3. Where are the gaps and what can we learn?</a:t>
          </a:r>
          <a:endParaRPr lang="de-DE" dirty="0">
            <a:latin typeface="Calibri" pitchFamily="34" charset="0"/>
          </a:endParaRPr>
        </a:p>
      </dgm:t>
    </dgm:pt>
    <dgm:pt modelId="{D899CBB0-B948-4B34-9FB8-4F1ED723A256}" type="parTrans" cxnId="{27BABFEB-0D36-4DBB-9D17-7E89F9E5744E}">
      <dgm:prSet/>
      <dgm:spPr/>
      <dgm:t>
        <a:bodyPr/>
        <a:lstStyle/>
        <a:p>
          <a:endParaRPr lang="de-DE">
            <a:latin typeface="Calibri" pitchFamily="34" charset="0"/>
          </a:endParaRPr>
        </a:p>
      </dgm:t>
    </dgm:pt>
    <dgm:pt modelId="{E079827A-68CB-4044-8ABF-EDCDAB46B890}" type="sibTrans" cxnId="{27BABFEB-0D36-4DBB-9D17-7E89F9E5744E}">
      <dgm:prSet/>
      <dgm:spPr/>
      <dgm:t>
        <a:bodyPr/>
        <a:lstStyle/>
        <a:p>
          <a:endParaRPr lang="de-DE">
            <a:latin typeface="Calibri" pitchFamily="34" charset="0"/>
          </a:endParaRPr>
        </a:p>
      </dgm:t>
    </dgm:pt>
    <dgm:pt modelId="{5A7FABC0-09AD-47E0-BF29-C77F87B5EEE7}" type="pres">
      <dgm:prSet presAssocID="{06EF0AAB-622C-4CE4-8C73-168ECDC837E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F79A55D-61D8-4373-AC5A-A47878B0820B}" type="pres">
      <dgm:prSet presAssocID="{069EB073-39F9-448D-876F-D40AF9813E87}" presName="composite" presStyleCnt="0"/>
      <dgm:spPr/>
    </dgm:pt>
    <dgm:pt modelId="{2F0CD63A-52DD-4C98-A60E-A637566CE678}" type="pres">
      <dgm:prSet presAssocID="{069EB073-39F9-448D-876F-D40AF9813E8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6390BF-AE5B-4C77-B07B-21164215B219}" type="pres">
      <dgm:prSet presAssocID="{069EB073-39F9-448D-876F-D40AF9813E87}" presName="txShp" presStyleLbl="node1" presStyleIdx="0" presStyleCnt="3" custScaleX="111788" custScaleY="11400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515926-5F46-4A71-99C2-26C841914E55}" type="pres">
      <dgm:prSet presAssocID="{0C4B3522-F45C-4387-A0E6-296ACE1D50F9}" presName="spacing" presStyleCnt="0"/>
      <dgm:spPr/>
    </dgm:pt>
    <dgm:pt modelId="{1008B1CF-A3D8-4EA9-AF04-3D8726A12BF7}" type="pres">
      <dgm:prSet presAssocID="{94567BFE-DCA8-400C-B32F-DFD9FF4D1343}" presName="composite" presStyleCnt="0"/>
      <dgm:spPr/>
    </dgm:pt>
    <dgm:pt modelId="{0F28C4C5-4088-48FB-89D4-A376379FC5CD}" type="pres">
      <dgm:prSet presAssocID="{94567BFE-DCA8-400C-B32F-DFD9FF4D1343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1388D02-7FFA-4163-867A-0B0D344FE397}" type="pres">
      <dgm:prSet presAssocID="{94567BFE-DCA8-400C-B32F-DFD9FF4D1343}" presName="txShp" presStyleLbl="node1" presStyleIdx="1" presStyleCnt="3" custScaleX="112868" custScaleY="11614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87C1E7-B6B6-4BD8-BC10-B5ED0A34E76C}" type="pres">
      <dgm:prSet presAssocID="{BEF84575-3F0B-434F-B319-33D5720A3D82}" presName="spacing" presStyleCnt="0"/>
      <dgm:spPr/>
    </dgm:pt>
    <dgm:pt modelId="{996C3E2A-FFDA-479B-B299-585AFE23A7D6}" type="pres">
      <dgm:prSet presAssocID="{30732F7C-6D35-4DC2-8CC8-6D183405E681}" presName="composite" presStyleCnt="0"/>
      <dgm:spPr/>
    </dgm:pt>
    <dgm:pt modelId="{9C631838-FD1A-49DF-9924-8DCB39A91449}" type="pres">
      <dgm:prSet presAssocID="{30732F7C-6D35-4DC2-8CC8-6D183405E68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4482102-C735-4BAA-81C1-520A21EEA027}" type="pres">
      <dgm:prSet presAssocID="{30732F7C-6D35-4DC2-8CC8-6D183405E681}" presName="txShp" presStyleLbl="node1" presStyleIdx="2" presStyleCnt="3" custScaleX="106434" custScaleY="13351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D2B5300-98EB-43B3-951C-3EED7798008C}" type="presOf" srcId="{30732F7C-6D35-4DC2-8CC8-6D183405E681}" destId="{54482102-C735-4BAA-81C1-520A21EEA027}" srcOrd="0" destOrd="0" presId="urn:microsoft.com/office/officeart/2005/8/layout/vList3"/>
    <dgm:cxn modelId="{D28EB08B-2839-4548-9CBA-A11FBB5A78C1}" type="presOf" srcId="{06EF0AAB-622C-4CE4-8C73-168ECDC837E0}" destId="{5A7FABC0-09AD-47E0-BF29-C77F87B5EEE7}" srcOrd="0" destOrd="0" presId="urn:microsoft.com/office/officeart/2005/8/layout/vList3"/>
    <dgm:cxn modelId="{ED0E1509-101B-496D-BBD2-C2ED5185494A}" type="presOf" srcId="{069EB073-39F9-448D-876F-D40AF9813E87}" destId="{0E6390BF-AE5B-4C77-B07B-21164215B219}" srcOrd="0" destOrd="0" presId="urn:microsoft.com/office/officeart/2005/8/layout/vList3"/>
    <dgm:cxn modelId="{27BABFEB-0D36-4DBB-9D17-7E89F9E5744E}" srcId="{06EF0AAB-622C-4CE4-8C73-168ECDC837E0}" destId="{30732F7C-6D35-4DC2-8CC8-6D183405E681}" srcOrd="2" destOrd="0" parTransId="{D899CBB0-B948-4B34-9FB8-4F1ED723A256}" sibTransId="{E079827A-68CB-4044-8ABF-EDCDAB46B890}"/>
    <dgm:cxn modelId="{EDD80EEE-EF92-4590-A7F3-E1E2730D97B5}" srcId="{06EF0AAB-622C-4CE4-8C73-168ECDC837E0}" destId="{94567BFE-DCA8-400C-B32F-DFD9FF4D1343}" srcOrd="1" destOrd="0" parTransId="{377A3264-EBB8-4EC2-A448-7B7584D6ED4E}" sibTransId="{BEF84575-3F0B-434F-B319-33D5720A3D82}"/>
    <dgm:cxn modelId="{F0800CE0-FAC4-41F8-9F7C-E0086B6A0014}" type="presOf" srcId="{94567BFE-DCA8-400C-B32F-DFD9FF4D1343}" destId="{C1388D02-7FFA-4163-867A-0B0D344FE397}" srcOrd="0" destOrd="0" presId="urn:microsoft.com/office/officeart/2005/8/layout/vList3"/>
    <dgm:cxn modelId="{F7ACA416-52B8-4E7A-8CD0-3EF6282C2ADB}" srcId="{06EF0AAB-622C-4CE4-8C73-168ECDC837E0}" destId="{069EB073-39F9-448D-876F-D40AF9813E87}" srcOrd="0" destOrd="0" parTransId="{42BE4090-C515-4129-AC77-ADA7F45D523E}" sibTransId="{0C4B3522-F45C-4387-A0E6-296ACE1D50F9}"/>
    <dgm:cxn modelId="{94494465-B493-4605-8FCD-5A33D86467E8}" type="presParOf" srcId="{5A7FABC0-09AD-47E0-BF29-C77F87B5EEE7}" destId="{7F79A55D-61D8-4373-AC5A-A47878B0820B}" srcOrd="0" destOrd="0" presId="urn:microsoft.com/office/officeart/2005/8/layout/vList3"/>
    <dgm:cxn modelId="{217E6E68-9245-46AB-894A-B44CF9C73CE9}" type="presParOf" srcId="{7F79A55D-61D8-4373-AC5A-A47878B0820B}" destId="{2F0CD63A-52DD-4C98-A60E-A637566CE678}" srcOrd="0" destOrd="0" presId="urn:microsoft.com/office/officeart/2005/8/layout/vList3"/>
    <dgm:cxn modelId="{CDC9228B-9046-47B2-9816-D3DAF5C3D71B}" type="presParOf" srcId="{7F79A55D-61D8-4373-AC5A-A47878B0820B}" destId="{0E6390BF-AE5B-4C77-B07B-21164215B219}" srcOrd="1" destOrd="0" presId="urn:microsoft.com/office/officeart/2005/8/layout/vList3"/>
    <dgm:cxn modelId="{A68C1930-57E7-44D6-B4BE-7EECEE7F1B73}" type="presParOf" srcId="{5A7FABC0-09AD-47E0-BF29-C77F87B5EEE7}" destId="{EC515926-5F46-4A71-99C2-26C841914E55}" srcOrd="1" destOrd="0" presId="urn:microsoft.com/office/officeart/2005/8/layout/vList3"/>
    <dgm:cxn modelId="{2F8D8A9F-560D-4562-A220-A27EE6CC713E}" type="presParOf" srcId="{5A7FABC0-09AD-47E0-BF29-C77F87B5EEE7}" destId="{1008B1CF-A3D8-4EA9-AF04-3D8726A12BF7}" srcOrd="2" destOrd="0" presId="urn:microsoft.com/office/officeart/2005/8/layout/vList3"/>
    <dgm:cxn modelId="{726E2466-3542-436E-A4E5-B432013A3B80}" type="presParOf" srcId="{1008B1CF-A3D8-4EA9-AF04-3D8726A12BF7}" destId="{0F28C4C5-4088-48FB-89D4-A376379FC5CD}" srcOrd="0" destOrd="0" presId="urn:microsoft.com/office/officeart/2005/8/layout/vList3"/>
    <dgm:cxn modelId="{79109088-9968-44C7-B5CB-FFF39934A4B7}" type="presParOf" srcId="{1008B1CF-A3D8-4EA9-AF04-3D8726A12BF7}" destId="{C1388D02-7FFA-4163-867A-0B0D344FE397}" srcOrd="1" destOrd="0" presId="urn:microsoft.com/office/officeart/2005/8/layout/vList3"/>
    <dgm:cxn modelId="{D45134E2-6F18-462B-8425-8099BB8847B0}" type="presParOf" srcId="{5A7FABC0-09AD-47E0-BF29-C77F87B5EEE7}" destId="{FF87C1E7-B6B6-4BD8-BC10-B5ED0A34E76C}" srcOrd="3" destOrd="0" presId="urn:microsoft.com/office/officeart/2005/8/layout/vList3"/>
    <dgm:cxn modelId="{46171A96-A2B6-4EAC-AA77-C7EA3B219889}" type="presParOf" srcId="{5A7FABC0-09AD-47E0-BF29-C77F87B5EEE7}" destId="{996C3E2A-FFDA-479B-B299-585AFE23A7D6}" srcOrd="4" destOrd="0" presId="urn:microsoft.com/office/officeart/2005/8/layout/vList3"/>
    <dgm:cxn modelId="{80ECA870-2DA5-4A39-BF65-15CB217AE3D9}" type="presParOf" srcId="{996C3E2A-FFDA-479B-B299-585AFE23A7D6}" destId="{9C631838-FD1A-49DF-9924-8DCB39A91449}" srcOrd="0" destOrd="0" presId="urn:microsoft.com/office/officeart/2005/8/layout/vList3"/>
    <dgm:cxn modelId="{DAD5B6CC-99DE-42D6-B512-315CB402A47C}" type="presParOf" srcId="{996C3E2A-FFDA-479B-B299-585AFE23A7D6}" destId="{54482102-C735-4BAA-81C1-520A21EEA0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DEB8-59AE-4EC6-8D71-8EA3443F30DC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C45B7C6-CD8B-4E94-B9B8-7ADA3F8900E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General issues 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DCF0B7FC-F973-4340-A828-5E0682904191}" type="parTrans" cxnId="{93B1B31B-BDCB-411C-B64A-2BFF6C564F0A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64CB53DC-ED43-4609-A64A-B8F5F8FA13F7}" type="sibTrans" cxnId="{93B1B31B-BDCB-411C-B64A-2BFF6C564F0A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E8F33024-9C9A-4BE2-A890-0CEF51FEC49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project group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F321E39C-F363-4B25-B7EC-9E833E0B41E1}" type="parTrans" cxnId="{E139F189-9E39-4BE3-A736-F58BCC861D1F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9736902E-D62B-49F1-A9DA-4D2F50D5FBE9}" type="sibTrans" cxnId="{E139F189-9E39-4BE3-A736-F58BCC861D1F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93C67292-9E03-47C3-9A20-DEA5A5E64C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contact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4ABDACC8-331C-4FF4-8E36-CF825454332D}" type="parTrans" cxnId="{4CDDF3E7-3A1C-42C3-A61D-DCEF7D07FEC2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82D02624-686B-45C6-AC08-94AF2B6ACEDF}" type="sibTrans" cxnId="{4CDDF3E7-3A1C-42C3-A61D-DCEF7D07FEC2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B2803FC5-D306-4658-A5C0-CB0C9663A76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Emission inventories at local level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1578F9D8-A9D4-42DB-B56D-AFDA00A30016}" type="parTrans" cxnId="{9187161B-C2C0-46C6-AFFC-D76BD96D0A20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FB50BC84-860D-4A92-A261-1FF86CE02C4A}" type="sibTrans" cxnId="{9187161B-C2C0-46C6-AFFC-D76BD96D0A20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BFBFC505-D2F2-41F5-A6D8-97D601E73F7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pollutants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7E3E1CF6-923D-44F0-921F-1F021DA163F1}" type="parTrans" cxnId="{399903F6-5FAF-4A42-9BC1-6151179E1E97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42F00250-9246-48E6-934A-299541099CD1}" type="sibTrans" cxnId="{399903F6-5FAF-4A42-9BC1-6151179E1E97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35AAD828-C960-4D83-91B2-903DA03A8B4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Information on policies &amp; measures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B81908DF-3EFE-49E6-AC3B-E92426E863BE}" type="parTrans" cxnId="{A7645843-49D8-4056-BD21-575EA0BAB54E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AE9966E7-DB41-437F-B911-0E50982CC5EB}" type="sibTrans" cxnId="{A7645843-49D8-4056-BD21-575EA0BAB54E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F7351E2B-71D3-4005-A33C-5D87B839503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availability of information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C11FFC3A-6065-41AA-8E0C-6D506F0D064B}" type="parTrans" cxnId="{019924D2-DFB0-4BFE-A41A-76013288F27F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C2238A0A-FF35-4944-9FFD-712AE558D590}" type="sibTrans" cxnId="{019924D2-DFB0-4BFE-A41A-76013288F27F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E68FE467-402E-48E7-AA5D-FDA6604ABB6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good practices 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75E614F7-2670-4EA0-82CD-594CC0256009}" type="parTrans" cxnId="{32A13869-FF70-4D4F-BE7C-17CDB5BA3AF4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B5B7F201-6883-4919-A3BA-CD61693477BB}" type="sibTrans" cxnId="{32A13869-FF70-4D4F-BE7C-17CDB5BA3AF4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AAFAA7A2-84FC-40DC-8039-4398C37F719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finances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F91EF8A8-1912-43B5-BA21-CCDBF2F50874}" type="parTrans" cxnId="{CC9DD388-D1EE-4A27-9A3C-6AF3424D665A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8AE6376C-BE5C-411D-993F-28F337ECD71B}" type="sibTrans" cxnId="{CC9DD388-D1EE-4A27-9A3C-6AF3424D665A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DF451775-7E89-46DB-BF41-3A8124448B1C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  <a:latin typeface="Calibri" pitchFamily="34" charset="0"/>
            </a:rPr>
            <a:t>duration </a:t>
          </a:r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of project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C617396C-098F-4732-8B0F-8A098D7CDD7C}" type="parTrans" cxnId="{6EEEE50E-3B6A-4393-95F2-F256E176D3DE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86F6D9D7-5AB7-4CDB-A68E-D12722B279DD}" type="sibTrans" cxnId="{6EEEE50E-3B6A-4393-95F2-F256E176D3DE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FD4E90E9-4344-493C-8960-269C27D618B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methodology (EF, AD)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79492B18-423E-4324-88C7-0A29E73478FD}" type="parTrans" cxnId="{139F6010-C342-4E9D-8151-B95319A2908C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C1F18B26-FBB0-4678-BDF3-8731D7C375F1}" type="sibTrans" cxnId="{139F6010-C342-4E9D-8151-B95319A2908C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D25F4E7B-5695-4994-B77F-8BE521B6D8A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data handling &amp; availability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4B0221DD-3B10-4F8D-A429-C8C3D240BF42}" type="parTrans" cxnId="{3BA68FAB-71E6-4F41-8BDB-1A6D15CA16D4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1120613C-EE62-481B-B829-58E465D5334A}" type="sibTrans" cxnId="{3BA68FAB-71E6-4F41-8BDB-1A6D15CA16D4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92076746-4B60-4A9E-B401-FBCF73D80FF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updates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EE33E12A-4AFA-42CB-9D6C-53C85D00763E}" type="parTrans" cxnId="{E2889538-631C-47AC-86A7-FC6BC60B1D75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7841F3A4-8DFB-493F-B24B-E6716E71CDCC}" type="sibTrans" cxnId="{E2889538-631C-47AC-86A7-FC6BC60B1D75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64726D2E-EAAD-40C6-BEAD-DD61F806BABB}">
      <dgm:prSet phldrT="[Text]"/>
      <dgm:spPr>
        <a:gradFill rotWithShape="0">
          <a:gsLst>
            <a:gs pos="0">
              <a:schemeClr val="accent5">
                <a:hueOff val="5142836"/>
                <a:satOff val="11748"/>
                <a:alphaOff val="0"/>
                <a:shade val="51000"/>
                <a:satMod val="130000"/>
                <a:lumMod val="95000"/>
                <a:lumOff val="5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Other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AC6248FC-AEAC-4B0E-B7C2-2166E87821AF}" type="parTrans" cxnId="{058332E9-D04A-41E5-8F5D-9085CFBAE1A2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98812675-2245-4C09-BA3F-CB583AB6EB0D}" type="sibTrans" cxnId="{058332E9-D04A-41E5-8F5D-9085CFBAE1A2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9E596F93-F561-444D-88D6-0C33DEB6064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project conclusions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05F8BCE9-EEC1-46E5-9D6E-568CFDC71220}" type="parTrans" cxnId="{914DB473-2DB6-4E2B-8C3A-779D1C256C4D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D6F7640B-9A97-4E79-8099-0E0D4CA39627}" type="sibTrans" cxnId="{914DB473-2DB6-4E2B-8C3A-779D1C256C4D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DF54E153-B12A-494C-8151-C0CD6A21BB8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findings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C52F3040-ACC2-435A-BE32-7CD42DE6A76B}" type="parTrans" cxnId="{E15FA426-9335-459C-AB87-080D4DA279B0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BB915B86-E1FB-4185-B3E4-3CB962BCE77C}" type="sibTrans" cxnId="{E15FA426-9335-459C-AB87-080D4DA279B0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F070E809-59D9-41DD-8A40-7E8D49B4E2F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sharing of network</a:t>
          </a:r>
          <a:endParaRPr lang="de-DE" dirty="0">
            <a:solidFill>
              <a:schemeClr val="tx1"/>
            </a:solidFill>
            <a:latin typeface="Calibri" pitchFamily="34" charset="0"/>
          </a:endParaRPr>
        </a:p>
      </dgm:t>
    </dgm:pt>
    <dgm:pt modelId="{8CDFD2EB-DBFA-4BB2-80A0-08FCCEE42D76}" type="parTrans" cxnId="{8C6F9922-7CF9-4F5A-8CF2-693154E4C45D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CD0DE448-194A-48F2-B1E7-BEEFB2119341}" type="sibTrans" cxnId="{8C6F9922-7CF9-4F5A-8CF2-693154E4C45D}">
      <dgm:prSet/>
      <dgm:spPr/>
      <dgm:t>
        <a:bodyPr/>
        <a:lstStyle/>
        <a:p>
          <a:endParaRPr lang="de-DE">
            <a:solidFill>
              <a:schemeClr val="tx1"/>
            </a:solidFill>
            <a:latin typeface="Calibri" pitchFamily="34" charset="0"/>
          </a:endParaRPr>
        </a:p>
      </dgm:t>
    </dgm:pt>
    <dgm:pt modelId="{548B60C4-8745-4699-8290-0724C7F65E1F}" type="pres">
      <dgm:prSet presAssocID="{BD3DDEB8-59AE-4EC6-8D71-8EA3443F30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76C343D-0798-4FE5-9543-E660F700083B}" type="pres">
      <dgm:prSet presAssocID="{8C45B7C6-CD8B-4E94-B9B8-7ADA3F8900E6}" presName="linNode" presStyleCnt="0"/>
      <dgm:spPr/>
    </dgm:pt>
    <dgm:pt modelId="{3494FC21-2360-4DA1-B482-683013DA247C}" type="pres">
      <dgm:prSet presAssocID="{8C45B7C6-CD8B-4E94-B9B8-7ADA3F8900E6}" presName="parentText" presStyleLbl="node1" presStyleIdx="0" presStyleCnt="4" custScaleX="27704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778575-B6E2-4F9B-8EB0-1F7E22D40E5F}" type="pres">
      <dgm:prSet presAssocID="{8C45B7C6-CD8B-4E94-B9B8-7ADA3F8900E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52810E-53C0-47E4-855F-6E93F6F67A6D}" type="pres">
      <dgm:prSet presAssocID="{64CB53DC-ED43-4609-A64A-B8F5F8FA13F7}" presName="sp" presStyleCnt="0"/>
      <dgm:spPr/>
    </dgm:pt>
    <dgm:pt modelId="{F6656095-A507-4790-9305-F67AEF341BAF}" type="pres">
      <dgm:prSet presAssocID="{B2803FC5-D306-4658-A5C0-CB0C9663A766}" presName="linNode" presStyleCnt="0"/>
      <dgm:spPr/>
    </dgm:pt>
    <dgm:pt modelId="{9B4BA844-2C45-42EB-9491-1973CAA9A816}" type="pres">
      <dgm:prSet presAssocID="{B2803FC5-D306-4658-A5C0-CB0C9663A766}" presName="parentText" presStyleLbl="node1" presStyleIdx="1" presStyleCnt="4" custScaleX="27704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47A1DF-0D75-4D7E-9C27-C9F4E0EA7E30}" type="pres">
      <dgm:prSet presAssocID="{B2803FC5-D306-4658-A5C0-CB0C9663A76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06DA80-E280-4E1E-A95C-902C5FA6F55E}" type="pres">
      <dgm:prSet presAssocID="{FB50BC84-860D-4A92-A261-1FF86CE02C4A}" presName="sp" presStyleCnt="0"/>
      <dgm:spPr/>
    </dgm:pt>
    <dgm:pt modelId="{E22F4C43-414C-460C-A60F-EAF4EC2E42BA}" type="pres">
      <dgm:prSet presAssocID="{35AAD828-C960-4D83-91B2-903DA03A8B4F}" presName="linNode" presStyleCnt="0"/>
      <dgm:spPr/>
    </dgm:pt>
    <dgm:pt modelId="{D223C4C4-413C-47FC-B21E-C55707DC688A}" type="pres">
      <dgm:prSet presAssocID="{35AAD828-C960-4D83-91B2-903DA03A8B4F}" presName="parentText" presStyleLbl="node1" presStyleIdx="2" presStyleCnt="4" custScaleX="27704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872010-DCA8-4C8C-8EFC-CE75B23B9AB8}" type="pres">
      <dgm:prSet presAssocID="{35AAD828-C960-4D83-91B2-903DA03A8B4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7FAEFA-23F1-4DCC-983E-76A46F7B9EFF}" type="pres">
      <dgm:prSet presAssocID="{AE9966E7-DB41-437F-B911-0E50982CC5EB}" presName="sp" presStyleCnt="0"/>
      <dgm:spPr/>
    </dgm:pt>
    <dgm:pt modelId="{8A30A51F-7476-4DFD-88EA-E85246ECA3C6}" type="pres">
      <dgm:prSet presAssocID="{64726D2E-EAAD-40C6-BEAD-DD61F806BABB}" presName="linNode" presStyleCnt="0"/>
      <dgm:spPr/>
    </dgm:pt>
    <dgm:pt modelId="{EDEC4BFE-227F-4959-B444-16C09A6CD4D4}" type="pres">
      <dgm:prSet presAssocID="{64726D2E-EAAD-40C6-BEAD-DD61F806BABB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76FB57-7302-49F7-9E16-1D4400839FE2}" type="pres">
      <dgm:prSet presAssocID="{64726D2E-EAAD-40C6-BEAD-DD61F806BAB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19924D2-DFB0-4BFE-A41A-76013288F27F}" srcId="{35AAD828-C960-4D83-91B2-903DA03A8B4F}" destId="{F7351E2B-71D3-4005-A33C-5D87B839503A}" srcOrd="0" destOrd="0" parTransId="{C11FFC3A-6065-41AA-8E0C-6D506F0D064B}" sibTransId="{C2238A0A-FF35-4944-9FFD-712AE558D590}"/>
    <dgm:cxn modelId="{32A13869-FF70-4D4F-BE7C-17CDB5BA3AF4}" srcId="{35AAD828-C960-4D83-91B2-903DA03A8B4F}" destId="{E68FE467-402E-48E7-AA5D-FDA6604ABB6F}" srcOrd="1" destOrd="0" parTransId="{75E614F7-2670-4EA0-82CD-594CC0256009}" sibTransId="{B5B7F201-6883-4919-A3BA-CD61693477BB}"/>
    <dgm:cxn modelId="{5FD000BE-64D2-4D19-A473-C3760B687B4D}" type="presOf" srcId="{E68FE467-402E-48E7-AA5D-FDA6604ABB6F}" destId="{61872010-DCA8-4C8C-8EFC-CE75B23B9AB8}" srcOrd="0" destOrd="1" presId="urn:microsoft.com/office/officeart/2005/8/layout/vList5"/>
    <dgm:cxn modelId="{438BE653-C74F-482B-9CBE-CDA0D95BC1E7}" type="presOf" srcId="{8C45B7C6-CD8B-4E94-B9B8-7ADA3F8900E6}" destId="{3494FC21-2360-4DA1-B482-683013DA247C}" srcOrd="0" destOrd="0" presId="urn:microsoft.com/office/officeart/2005/8/layout/vList5"/>
    <dgm:cxn modelId="{F17C8872-0B33-4E3E-9CBA-5E3730F185E5}" type="presOf" srcId="{9E596F93-F561-444D-88D6-0C33DEB6064F}" destId="{F576FB57-7302-49F7-9E16-1D4400839FE2}" srcOrd="0" destOrd="0" presId="urn:microsoft.com/office/officeart/2005/8/layout/vList5"/>
    <dgm:cxn modelId="{E139F189-9E39-4BE3-A736-F58BCC861D1F}" srcId="{8C45B7C6-CD8B-4E94-B9B8-7ADA3F8900E6}" destId="{E8F33024-9C9A-4BE2-A890-0CEF51FEC498}" srcOrd="0" destOrd="0" parTransId="{F321E39C-F363-4B25-B7EC-9E833E0B41E1}" sibTransId="{9736902E-D62B-49F1-A9DA-4D2F50D5FBE9}"/>
    <dgm:cxn modelId="{B9E952F7-3360-4F5A-BE72-F9F90D4014CF}" type="presOf" srcId="{F070E809-59D9-41DD-8A40-7E8D49B4E2FD}" destId="{F576FB57-7302-49F7-9E16-1D4400839FE2}" srcOrd="0" destOrd="2" presId="urn:microsoft.com/office/officeart/2005/8/layout/vList5"/>
    <dgm:cxn modelId="{B14DBEE7-BD65-42FD-9E8A-C1E39E983750}" type="presOf" srcId="{BFBFC505-D2F2-41F5-A6D8-97D601E73F72}" destId="{2147A1DF-0D75-4D7E-9C27-C9F4E0EA7E30}" srcOrd="0" destOrd="0" presId="urn:microsoft.com/office/officeart/2005/8/layout/vList5"/>
    <dgm:cxn modelId="{058332E9-D04A-41E5-8F5D-9085CFBAE1A2}" srcId="{BD3DDEB8-59AE-4EC6-8D71-8EA3443F30DC}" destId="{64726D2E-EAAD-40C6-BEAD-DD61F806BABB}" srcOrd="3" destOrd="0" parTransId="{AC6248FC-AEAC-4B0E-B7C2-2166E87821AF}" sibTransId="{98812675-2245-4C09-BA3F-CB583AB6EB0D}"/>
    <dgm:cxn modelId="{8C6F9922-7CF9-4F5A-8CF2-693154E4C45D}" srcId="{64726D2E-EAAD-40C6-BEAD-DD61F806BABB}" destId="{F070E809-59D9-41DD-8A40-7E8D49B4E2FD}" srcOrd="2" destOrd="0" parTransId="{8CDFD2EB-DBFA-4BB2-80A0-08FCCEE42D76}" sibTransId="{CD0DE448-194A-48F2-B1E7-BEEFB2119341}"/>
    <dgm:cxn modelId="{3BA68FAB-71E6-4F41-8BDB-1A6D15CA16D4}" srcId="{B2803FC5-D306-4658-A5C0-CB0C9663A766}" destId="{D25F4E7B-5695-4994-B77F-8BE521B6D8A8}" srcOrd="2" destOrd="0" parTransId="{4B0221DD-3B10-4F8D-A429-C8C3D240BF42}" sibTransId="{1120613C-EE62-481B-B829-58E465D5334A}"/>
    <dgm:cxn modelId="{399903F6-5FAF-4A42-9BC1-6151179E1E97}" srcId="{B2803FC5-D306-4658-A5C0-CB0C9663A766}" destId="{BFBFC505-D2F2-41F5-A6D8-97D601E73F72}" srcOrd="0" destOrd="0" parTransId="{7E3E1CF6-923D-44F0-921F-1F021DA163F1}" sibTransId="{42F00250-9246-48E6-934A-299541099CD1}"/>
    <dgm:cxn modelId="{D44337D6-2408-46F7-AA69-F9BFB999052D}" type="presOf" srcId="{AAFAA7A2-84FC-40DC-8039-4398C37F719C}" destId="{A1778575-B6E2-4F9B-8EB0-1F7E22D40E5F}" srcOrd="0" destOrd="2" presId="urn:microsoft.com/office/officeart/2005/8/layout/vList5"/>
    <dgm:cxn modelId="{914DB473-2DB6-4E2B-8C3A-779D1C256C4D}" srcId="{64726D2E-EAAD-40C6-BEAD-DD61F806BABB}" destId="{9E596F93-F561-444D-88D6-0C33DEB6064F}" srcOrd="0" destOrd="0" parTransId="{05F8BCE9-EEC1-46E5-9D6E-568CFDC71220}" sibTransId="{D6F7640B-9A97-4E79-8099-0E0D4CA39627}"/>
    <dgm:cxn modelId="{93B1B31B-BDCB-411C-B64A-2BFF6C564F0A}" srcId="{BD3DDEB8-59AE-4EC6-8D71-8EA3443F30DC}" destId="{8C45B7C6-CD8B-4E94-B9B8-7ADA3F8900E6}" srcOrd="0" destOrd="0" parTransId="{DCF0B7FC-F973-4340-A828-5E0682904191}" sibTransId="{64CB53DC-ED43-4609-A64A-B8F5F8FA13F7}"/>
    <dgm:cxn modelId="{E2889538-631C-47AC-86A7-FC6BC60B1D75}" srcId="{B2803FC5-D306-4658-A5C0-CB0C9663A766}" destId="{92076746-4B60-4A9E-B401-FBCF73D80FFE}" srcOrd="3" destOrd="0" parTransId="{EE33E12A-4AFA-42CB-9D6C-53C85D00763E}" sibTransId="{7841F3A4-8DFB-493F-B24B-E6716E71CDCC}"/>
    <dgm:cxn modelId="{C5561C8D-EBE1-458F-BBEA-C5D0065409EC}" type="presOf" srcId="{64726D2E-EAAD-40C6-BEAD-DD61F806BABB}" destId="{EDEC4BFE-227F-4959-B444-16C09A6CD4D4}" srcOrd="0" destOrd="0" presId="urn:microsoft.com/office/officeart/2005/8/layout/vList5"/>
    <dgm:cxn modelId="{E8415B99-D8B1-401D-B0AB-C3C3C97B9B44}" type="presOf" srcId="{DF451775-7E89-46DB-BF41-3A8124448B1C}" destId="{A1778575-B6E2-4F9B-8EB0-1F7E22D40E5F}" srcOrd="0" destOrd="3" presId="urn:microsoft.com/office/officeart/2005/8/layout/vList5"/>
    <dgm:cxn modelId="{E6C79FD3-7465-4BE1-9873-DE671EF75F7E}" type="presOf" srcId="{E8F33024-9C9A-4BE2-A890-0CEF51FEC498}" destId="{A1778575-B6E2-4F9B-8EB0-1F7E22D40E5F}" srcOrd="0" destOrd="0" presId="urn:microsoft.com/office/officeart/2005/8/layout/vList5"/>
    <dgm:cxn modelId="{139F6010-C342-4E9D-8151-B95319A2908C}" srcId="{B2803FC5-D306-4658-A5C0-CB0C9663A766}" destId="{FD4E90E9-4344-493C-8960-269C27D618BC}" srcOrd="1" destOrd="0" parTransId="{79492B18-423E-4324-88C7-0A29E73478FD}" sibTransId="{C1F18B26-FBB0-4678-BDF3-8731D7C375F1}"/>
    <dgm:cxn modelId="{E15FA426-9335-459C-AB87-080D4DA279B0}" srcId="{64726D2E-EAAD-40C6-BEAD-DD61F806BABB}" destId="{DF54E153-B12A-494C-8151-C0CD6A21BB89}" srcOrd="1" destOrd="0" parTransId="{C52F3040-ACC2-435A-BE32-7CD42DE6A76B}" sibTransId="{BB915B86-E1FB-4185-B3E4-3CB962BCE77C}"/>
    <dgm:cxn modelId="{9C980C2B-D340-4291-A46E-8B064C596451}" type="presOf" srcId="{B2803FC5-D306-4658-A5C0-CB0C9663A766}" destId="{9B4BA844-2C45-42EB-9491-1973CAA9A816}" srcOrd="0" destOrd="0" presId="urn:microsoft.com/office/officeart/2005/8/layout/vList5"/>
    <dgm:cxn modelId="{E7EE174C-5E37-489F-B819-42BD7B06F6B0}" type="presOf" srcId="{BD3DDEB8-59AE-4EC6-8D71-8EA3443F30DC}" destId="{548B60C4-8745-4699-8290-0724C7F65E1F}" srcOrd="0" destOrd="0" presId="urn:microsoft.com/office/officeart/2005/8/layout/vList5"/>
    <dgm:cxn modelId="{22BE7F4C-F968-48A8-9ACB-A1FB257BC4D9}" type="presOf" srcId="{93C67292-9E03-47C3-9A20-DEA5A5E64C1E}" destId="{A1778575-B6E2-4F9B-8EB0-1F7E22D40E5F}" srcOrd="0" destOrd="1" presId="urn:microsoft.com/office/officeart/2005/8/layout/vList5"/>
    <dgm:cxn modelId="{EB99A29F-F3C7-48AE-AEB8-3F4081E433FA}" type="presOf" srcId="{D25F4E7B-5695-4994-B77F-8BE521B6D8A8}" destId="{2147A1DF-0D75-4D7E-9C27-C9F4E0EA7E30}" srcOrd="0" destOrd="2" presId="urn:microsoft.com/office/officeart/2005/8/layout/vList5"/>
    <dgm:cxn modelId="{C86BE81B-B8D9-4B65-94A7-6734652E30B0}" type="presOf" srcId="{35AAD828-C960-4D83-91B2-903DA03A8B4F}" destId="{D223C4C4-413C-47FC-B21E-C55707DC688A}" srcOrd="0" destOrd="0" presId="urn:microsoft.com/office/officeart/2005/8/layout/vList5"/>
    <dgm:cxn modelId="{6EEEE50E-3B6A-4393-95F2-F256E176D3DE}" srcId="{8C45B7C6-CD8B-4E94-B9B8-7ADA3F8900E6}" destId="{DF451775-7E89-46DB-BF41-3A8124448B1C}" srcOrd="3" destOrd="0" parTransId="{C617396C-098F-4732-8B0F-8A098D7CDD7C}" sibTransId="{86F6D9D7-5AB7-4CDB-A68E-D12722B279DD}"/>
    <dgm:cxn modelId="{4CDDF3E7-3A1C-42C3-A61D-DCEF7D07FEC2}" srcId="{8C45B7C6-CD8B-4E94-B9B8-7ADA3F8900E6}" destId="{93C67292-9E03-47C3-9A20-DEA5A5E64C1E}" srcOrd="1" destOrd="0" parTransId="{4ABDACC8-331C-4FF4-8E36-CF825454332D}" sibTransId="{82D02624-686B-45C6-AC08-94AF2B6ACEDF}"/>
    <dgm:cxn modelId="{9187161B-C2C0-46C6-AFFC-D76BD96D0A20}" srcId="{BD3DDEB8-59AE-4EC6-8D71-8EA3443F30DC}" destId="{B2803FC5-D306-4658-A5C0-CB0C9663A766}" srcOrd="1" destOrd="0" parTransId="{1578F9D8-A9D4-42DB-B56D-AFDA00A30016}" sibTransId="{FB50BC84-860D-4A92-A261-1FF86CE02C4A}"/>
    <dgm:cxn modelId="{126E2BB0-73CC-441E-A0DD-7D81A302F65A}" type="presOf" srcId="{DF54E153-B12A-494C-8151-C0CD6A21BB89}" destId="{F576FB57-7302-49F7-9E16-1D4400839FE2}" srcOrd="0" destOrd="1" presId="urn:microsoft.com/office/officeart/2005/8/layout/vList5"/>
    <dgm:cxn modelId="{A7645843-49D8-4056-BD21-575EA0BAB54E}" srcId="{BD3DDEB8-59AE-4EC6-8D71-8EA3443F30DC}" destId="{35AAD828-C960-4D83-91B2-903DA03A8B4F}" srcOrd="2" destOrd="0" parTransId="{B81908DF-3EFE-49E6-AC3B-E92426E863BE}" sibTransId="{AE9966E7-DB41-437F-B911-0E50982CC5EB}"/>
    <dgm:cxn modelId="{403575B3-57BD-4DF5-95CB-6001DD46069C}" type="presOf" srcId="{92076746-4B60-4A9E-B401-FBCF73D80FFE}" destId="{2147A1DF-0D75-4D7E-9C27-C9F4E0EA7E30}" srcOrd="0" destOrd="3" presId="urn:microsoft.com/office/officeart/2005/8/layout/vList5"/>
    <dgm:cxn modelId="{3290EA17-5C49-46BF-955E-A2EA8B91DF1A}" type="presOf" srcId="{F7351E2B-71D3-4005-A33C-5D87B839503A}" destId="{61872010-DCA8-4C8C-8EFC-CE75B23B9AB8}" srcOrd="0" destOrd="0" presId="urn:microsoft.com/office/officeart/2005/8/layout/vList5"/>
    <dgm:cxn modelId="{DAD75940-765F-4A8D-9AD6-BDACC6B4F4A7}" type="presOf" srcId="{FD4E90E9-4344-493C-8960-269C27D618BC}" destId="{2147A1DF-0D75-4D7E-9C27-C9F4E0EA7E30}" srcOrd="0" destOrd="1" presId="urn:microsoft.com/office/officeart/2005/8/layout/vList5"/>
    <dgm:cxn modelId="{CC9DD388-D1EE-4A27-9A3C-6AF3424D665A}" srcId="{8C45B7C6-CD8B-4E94-B9B8-7ADA3F8900E6}" destId="{AAFAA7A2-84FC-40DC-8039-4398C37F719C}" srcOrd="2" destOrd="0" parTransId="{F91EF8A8-1912-43B5-BA21-CCDBF2F50874}" sibTransId="{8AE6376C-BE5C-411D-993F-28F337ECD71B}"/>
    <dgm:cxn modelId="{BD1269F7-A1B8-46E1-B010-07C24144F64E}" type="presParOf" srcId="{548B60C4-8745-4699-8290-0724C7F65E1F}" destId="{676C343D-0798-4FE5-9543-E660F700083B}" srcOrd="0" destOrd="0" presId="urn:microsoft.com/office/officeart/2005/8/layout/vList5"/>
    <dgm:cxn modelId="{6B53A0F8-A017-4F5E-B5EE-327150631B22}" type="presParOf" srcId="{676C343D-0798-4FE5-9543-E660F700083B}" destId="{3494FC21-2360-4DA1-B482-683013DA247C}" srcOrd="0" destOrd="0" presId="urn:microsoft.com/office/officeart/2005/8/layout/vList5"/>
    <dgm:cxn modelId="{B64A3871-FB88-486D-8AD7-FE9CB2BA8933}" type="presParOf" srcId="{676C343D-0798-4FE5-9543-E660F700083B}" destId="{A1778575-B6E2-4F9B-8EB0-1F7E22D40E5F}" srcOrd="1" destOrd="0" presId="urn:microsoft.com/office/officeart/2005/8/layout/vList5"/>
    <dgm:cxn modelId="{241FE1F4-4F64-48F9-A7FE-E68916CA49E1}" type="presParOf" srcId="{548B60C4-8745-4699-8290-0724C7F65E1F}" destId="{2552810E-53C0-47E4-855F-6E93F6F67A6D}" srcOrd="1" destOrd="0" presId="urn:microsoft.com/office/officeart/2005/8/layout/vList5"/>
    <dgm:cxn modelId="{B4DA49C2-C869-4B03-A22E-EE4EFA084DF7}" type="presParOf" srcId="{548B60C4-8745-4699-8290-0724C7F65E1F}" destId="{F6656095-A507-4790-9305-F67AEF341BAF}" srcOrd="2" destOrd="0" presId="urn:microsoft.com/office/officeart/2005/8/layout/vList5"/>
    <dgm:cxn modelId="{7B427826-4111-433C-84A6-75686B11FB07}" type="presParOf" srcId="{F6656095-A507-4790-9305-F67AEF341BAF}" destId="{9B4BA844-2C45-42EB-9491-1973CAA9A816}" srcOrd="0" destOrd="0" presId="urn:microsoft.com/office/officeart/2005/8/layout/vList5"/>
    <dgm:cxn modelId="{1A69EE8E-E8F6-4D2D-8CE4-0C01BE06BE6A}" type="presParOf" srcId="{F6656095-A507-4790-9305-F67AEF341BAF}" destId="{2147A1DF-0D75-4D7E-9C27-C9F4E0EA7E30}" srcOrd="1" destOrd="0" presId="urn:microsoft.com/office/officeart/2005/8/layout/vList5"/>
    <dgm:cxn modelId="{EA41C327-9C44-4210-BEE1-AFDDCB4A4C60}" type="presParOf" srcId="{548B60C4-8745-4699-8290-0724C7F65E1F}" destId="{3F06DA80-E280-4E1E-A95C-902C5FA6F55E}" srcOrd="3" destOrd="0" presId="urn:microsoft.com/office/officeart/2005/8/layout/vList5"/>
    <dgm:cxn modelId="{386073DB-087D-468B-85B3-CC32584E592F}" type="presParOf" srcId="{548B60C4-8745-4699-8290-0724C7F65E1F}" destId="{E22F4C43-414C-460C-A60F-EAF4EC2E42BA}" srcOrd="4" destOrd="0" presId="urn:microsoft.com/office/officeart/2005/8/layout/vList5"/>
    <dgm:cxn modelId="{AA2B2DC0-D61C-4DE6-8F25-75CE251389BB}" type="presParOf" srcId="{E22F4C43-414C-460C-A60F-EAF4EC2E42BA}" destId="{D223C4C4-413C-47FC-B21E-C55707DC688A}" srcOrd="0" destOrd="0" presId="urn:microsoft.com/office/officeart/2005/8/layout/vList5"/>
    <dgm:cxn modelId="{738D8FA0-0394-45FA-B060-10EA3C82EF79}" type="presParOf" srcId="{E22F4C43-414C-460C-A60F-EAF4EC2E42BA}" destId="{61872010-DCA8-4C8C-8EFC-CE75B23B9AB8}" srcOrd="1" destOrd="0" presId="urn:microsoft.com/office/officeart/2005/8/layout/vList5"/>
    <dgm:cxn modelId="{00294E40-2965-4DBD-A2D6-4AE4AE979F7F}" type="presParOf" srcId="{548B60C4-8745-4699-8290-0724C7F65E1F}" destId="{FC7FAEFA-23F1-4DCC-983E-76A46F7B9EFF}" srcOrd="5" destOrd="0" presId="urn:microsoft.com/office/officeart/2005/8/layout/vList5"/>
    <dgm:cxn modelId="{523C4609-48C2-4D0E-827B-F68F44EE9B8D}" type="presParOf" srcId="{548B60C4-8745-4699-8290-0724C7F65E1F}" destId="{8A30A51F-7476-4DFD-88EA-E85246ECA3C6}" srcOrd="6" destOrd="0" presId="urn:microsoft.com/office/officeart/2005/8/layout/vList5"/>
    <dgm:cxn modelId="{6A34F2E1-D1ED-48F5-BCA3-9248322C4AFA}" type="presParOf" srcId="{8A30A51F-7476-4DFD-88EA-E85246ECA3C6}" destId="{EDEC4BFE-227F-4959-B444-16C09A6CD4D4}" srcOrd="0" destOrd="0" presId="urn:microsoft.com/office/officeart/2005/8/layout/vList5"/>
    <dgm:cxn modelId="{C45C2B70-35E5-4F8D-B8F7-AB6B47B00BED}" type="presParOf" srcId="{8A30A51F-7476-4DFD-88EA-E85246ECA3C6}" destId="{F576FB57-7302-49F7-9E16-1D4400839F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8D9CD6-21D7-463D-8909-6488AEFD0B72}" type="doc">
      <dgm:prSet loTypeId="urn:microsoft.com/office/officeart/2005/8/layout/target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7F112D38-B5FC-4A47-892C-1D32D9D3E2C0}">
      <dgm:prSet custT="1"/>
      <dgm:spPr/>
      <dgm:t>
        <a:bodyPr/>
        <a:lstStyle/>
        <a:p>
          <a:pPr rtl="0"/>
          <a:r>
            <a:rPr lang="en-GB" sz="2000" b="1" dirty="0" smtClean="0">
              <a:latin typeface="Calibri" pitchFamily="34" charset="0"/>
            </a:rPr>
            <a:t>Use of EI</a:t>
          </a:r>
          <a:endParaRPr lang="de-DE" sz="2000" b="1" dirty="0">
            <a:latin typeface="Calibri" pitchFamily="34" charset="0"/>
          </a:endParaRPr>
        </a:p>
      </dgm:t>
    </dgm:pt>
    <dgm:pt modelId="{D6D7DF69-CE68-4303-8821-73EFEA316EBB}" type="parTrans" cxnId="{128B9C87-1EE5-4096-9637-DD371C42B9C1}">
      <dgm:prSet/>
      <dgm:spPr/>
      <dgm:t>
        <a:bodyPr/>
        <a:lstStyle/>
        <a:p>
          <a:endParaRPr lang="de-DE" sz="2000"/>
        </a:p>
      </dgm:t>
    </dgm:pt>
    <dgm:pt modelId="{22CE734A-8F20-4D60-8B53-AA6C57296DD3}" type="sibTrans" cxnId="{128B9C87-1EE5-4096-9637-DD371C42B9C1}">
      <dgm:prSet/>
      <dgm:spPr/>
      <dgm:t>
        <a:bodyPr/>
        <a:lstStyle/>
        <a:p>
          <a:endParaRPr lang="de-DE" sz="2000"/>
        </a:p>
      </dgm:t>
    </dgm:pt>
    <dgm:pt modelId="{247005BE-79BC-4478-A76A-7924909B77C9}">
      <dgm:prSet custT="1"/>
      <dgm:spPr/>
      <dgm:t>
        <a:bodyPr/>
        <a:lstStyle/>
        <a:p>
          <a:pPr rtl="0"/>
          <a:r>
            <a:rPr lang="de-DE" sz="2000" b="1" dirty="0" err="1" smtClean="0">
              <a:latin typeface="Calibri" pitchFamily="34" charset="0"/>
            </a:rPr>
            <a:t>Guidance</a:t>
          </a:r>
          <a:r>
            <a:rPr lang="de-DE" sz="2000" b="1" dirty="0" smtClean="0">
              <a:latin typeface="Calibri" pitchFamily="34" charset="0"/>
            </a:rPr>
            <a:t>, QA/QC</a:t>
          </a:r>
          <a:endParaRPr lang="de-DE" sz="2000" b="1" dirty="0">
            <a:latin typeface="Calibri" pitchFamily="34" charset="0"/>
          </a:endParaRPr>
        </a:p>
      </dgm:t>
    </dgm:pt>
    <dgm:pt modelId="{B1F52DD0-F7A2-45CB-BF6F-0F4A702E6F19}" type="parTrans" cxnId="{9E0BEEBC-1D1F-4739-B269-55C83300A6EF}">
      <dgm:prSet/>
      <dgm:spPr/>
      <dgm:t>
        <a:bodyPr/>
        <a:lstStyle/>
        <a:p>
          <a:endParaRPr lang="de-DE"/>
        </a:p>
      </dgm:t>
    </dgm:pt>
    <dgm:pt modelId="{A3768AF3-E433-4DBD-9241-4D39A72BA4F7}" type="sibTrans" cxnId="{9E0BEEBC-1D1F-4739-B269-55C83300A6EF}">
      <dgm:prSet/>
      <dgm:spPr/>
      <dgm:t>
        <a:bodyPr/>
        <a:lstStyle/>
        <a:p>
          <a:endParaRPr lang="de-DE"/>
        </a:p>
      </dgm:t>
    </dgm:pt>
    <dgm:pt modelId="{0E42B937-C088-4C70-9A05-3F55A6AFEDB3}">
      <dgm:prSet custT="1"/>
      <dgm:spPr/>
      <dgm:t>
        <a:bodyPr/>
        <a:lstStyle/>
        <a:p>
          <a:pPr rtl="0"/>
          <a:r>
            <a:rPr lang="en-GB" sz="2000" b="1" dirty="0" smtClean="0">
              <a:latin typeface="Calibri" pitchFamily="34" charset="0"/>
            </a:rPr>
            <a:t>Availability of data</a:t>
          </a:r>
          <a:endParaRPr lang="de-DE" sz="2000" b="1" dirty="0">
            <a:latin typeface="Calibri" pitchFamily="34" charset="0"/>
          </a:endParaRPr>
        </a:p>
      </dgm:t>
    </dgm:pt>
    <dgm:pt modelId="{46E041FB-265D-4BBA-99D4-78EC1DA3C943}" type="parTrans" cxnId="{C09BCC2E-4250-4F55-BB89-9248EF5E0667}">
      <dgm:prSet/>
      <dgm:spPr/>
      <dgm:t>
        <a:bodyPr/>
        <a:lstStyle/>
        <a:p>
          <a:endParaRPr lang="de-DE"/>
        </a:p>
      </dgm:t>
    </dgm:pt>
    <dgm:pt modelId="{FCE1F5B8-EB6A-4B74-B80C-B6DD524A1FCD}" type="sibTrans" cxnId="{C09BCC2E-4250-4F55-BB89-9248EF5E0667}">
      <dgm:prSet/>
      <dgm:spPr/>
      <dgm:t>
        <a:bodyPr/>
        <a:lstStyle/>
        <a:p>
          <a:endParaRPr lang="de-DE"/>
        </a:p>
      </dgm:t>
    </dgm:pt>
    <dgm:pt modelId="{549D3A67-B4F6-4360-954F-4FC5AD3A7C33}">
      <dgm:prSet custT="1"/>
      <dgm:spPr/>
      <dgm:t>
        <a:bodyPr/>
        <a:lstStyle/>
        <a:p>
          <a:pPr rtl="0"/>
          <a:r>
            <a:rPr lang="en-GB" sz="2000" b="1" dirty="0" smtClean="0">
              <a:latin typeface="Calibri" pitchFamily="34" charset="0"/>
            </a:rPr>
            <a:t>Use of co-benefits (pollutants)</a:t>
          </a:r>
          <a:endParaRPr lang="de-DE" sz="2000" b="1" dirty="0">
            <a:latin typeface="Calibri" pitchFamily="34" charset="0"/>
          </a:endParaRPr>
        </a:p>
      </dgm:t>
    </dgm:pt>
    <dgm:pt modelId="{F92941A5-4853-43A8-8209-1942C8FB3453}" type="sibTrans" cxnId="{E67F0F31-7227-49B9-96E0-343CA0959485}">
      <dgm:prSet/>
      <dgm:spPr/>
      <dgm:t>
        <a:bodyPr/>
        <a:lstStyle/>
        <a:p>
          <a:endParaRPr lang="de-DE" sz="2000"/>
        </a:p>
      </dgm:t>
    </dgm:pt>
    <dgm:pt modelId="{722A70A2-0ECC-4F89-A187-3DF66DC9E327}" type="parTrans" cxnId="{E67F0F31-7227-49B9-96E0-343CA0959485}">
      <dgm:prSet/>
      <dgm:spPr/>
      <dgm:t>
        <a:bodyPr/>
        <a:lstStyle/>
        <a:p>
          <a:endParaRPr lang="de-DE" sz="2000"/>
        </a:p>
      </dgm:t>
    </dgm:pt>
    <dgm:pt modelId="{B5E4E4FB-E63A-4221-A4DC-3E7FFC21C6C3}">
      <dgm:prSet custT="1"/>
      <dgm:spPr/>
      <dgm:t>
        <a:bodyPr/>
        <a:lstStyle/>
        <a:p>
          <a:endParaRPr lang="de-DE"/>
        </a:p>
      </dgm:t>
    </dgm:pt>
    <dgm:pt modelId="{9A15C86B-D6F0-429C-95AC-8642BCFA3F52}" type="parTrans" cxnId="{3219A499-B33E-4D19-9494-69F403BDA4BD}">
      <dgm:prSet/>
      <dgm:spPr/>
      <dgm:t>
        <a:bodyPr/>
        <a:lstStyle/>
        <a:p>
          <a:endParaRPr lang="de-DE"/>
        </a:p>
      </dgm:t>
    </dgm:pt>
    <dgm:pt modelId="{61B713AC-2D82-41DE-9F54-CC321DFEEFB9}" type="sibTrans" cxnId="{3219A499-B33E-4D19-9494-69F403BDA4BD}">
      <dgm:prSet/>
      <dgm:spPr/>
      <dgm:t>
        <a:bodyPr/>
        <a:lstStyle/>
        <a:p>
          <a:endParaRPr lang="de-DE"/>
        </a:p>
      </dgm:t>
    </dgm:pt>
    <dgm:pt modelId="{CCA8CA4F-AAED-4F8D-8117-0C4E1A641316}">
      <dgm:prSet custT="1"/>
      <dgm:spPr/>
      <dgm:t>
        <a:bodyPr/>
        <a:lstStyle/>
        <a:p>
          <a:pPr rtl="0"/>
          <a:r>
            <a:rPr lang="en-GB" sz="2000" b="1" dirty="0" smtClean="0">
              <a:latin typeface="Calibri" pitchFamily="34" charset="0"/>
            </a:rPr>
            <a:t>Comparability of different approaches</a:t>
          </a:r>
          <a:endParaRPr lang="de-DE" sz="2000" b="1" dirty="0">
            <a:latin typeface="Calibri" pitchFamily="34" charset="0"/>
          </a:endParaRPr>
        </a:p>
      </dgm:t>
    </dgm:pt>
    <dgm:pt modelId="{333D7ECF-EDED-4D16-AA02-B9780EF19B64}" type="parTrans" cxnId="{836A718F-31FF-4A90-9D86-664DDCD1787F}">
      <dgm:prSet/>
      <dgm:spPr/>
      <dgm:t>
        <a:bodyPr/>
        <a:lstStyle/>
        <a:p>
          <a:endParaRPr lang="de-DE"/>
        </a:p>
      </dgm:t>
    </dgm:pt>
    <dgm:pt modelId="{C1FE0715-790B-4AC2-A03E-461A980E763D}" type="sibTrans" cxnId="{836A718F-31FF-4A90-9D86-664DDCD1787F}">
      <dgm:prSet/>
      <dgm:spPr/>
      <dgm:t>
        <a:bodyPr/>
        <a:lstStyle/>
        <a:p>
          <a:endParaRPr lang="de-DE"/>
        </a:p>
      </dgm:t>
    </dgm:pt>
    <dgm:pt modelId="{BE606B9D-5861-4FA2-BDE9-F60459C7D534}" type="pres">
      <dgm:prSet presAssocID="{7A8D9CD6-21D7-463D-8909-6488AEFD0B7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B4CF567-79E9-4A9A-A750-4F7ED7BD5EF3}" type="pres">
      <dgm:prSet presAssocID="{CCA8CA4F-AAED-4F8D-8117-0C4E1A641316}" presName="circle1" presStyleLbl="lnNode1" presStyleIdx="0" presStyleCnt="5"/>
      <dgm:spPr/>
    </dgm:pt>
    <dgm:pt modelId="{0954DFEB-9106-45AB-A163-345949CE2D62}" type="pres">
      <dgm:prSet presAssocID="{CCA8CA4F-AAED-4F8D-8117-0C4E1A641316}" presName="text1" presStyleLbl="revTx" presStyleIdx="0" presStyleCnt="5" custScaleX="135271" custLinFactNeighborX="16104" custLinFactNeighborY="20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7E50CE-B89C-487B-9DD3-0EAC0298C3CE}" type="pres">
      <dgm:prSet presAssocID="{CCA8CA4F-AAED-4F8D-8117-0C4E1A641316}" presName="line1" presStyleLbl="callout" presStyleIdx="0" presStyleCnt="10"/>
      <dgm:spPr/>
    </dgm:pt>
    <dgm:pt modelId="{6DAF64B0-FC29-4FC9-96A1-3C46E1FD034E}" type="pres">
      <dgm:prSet presAssocID="{CCA8CA4F-AAED-4F8D-8117-0C4E1A641316}" presName="d1" presStyleLbl="callout" presStyleIdx="1" presStyleCnt="10"/>
      <dgm:spPr/>
    </dgm:pt>
    <dgm:pt modelId="{759B3C1B-04B7-4D90-A733-069C2FD880AE}" type="pres">
      <dgm:prSet presAssocID="{0E42B937-C088-4C70-9A05-3F55A6AFEDB3}" presName="circle2" presStyleLbl="lnNode1" presStyleIdx="1" presStyleCnt="5"/>
      <dgm:spPr/>
    </dgm:pt>
    <dgm:pt modelId="{9C5C04D4-9359-4CA1-A051-29CBAE3C255A}" type="pres">
      <dgm:prSet presAssocID="{0E42B937-C088-4C70-9A05-3F55A6AFEDB3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E8D5C2-B576-45B5-92C3-4B8F09DA545D}" type="pres">
      <dgm:prSet presAssocID="{0E42B937-C088-4C70-9A05-3F55A6AFEDB3}" presName="line2" presStyleLbl="callout" presStyleIdx="2" presStyleCnt="10"/>
      <dgm:spPr/>
    </dgm:pt>
    <dgm:pt modelId="{298DC7E2-52BE-4831-9F95-20969231F5B3}" type="pres">
      <dgm:prSet presAssocID="{0E42B937-C088-4C70-9A05-3F55A6AFEDB3}" presName="d2" presStyleLbl="callout" presStyleIdx="3" presStyleCnt="10"/>
      <dgm:spPr/>
    </dgm:pt>
    <dgm:pt modelId="{1310C27E-E789-45B6-952F-DDB4BA7CD94E}" type="pres">
      <dgm:prSet presAssocID="{247005BE-79BC-4478-A76A-7924909B77C9}" presName="circle3" presStyleLbl="lnNode1" presStyleIdx="2" presStyleCnt="5"/>
      <dgm:spPr/>
    </dgm:pt>
    <dgm:pt modelId="{5E8D11DE-18FC-4440-90C4-B330506A738C}" type="pres">
      <dgm:prSet presAssocID="{247005BE-79BC-4478-A76A-7924909B77C9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4F3490-1F0E-42C7-8B25-11CC4CAE1DF9}" type="pres">
      <dgm:prSet presAssocID="{247005BE-79BC-4478-A76A-7924909B77C9}" presName="line3" presStyleLbl="callout" presStyleIdx="4" presStyleCnt="10"/>
      <dgm:spPr/>
    </dgm:pt>
    <dgm:pt modelId="{972397C1-800C-4B3A-88EC-18AECA659257}" type="pres">
      <dgm:prSet presAssocID="{247005BE-79BC-4478-A76A-7924909B77C9}" presName="d3" presStyleLbl="callout" presStyleIdx="5" presStyleCnt="10"/>
      <dgm:spPr/>
    </dgm:pt>
    <dgm:pt modelId="{CC821857-8F47-4903-BF58-F71147953FFC}" type="pres">
      <dgm:prSet presAssocID="{549D3A67-B4F6-4360-954F-4FC5AD3A7C33}" presName="circle4" presStyleLbl="lnNode1" presStyleIdx="3" presStyleCnt="5"/>
      <dgm:spPr/>
    </dgm:pt>
    <dgm:pt modelId="{B946432F-B20B-48A9-B8A1-3665AFF273DE}" type="pres">
      <dgm:prSet presAssocID="{549D3A67-B4F6-4360-954F-4FC5AD3A7C33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563281-2D95-4B02-9024-9B95B8CBE013}" type="pres">
      <dgm:prSet presAssocID="{549D3A67-B4F6-4360-954F-4FC5AD3A7C33}" presName="line4" presStyleLbl="callout" presStyleIdx="6" presStyleCnt="10"/>
      <dgm:spPr/>
    </dgm:pt>
    <dgm:pt modelId="{E6320229-0DAD-4ACC-A719-6D01F5D09057}" type="pres">
      <dgm:prSet presAssocID="{549D3A67-B4F6-4360-954F-4FC5AD3A7C33}" presName="d4" presStyleLbl="callout" presStyleIdx="7" presStyleCnt="10"/>
      <dgm:spPr/>
    </dgm:pt>
    <dgm:pt modelId="{44174834-6DF2-44E3-A925-423B9E058132}" type="pres">
      <dgm:prSet presAssocID="{7F112D38-B5FC-4A47-892C-1D32D9D3E2C0}" presName="circle5" presStyleLbl="lnNode1" presStyleIdx="4" presStyleCnt="5" custLinFactNeighborX="-1425" custLinFactNeighborY="-130"/>
      <dgm:spPr/>
    </dgm:pt>
    <dgm:pt modelId="{AF286B2A-CEB9-44F6-8AEC-A99A72FF22F8}" type="pres">
      <dgm:prSet presAssocID="{7F112D38-B5FC-4A47-892C-1D32D9D3E2C0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A69D25-D13A-4AAD-ADCF-14A06920EE5F}" type="pres">
      <dgm:prSet presAssocID="{7F112D38-B5FC-4A47-892C-1D32D9D3E2C0}" presName="line5" presStyleLbl="callout" presStyleIdx="8" presStyleCnt="10"/>
      <dgm:spPr/>
    </dgm:pt>
    <dgm:pt modelId="{95D8A8EB-88F7-4D30-AB6B-A152D45834E8}" type="pres">
      <dgm:prSet presAssocID="{7F112D38-B5FC-4A47-892C-1D32D9D3E2C0}" presName="d5" presStyleLbl="callout" presStyleIdx="9" presStyleCnt="10"/>
      <dgm:spPr/>
    </dgm:pt>
  </dgm:ptLst>
  <dgm:cxnLst>
    <dgm:cxn modelId="{B7C7A388-D014-4BE1-98AE-7C6688770486}" type="presOf" srcId="{549D3A67-B4F6-4360-954F-4FC5AD3A7C33}" destId="{B946432F-B20B-48A9-B8A1-3665AFF273DE}" srcOrd="0" destOrd="0" presId="urn:microsoft.com/office/officeart/2005/8/layout/target1"/>
    <dgm:cxn modelId="{4BF0BC6A-8563-4003-9D17-02E7161EBC93}" type="presOf" srcId="{7A8D9CD6-21D7-463D-8909-6488AEFD0B72}" destId="{BE606B9D-5861-4FA2-BDE9-F60459C7D534}" srcOrd="0" destOrd="0" presId="urn:microsoft.com/office/officeart/2005/8/layout/target1"/>
    <dgm:cxn modelId="{288B9AF9-3F3B-486C-BE2B-43E33C0FF3A3}" type="presOf" srcId="{0E42B937-C088-4C70-9A05-3F55A6AFEDB3}" destId="{9C5C04D4-9359-4CA1-A051-29CBAE3C255A}" srcOrd="0" destOrd="0" presId="urn:microsoft.com/office/officeart/2005/8/layout/target1"/>
    <dgm:cxn modelId="{3F1C37CF-C44E-49B7-9BCD-943788CB2498}" type="presOf" srcId="{CCA8CA4F-AAED-4F8D-8117-0C4E1A641316}" destId="{0954DFEB-9106-45AB-A163-345949CE2D62}" srcOrd="0" destOrd="0" presId="urn:microsoft.com/office/officeart/2005/8/layout/target1"/>
    <dgm:cxn modelId="{C09BCC2E-4250-4F55-BB89-9248EF5E0667}" srcId="{7A8D9CD6-21D7-463D-8909-6488AEFD0B72}" destId="{0E42B937-C088-4C70-9A05-3F55A6AFEDB3}" srcOrd="1" destOrd="0" parTransId="{46E041FB-265D-4BBA-99D4-78EC1DA3C943}" sibTransId="{FCE1F5B8-EB6A-4B74-B80C-B6DD524A1FCD}"/>
    <dgm:cxn modelId="{128B9C87-1EE5-4096-9637-DD371C42B9C1}" srcId="{7A8D9CD6-21D7-463D-8909-6488AEFD0B72}" destId="{7F112D38-B5FC-4A47-892C-1D32D9D3E2C0}" srcOrd="4" destOrd="0" parTransId="{D6D7DF69-CE68-4303-8821-73EFEA316EBB}" sibTransId="{22CE734A-8F20-4D60-8B53-AA6C57296DD3}"/>
    <dgm:cxn modelId="{E67F0F31-7227-49B9-96E0-343CA0959485}" srcId="{7A8D9CD6-21D7-463D-8909-6488AEFD0B72}" destId="{549D3A67-B4F6-4360-954F-4FC5AD3A7C33}" srcOrd="3" destOrd="0" parTransId="{722A70A2-0ECC-4F89-A187-3DF66DC9E327}" sibTransId="{F92941A5-4853-43A8-8209-1942C8FB3453}"/>
    <dgm:cxn modelId="{836A718F-31FF-4A90-9D86-664DDCD1787F}" srcId="{7A8D9CD6-21D7-463D-8909-6488AEFD0B72}" destId="{CCA8CA4F-AAED-4F8D-8117-0C4E1A641316}" srcOrd="0" destOrd="0" parTransId="{333D7ECF-EDED-4D16-AA02-B9780EF19B64}" sibTransId="{C1FE0715-790B-4AC2-A03E-461A980E763D}"/>
    <dgm:cxn modelId="{3738A30C-6683-40AB-941E-D7F204D01C14}" type="presOf" srcId="{7F112D38-B5FC-4A47-892C-1D32D9D3E2C0}" destId="{AF286B2A-CEB9-44F6-8AEC-A99A72FF22F8}" srcOrd="0" destOrd="0" presId="urn:microsoft.com/office/officeart/2005/8/layout/target1"/>
    <dgm:cxn modelId="{49C9A2B3-523F-42D8-8766-C85E7420C410}" type="presOf" srcId="{247005BE-79BC-4478-A76A-7924909B77C9}" destId="{5E8D11DE-18FC-4440-90C4-B330506A738C}" srcOrd="0" destOrd="0" presId="urn:microsoft.com/office/officeart/2005/8/layout/target1"/>
    <dgm:cxn modelId="{9E0BEEBC-1D1F-4739-B269-55C83300A6EF}" srcId="{7A8D9CD6-21D7-463D-8909-6488AEFD0B72}" destId="{247005BE-79BC-4478-A76A-7924909B77C9}" srcOrd="2" destOrd="0" parTransId="{B1F52DD0-F7A2-45CB-BF6F-0F4A702E6F19}" sibTransId="{A3768AF3-E433-4DBD-9241-4D39A72BA4F7}"/>
    <dgm:cxn modelId="{3219A499-B33E-4D19-9494-69F403BDA4BD}" srcId="{7A8D9CD6-21D7-463D-8909-6488AEFD0B72}" destId="{B5E4E4FB-E63A-4221-A4DC-3E7FFC21C6C3}" srcOrd="5" destOrd="0" parTransId="{9A15C86B-D6F0-429C-95AC-8642BCFA3F52}" sibTransId="{61B713AC-2D82-41DE-9F54-CC321DFEEFB9}"/>
    <dgm:cxn modelId="{75294C6C-A61F-4175-98CD-E4CF8F2A0C94}" type="presParOf" srcId="{BE606B9D-5861-4FA2-BDE9-F60459C7D534}" destId="{EB4CF567-79E9-4A9A-A750-4F7ED7BD5EF3}" srcOrd="0" destOrd="0" presId="urn:microsoft.com/office/officeart/2005/8/layout/target1"/>
    <dgm:cxn modelId="{91F31927-B8F9-4BE6-905B-69F9C13A91D0}" type="presParOf" srcId="{BE606B9D-5861-4FA2-BDE9-F60459C7D534}" destId="{0954DFEB-9106-45AB-A163-345949CE2D62}" srcOrd="1" destOrd="0" presId="urn:microsoft.com/office/officeart/2005/8/layout/target1"/>
    <dgm:cxn modelId="{672B27F3-B78F-42A1-A75C-B8CA0FD6CD4D}" type="presParOf" srcId="{BE606B9D-5861-4FA2-BDE9-F60459C7D534}" destId="{387E50CE-B89C-487B-9DD3-0EAC0298C3CE}" srcOrd="2" destOrd="0" presId="urn:microsoft.com/office/officeart/2005/8/layout/target1"/>
    <dgm:cxn modelId="{E115D412-6000-4716-BF29-2D6F82E2B517}" type="presParOf" srcId="{BE606B9D-5861-4FA2-BDE9-F60459C7D534}" destId="{6DAF64B0-FC29-4FC9-96A1-3C46E1FD034E}" srcOrd="3" destOrd="0" presId="urn:microsoft.com/office/officeart/2005/8/layout/target1"/>
    <dgm:cxn modelId="{F7B0FEEE-B432-478D-9928-44682856A402}" type="presParOf" srcId="{BE606B9D-5861-4FA2-BDE9-F60459C7D534}" destId="{759B3C1B-04B7-4D90-A733-069C2FD880AE}" srcOrd="4" destOrd="0" presId="urn:microsoft.com/office/officeart/2005/8/layout/target1"/>
    <dgm:cxn modelId="{FC7C024B-EAD6-47B1-9B9B-8C3B60492135}" type="presParOf" srcId="{BE606B9D-5861-4FA2-BDE9-F60459C7D534}" destId="{9C5C04D4-9359-4CA1-A051-29CBAE3C255A}" srcOrd="5" destOrd="0" presId="urn:microsoft.com/office/officeart/2005/8/layout/target1"/>
    <dgm:cxn modelId="{EE96176B-472B-4533-8D79-44F92C4B0250}" type="presParOf" srcId="{BE606B9D-5861-4FA2-BDE9-F60459C7D534}" destId="{76E8D5C2-B576-45B5-92C3-4B8F09DA545D}" srcOrd="6" destOrd="0" presId="urn:microsoft.com/office/officeart/2005/8/layout/target1"/>
    <dgm:cxn modelId="{F990370D-7ECD-4E0A-B452-C9C443178733}" type="presParOf" srcId="{BE606B9D-5861-4FA2-BDE9-F60459C7D534}" destId="{298DC7E2-52BE-4831-9F95-20969231F5B3}" srcOrd="7" destOrd="0" presId="urn:microsoft.com/office/officeart/2005/8/layout/target1"/>
    <dgm:cxn modelId="{F8452247-3F3A-4650-8F85-14E32AEFF58D}" type="presParOf" srcId="{BE606B9D-5861-4FA2-BDE9-F60459C7D534}" destId="{1310C27E-E789-45B6-952F-DDB4BA7CD94E}" srcOrd="8" destOrd="0" presId="urn:microsoft.com/office/officeart/2005/8/layout/target1"/>
    <dgm:cxn modelId="{DCDA2812-6A75-4F46-A843-ABC57A1C5581}" type="presParOf" srcId="{BE606B9D-5861-4FA2-BDE9-F60459C7D534}" destId="{5E8D11DE-18FC-4440-90C4-B330506A738C}" srcOrd="9" destOrd="0" presId="urn:microsoft.com/office/officeart/2005/8/layout/target1"/>
    <dgm:cxn modelId="{717717FA-2D10-46A1-9C8D-8C47FD4FE891}" type="presParOf" srcId="{BE606B9D-5861-4FA2-BDE9-F60459C7D534}" destId="{5E4F3490-1F0E-42C7-8B25-11CC4CAE1DF9}" srcOrd="10" destOrd="0" presId="urn:microsoft.com/office/officeart/2005/8/layout/target1"/>
    <dgm:cxn modelId="{82CBD201-B265-48CA-86DC-9333A2646CDD}" type="presParOf" srcId="{BE606B9D-5861-4FA2-BDE9-F60459C7D534}" destId="{972397C1-800C-4B3A-88EC-18AECA659257}" srcOrd="11" destOrd="0" presId="urn:microsoft.com/office/officeart/2005/8/layout/target1"/>
    <dgm:cxn modelId="{D04DC89C-8DFF-4D3F-AE34-E7B295B6667B}" type="presParOf" srcId="{BE606B9D-5861-4FA2-BDE9-F60459C7D534}" destId="{CC821857-8F47-4903-BF58-F71147953FFC}" srcOrd="12" destOrd="0" presId="urn:microsoft.com/office/officeart/2005/8/layout/target1"/>
    <dgm:cxn modelId="{6DC78397-6A2F-481C-8AFE-BCD39ADB7852}" type="presParOf" srcId="{BE606B9D-5861-4FA2-BDE9-F60459C7D534}" destId="{B946432F-B20B-48A9-B8A1-3665AFF273DE}" srcOrd="13" destOrd="0" presId="urn:microsoft.com/office/officeart/2005/8/layout/target1"/>
    <dgm:cxn modelId="{27F84051-247B-4CF2-8AF3-269379E71163}" type="presParOf" srcId="{BE606B9D-5861-4FA2-BDE9-F60459C7D534}" destId="{13563281-2D95-4B02-9024-9B95B8CBE013}" srcOrd="14" destOrd="0" presId="urn:microsoft.com/office/officeart/2005/8/layout/target1"/>
    <dgm:cxn modelId="{A8FE5097-CBB4-43FB-8343-95E65423F76E}" type="presParOf" srcId="{BE606B9D-5861-4FA2-BDE9-F60459C7D534}" destId="{E6320229-0DAD-4ACC-A719-6D01F5D09057}" srcOrd="15" destOrd="0" presId="urn:microsoft.com/office/officeart/2005/8/layout/target1"/>
    <dgm:cxn modelId="{6696B5B5-4867-46BB-93AE-043447E21C83}" type="presParOf" srcId="{BE606B9D-5861-4FA2-BDE9-F60459C7D534}" destId="{44174834-6DF2-44E3-A925-423B9E058132}" srcOrd="16" destOrd="0" presId="urn:microsoft.com/office/officeart/2005/8/layout/target1"/>
    <dgm:cxn modelId="{418C2A5B-8619-45E1-94F1-0BE9E86A92F8}" type="presParOf" srcId="{BE606B9D-5861-4FA2-BDE9-F60459C7D534}" destId="{AF286B2A-CEB9-44F6-8AEC-A99A72FF22F8}" srcOrd="17" destOrd="0" presId="urn:microsoft.com/office/officeart/2005/8/layout/target1"/>
    <dgm:cxn modelId="{C92C9900-D75D-4C33-A05D-7CD6FAB39A6C}" type="presParOf" srcId="{BE606B9D-5861-4FA2-BDE9-F60459C7D534}" destId="{4DA69D25-D13A-4AAD-ADCF-14A06920EE5F}" srcOrd="18" destOrd="0" presId="urn:microsoft.com/office/officeart/2005/8/layout/target1"/>
    <dgm:cxn modelId="{91417D37-172B-49C7-91AF-89E5FD11F8D9}" type="presParOf" srcId="{BE606B9D-5861-4FA2-BDE9-F60459C7D534}" destId="{95D8A8EB-88F7-4D30-AB6B-A152D45834E8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390BF-AE5B-4C77-B07B-21164215B219}">
      <dsp:nvSpPr>
        <dsp:cNvPr id="0" name=""/>
        <dsp:cNvSpPr/>
      </dsp:nvSpPr>
      <dsp:spPr>
        <a:xfrm rot="10800000">
          <a:off x="1252808" y="192"/>
          <a:ext cx="6530665" cy="1358142"/>
        </a:xfrm>
        <a:prstGeom prst="homePlate">
          <a:avLst/>
        </a:prstGeom>
        <a:solidFill>
          <a:srgbClr val="60E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17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alibri" pitchFamily="34" charset="0"/>
            </a:rPr>
            <a:t>1a) Analysis of existing initiatives and projects   &amp; local initiatives in the CC/AP mitigation field &amp; 1b) questionnaires of city inventories </a:t>
          </a:r>
          <a:endParaRPr lang="de-DE" sz="2200" kern="1200" dirty="0">
            <a:latin typeface="Calibri" pitchFamily="34" charset="0"/>
          </a:endParaRPr>
        </a:p>
      </dsp:txBody>
      <dsp:txXfrm rot="10800000">
        <a:off x="1592343" y="192"/>
        <a:ext cx="6191130" cy="1358142"/>
      </dsp:txXfrm>
    </dsp:sp>
    <dsp:sp modelId="{2F0CD63A-52DD-4C98-A60E-A637566CE678}">
      <dsp:nvSpPr>
        <dsp:cNvPr id="0" name=""/>
        <dsp:cNvSpPr/>
      </dsp:nvSpPr>
      <dsp:spPr>
        <a:xfrm>
          <a:off x="1001502" y="83629"/>
          <a:ext cx="1191269" cy="11912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8D02-7FFA-4163-867A-0B0D344FE397}">
      <dsp:nvSpPr>
        <dsp:cNvPr id="0" name=""/>
        <dsp:cNvSpPr/>
      </dsp:nvSpPr>
      <dsp:spPr>
        <a:xfrm rot="10800000">
          <a:off x="1205488" y="1713938"/>
          <a:ext cx="6593758" cy="1383540"/>
        </a:xfrm>
        <a:prstGeom prst="homePlate">
          <a:avLst/>
        </a:prstGeom>
        <a:solidFill>
          <a:srgbClr val="44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17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alibri" pitchFamily="34" charset="0"/>
            </a:rPr>
            <a:t>2. Overview &amp; understanding of the results of the studies</a:t>
          </a:r>
          <a:endParaRPr lang="de-DE" sz="2200" kern="1200" dirty="0">
            <a:latin typeface="Calibri" pitchFamily="34" charset="0"/>
          </a:endParaRPr>
        </a:p>
      </dsp:txBody>
      <dsp:txXfrm rot="10800000">
        <a:off x="1551373" y="1713938"/>
        <a:ext cx="6247873" cy="1383540"/>
      </dsp:txXfrm>
    </dsp:sp>
    <dsp:sp modelId="{0F28C4C5-4088-48FB-89D4-A376379FC5CD}">
      <dsp:nvSpPr>
        <dsp:cNvPr id="0" name=""/>
        <dsp:cNvSpPr/>
      </dsp:nvSpPr>
      <dsp:spPr>
        <a:xfrm>
          <a:off x="985728" y="1810073"/>
          <a:ext cx="1191269" cy="119126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82102-C735-4BAA-81C1-520A21EEA027}">
      <dsp:nvSpPr>
        <dsp:cNvPr id="0" name=""/>
        <dsp:cNvSpPr/>
      </dsp:nvSpPr>
      <dsp:spPr>
        <a:xfrm rot="10800000">
          <a:off x="1487394" y="3453081"/>
          <a:ext cx="6217883" cy="15905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17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alibri" pitchFamily="34" charset="0"/>
            </a:rPr>
            <a:t>3. Where are the gaps and what can we learn?</a:t>
          </a:r>
          <a:endParaRPr lang="de-DE" sz="2200" kern="1200" dirty="0">
            <a:latin typeface="Calibri" pitchFamily="34" charset="0"/>
          </a:endParaRPr>
        </a:p>
      </dsp:txBody>
      <dsp:txXfrm rot="10800000">
        <a:off x="1885036" y="3453081"/>
        <a:ext cx="5820241" cy="1590570"/>
      </dsp:txXfrm>
    </dsp:sp>
    <dsp:sp modelId="{9C631838-FD1A-49DF-9924-8DCB39A91449}">
      <dsp:nvSpPr>
        <dsp:cNvPr id="0" name=""/>
        <dsp:cNvSpPr/>
      </dsp:nvSpPr>
      <dsp:spPr>
        <a:xfrm>
          <a:off x="1079697" y="3652731"/>
          <a:ext cx="1191269" cy="119126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78575-B6E2-4F9B-8EB0-1F7E22D40E5F}">
      <dsp:nvSpPr>
        <dsp:cNvPr id="0" name=""/>
        <dsp:cNvSpPr/>
      </dsp:nvSpPr>
      <dsp:spPr>
        <a:xfrm rot="5400000">
          <a:off x="5163215" y="-734254"/>
          <a:ext cx="1026170" cy="275655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project group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contact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finances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>
              <a:solidFill>
                <a:schemeClr val="tx1"/>
              </a:solidFill>
              <a:latin typeface="Calibri" pitchFamily="34" charset="0"/>
            </a:rPr>
            <a:t>duration </a:t>
          </a: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of project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</dsp:txBody>
      <dsp:txXfrm rot="-5400000">
        <a:off x="4298023" y="181031"/>
        <a:ext cx="2706463" cy="925984"/>
      </dsp:txXfrm>
    </dsp:sp>
    <dsp:sp modelId="{3494FC21-2360-4DA1-B482-683013DA247C}">
      <dsp:nvSpPr>
        <dsp:cNvPr id="0" name=""/>
        <dsp:cNvSpPr/>
      </dsp:nvSpPr>
      <dsp:spPr>
        <a:xfrm>
          <a:off x="2203" y="2666"/>
          <a:ext cx="4295818" cy="12827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Calibri" pitchFamily="34" charset="0"/>
            </a:rPr>
            <a:t>General issues </a:t>
          </a:r>
          <a:endParaRPr lang="de-DE" sz="36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64820" y="65283"/>
        <a:ext cx="4170584" cy="1157478"/>
      </dsp:txXfrm>
    </dsp:sp>
    <dsp:sp modelId="{2147A1DF-0D75-4D7E-9C27-C9F4E0EA7E30}">
      <dsp:nvSpPr>
        <dsp:cNvPr id="0" name=""/>
        <dsp:cNvSpPr/>
      </dsp:nvSpPr>
      <dsp:spPr>
        <a:xfrm rot="5400000">
          <a:off x="5163215" y="612593"/>
          <a:ext cx="1026170" cy="2756556"/>
        </a:xfrm>
        <a:prstGeom prst="round2SameRect">
          <a:avLst/>
        </a:prstGeom>
        <a:solidFill>
          <a:schemeClr val="accent5">
            <a:tint val="40000"/>
            <a:alpha val="90000"/>
            <a:hueOff val="1753605"/>
            <a:satOff val="-3597"/>
            <a:lumOff val="-226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753605"/>
              <a:satOff val="-3597"/>
              <a:lumOff val="-22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pollutants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methodology (EF, AD)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data handling &amp; availability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updates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</dsp:txBody>
      <dsp:txXfrm rot="-5400000">
        <a:off x="4298023" y="1527879"/>
        <a:ext cx="2706463" cy="925984"/>
      </dsp:txXfrm>
    </dsp:sp>
    <dsp:sp modelId="{9B4BA844-2C45-42EB-9491-1973CAA9A816}">
      <dsp:nvSpPr>
        <dsp:cNvPr id="0" name=""/>
        <dsp:cNvSpPr/>
      </dsp:nvSpPr>
      <dsp:spPr>
        <a:xfrm>
          <a:off x="2203" y="1349515"/>
          <a:ext cx="4295818" cy="1282712"/>
        </a:xfrm>
        <a:prstGeom prst="roundRect">
          <a:avLst/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1714279"/>
                <a:satOff val="3916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Calibri" pitchFamily="34" charset="0"/>
            </a:rPr>
            <a:t>Emission inventories at local level</a:t>
          </a:r>
          <a:endParaRPr lang="de-DE" sz="36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64820" y="1412132"/>
        <a:ext cx="4170584" cy="1157478"/>
      </dsp:txXfrm>
    </dsp:sp>
    <dsp:sp modelId="{61872010-DCA8-4C8C-8EFC-CE75B23B9AB8}">
      <dsp:nvSpPr>
        <dsp:cNvPr id="0" name=""/>
        <dsp:cNvSpPr/>
      </dsp:nvSpPr>
      <dsp:spPr>
        <a:xfrm rot="5400000">
          <a:off x="5163215" y="1959442"/>
          <a:ext cx="1026170" cy="2756556"/>
        </a:xfrm>
        <a:prstGeom prst="round2SameRect">
          <a:avLst/>
        </a:prstGeom>
        <a:solidFill>
          <a:schemeClr val="accent5">
            <a:tint val="40000"/>
            <a:alpha val="90000"/>
            <a:hueOff val="3507210"/>
            <a:satOff val="-7195"/>
            <a:lumOff val="-452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507210"/>
              <a:satOff val="-7195"/>
              <a:lumOff val="-4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availability of information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good practices 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</dsp:txBody>
      <dsp:txXfrm rot="-5400000">
        <a:off x="4298023" y="2874728"/>
        <a:ext cx="2706463" cy="925984"/>
      </dsp:txXfrm>
    </dsp:sp>
    <dsp:sp modelId="{D223C4C4-413C-47FC-B21E-C55707DC688A}">
      <dsp:nvSpPr>
        <dsp:cNvPr id="0" name=""/>
        <dsp:cNvSpPr/>
      </dsp:nvSpPr>
      <dsp:spPr>
        <a:xfrm>
          <a:off x="2203" y="2696363"/>
          <a:ext cx="4295818" cy="1282712"/>
        </a:xfrm>
        <a:prstGeom prst="roundRect">
          <a:avLst/>
        </a:prstGeom>
        <a:gradFill rotWithShape="0">
          <a:gsLst>
            <a:gs pos="0">
              <a:schemeClr val="accent5">
                <a:hueOff val="3428557"/>
                <a:satOff val="7832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3428557"/>
                <a:satOff val="7832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3428557"/>
                <a:satOff val="7832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Calibri" pitchFamily="34" charset="0"/>
            </a:rPr>
            <a:t>Information on policies &amp; measures</a:t>
          </a:r>
          <a:endParaRPr lang="de-DE" sz="36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64820" y="2758980"/>
        <a:ext cx="4170584" cy="1157478"/>
      </dsp:txXfrm>
    </dsp:sp>
    <dsp:sp modelId="{F576FB57-7302-49F7-9E16-1D4400839FE2}">
      <dsp:nvSpPr>
        <dsp:cNvPr id="0" name=""/>
        <dsp:cNvSpPr/>
      </dsp:nvSpPr>
      <dsp:spPr>
        <a:xfrm rot="5400000">
          <a:off x="5165422" y="3308495"/>
          <a:ext cx="1026170" cy="2752145"/>
        </a:xfrm>
        <a:prstGeom prst="round2SameRect">
          <a:avLst/>
        </a:prstGeom>
        <a:solidFill>
          <a:schemeClr val="accent5">
            <a:tint val="40000"/>
            <a:alpha val="90000"/>
            <a:hueOff val="5260815"/>
            <a:satOff val="-10792"/>
            <a:lumOff val="-678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260815"/>
              <a:satOff val="-10792"/>
              <a:lumOff val="-67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project conclusions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findings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tx1"/>
              </a:solidFill>
              <a:latin typeface="Calibri" pitchFamily="34" charset="0"/>
            </a:rPr>
            <a:t>sharing of network</a:t>
          </a:r>
          <a:endParaRPr lang="de-DE" sz="1300" kern="1200" dirty="0">
            <a:solidFill>
              <a:schemeClr val="tx1"/>
            </a:solidFill>
            <a:latin typeface="Calibri" pitchFamily="34" charset="0"/>
          </a:endParaRPr>
        </a:p>
      </dsp:txBody>
      <dsp:txXfrm rot="-5400000">
        <a:off x="4302435" y="4221576"/>
        <a:ext cx="2702052" cy="925984"/>
      </dsp:txXfrm>
    </dsp:sp>
    <dsp:sp modelId="{EDEC4BFE-227F-4959-B444-16C09A6CD4D4}">
      <dsp:nvSpPr>
        <dsp:cNvPr id="0" name=""/>
        <dsp:cNvSpPr/>
      </dsp:nvSpPr>
      <dsp:spPr>
        <a:xfrm>
          <a:off x="2203" y="4043212"/>
          <a:ext cx="4300231" cy="1282712"/>
        </a:xfrm>
        <a:prstGeom prst="roundRect">
          <a:avLst/>
        </a:prstGeom>
        <a:gradFill rotWithShape="0">
          <a:gsLst>
            <a:gs pos="0">
              <a:schemeClr val="accent5">
                <a:hueOff val="5142836"/>
                <a:satOff val="11748"/>
                <a:alphaOff val="0"/>
                <a:shade val="51000"/>
                <a:satMod val="130000"/>
                <a:lumMod val="95000"/>
                <a:lumOff val="5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Calibri" pitchFamily="34" charset="0"/>
            </a:rPr>
            <a:t>Other</a:t>
          </a:r>
          <a:endParaRPr lang="de-DE" sz="36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64820" y="4105829"/>
        <a:ext cx="4174997" cy="1157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74834-6DF2-44E3-A925-423B9E058132}">
      <dsp:nvSpPr>
        <dsp:cNvPr id="0" name=""/>
        <dsp:cNvSpPr/>
      </dsp:nvSpPr>
      <dsp:spPr>
        <a:xfrm>
          <a:off x="491544" y="1354276"/>
          <a:ext cx="4677984" cy="4677984"/>
        </a:xfrm>
        <a:prstGeom prst="ellipse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821857-8F47-4903-BF58-F71147953FFC}">
      <dsp:nvSpPr>
        <dsp:cNvPr id="0" name=""/>
        <dsp:cNvSpPr/>
      </dsp:nvSpPr>
      <dsp:spPr>
        <a:xfrm>
          <a:off x="1077851" y="1880003"/>
          <a:ext cx="3638691" cy="3638691"/>
        </a:xfrm>
        <a:prstGeom prst="ellipse">
          <a:avLst/>
        </a:prstGeom>
        <a:gradFill rotWithShape="0">
          <a:gsLst>
            <a:gs pos="0">
              <a:schemeClr val="accent5">
                <a:hueOff val="3857127"/>
                <a:satOff val="8811"/>
                <a:lumOff val="-24412"/>
                <a:alphaOff val="0"/>
                <a:shade val="51000"/>
                <a:satMod val="130000"/>
              </a:schemeClr>
            </a:gs>
            <a:gs pos="80000">
              <a:schemeClr val="accent5">
                <a:hueOff val="3857127"/>
                <a:satOff val="8811"/>
                <a:lumOff val="-24412"/>
                <a:alphaOff val="0"/>
                <a:shade val="93000"/>
                <a:satMod val="130000"/>
              </a:schemeClr>
            </a:gs>
            <a:gs pos="100000">
              <a:schemeClr val="accent5">
                <a:hueOff val="3857127"/>
                <a:satOff val="8811"/>
                <a:lumOff val="-2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10C27E-E789-45B6-952F-DDB4BA7CD94E}">
      <dsp:nvSpPr>
        <dsp:cNvPr id="0" name=""/>
        <dsp:cNvSpPr/>
      </dsp:nvSpPr>
      <dsp:spPr>
        <a:xfrm>
          <a:off x="1597497" y="2399649"/>
          <a:ext cx="2599399" cy="2599399"/>
        </a:xfrm>
        <a:prstGeom prst="ellipse">
          <a:avLst/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hueOff val="2571418"/>
                <a:satOff val="5874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9B3C1B-04B7-4D90-A733-069C2FD880AE}">
      <dsp:nvSpPr>
        <dsp:cNvPr id="0" name=""/>
        <dsp:cNvSpPr/>
      </dsp:nvSpPr>
      <dsp:spPr>
        <a:xfrm>
          <a:off x="2117533" y="2919685"/>
          <a:ext cx="1559328" cy="1559328"/>
        </a:xfrm>
        <a:prstGeom prst="ellipse">
          <a:avLst/>
        </a:prstGeom>
        <a:gradFill rotWithShape="0">
          <a:gsLst>
            <a:gs pos="0">
              <a:schemeClr val="accent5">
                <a:hueOff val="1285709"/>
                <a:satOff val="2937"/>
                <a:lumOff val="-8137"/>
                <a:alphaOff val="0"/>
                <a:shade val="51000"/>
                <a:satMod val="130000"/>
              </a:schemeClr>
            </a:gs>
            <a:gs pos="80000">
              <a:schemeClr val="accent5">
                <a:hueOff val="1285709"/>
                <a:satOff val="2937"/>
                <a:lumOff val="-8137"/>
                <a:alphaOff val="0"/>
                <a:shade val="93000"/>
                <a:satMod val="130000"/>
              </a:schemeClr>
            </a:gs>
            <a:gs pos="100000">
              <a:schemeClr val="accent5">
                <a:hueOff val="1285709"/>
                <a:satOff val="2937"/>
                <a:lumOff val="-8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4CF567-79E9-4A9A-A750-4F7ED7BD5EF3}">
      <dsp:nvSpPr>
        <dsp:cNvPr id="0" name=""/>
        <dsp:cNvSpPr/>
      </dsp:nvSpPr>
      <dsp:spPr>
        <a:xfrm>
          <a:off x="2637179" y="3439331"/>
          <a:ext cx="520035" cy="5200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54DFEB-9106-45AB-A163-345949CE2D62}">
      <dsp:nvSpPr>
        <dsp:cNvPr id="0" name=""/>
        <dsp:cNvSpPr/>
      </dsp:nvSpPr>
      <dsp:spPr>
        <a:xfrm>
          <a:off x="5980031" y="216023"/>
          <a:ext cx="3163977" cy="82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alibri" pitchFamily="34" charset="0"/>
            </a:rPr>
            <a:t>Comparability of different approaches</a:t>
          </a:r>
          <a:endParaRPr lang="de-DE" sz="2000" b="1" kern="1200" dirty="0">
            <a:latin typeface="Calibri" pitchFamily="34" charset="0"/>
          </a:endParaRPr>
        </a:p>
      </dsp:txBody>
      <dsp:txXfrm>
        <a:off x="5980031" y="216023"/>
        <a:ext cx="3163977" cy="825820"/>
      </dsp:txXfrm>
    </dsp:sp>
    <dsp:sp modelId="{387E50CE-B89C-487B-9DD3-0EAC0298C3CE}">
      <dsp:nvSpPr>
        <dsp:cNvPr id="0" name=""/>
        <dsp:cNvSpPr/>
      </dsp:nvSpPr>
      <dsp:spPr>
        <a:xfrm>
          <a:off x="5431105" y="611880"/>
          <a:ext cx="584748" cy="0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DAF64B0-FC29-4FC9-96A1-3C46E1FD034E}">
      <dsp:nvSpPr>
        <dsp:cNvPr id="0" name=""/>
        <dsp:cNvSpPr/>
      </dsp:nvSpPr>
      <dsp:spPr>
        <a:xfrm rot="5400000">
          <a:off x="2618467" y="890610"/>
          <a:ext cx="3087469" cy="2530009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C5C04D4-9359-4CA1-A051-29CBAE3C255A}">
      <dsp:nvSpPr>
        <dsp:cNvPr id="0" name=""/>
        <dsp:cNvSpPr/>
      </dsp:nvSpPr>
      <dsp:spPr>
        <a:xfrm>
          <a:off x="6015853" y="1072193"/>
          <a:ext cx="2338992" cy="82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alibri" pitchFamily="34" charset="0"/>
            </a:rPr>
            <a:t>Availability of data</a:t>
          </a:r>
          <a:endParaRPr lang="de-DE" sz="2000" b="1" kern="1200" dirty="0">
            <a:latin typeface="Calibri" pitchFamily="34" charset="0"/>
          </a:endParaRPr>
        </a:p>
      </dsp:txBody>
      <dsp:txXfrm>
        <a:off x="6015853" y="1072193"/>
        <a:ext cx="2338992" cy="825820"/>
      </dsp:txXfrm>
    </dsp:sp>
    <dsp:sp modelId="{76E8D5C2-B576-45B5-92C3-4B8F09DA545D}">
      <dsp:nvSpPr>
        <dsp:cNvPr id="0" name=""/>
        <dsp:cNvSpPr/>
      </dsp:nvSpPr>
      <dsp:spPr>
        <a:xfrm>
          <a:off x="5431105" y="1485103"/>
          <a:ext cx="584748" cy="0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98DC7E2-52BE-4831-9F95-20969231F5B3}">
      <dsp:nvSpPr>
        <dsp:cNvPr id="0" name=""/>
        <dsp:cNvSpPr/>
      </dsp:nvSpPr>
      <dsp:spPr>
        <a:xfrm rot="5400000">
          <a:off x="3072154" y="1697484"/>
          <a:ext cx="2570708" cy="2144076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E8D11DE-18FC-4440-90C4-B330506A738C}">
      <dsp:nvSpPr>
        <dsp:cNvPr id="0" name=""/>
        <dsp:cNvSpPr/>
      </dsp:nvSpPr>
      <dsp:spPr>
        <a:xfrm>
          <a:off x="6015853" y="1945417"/>
          <a:ext cx="2338992" cy="82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err="1" smtClean="0">
              <a:latin typeface="Calibri" pitchFamily="34" charset="0"/>
            </a:rPr>
            <a:t>Guidance</a:t>
          </a:r>
          <a:r>
            <a:rPr lang="de-DE" sz="2000" b="1" kern="1200" dirty="0" smtClean="0">
              <a:latin typeface="Calibri" pitchFamily="34" charset="0"/>
            </a:rPr>
            <a:t>, QA/QC</a:t>
          </a:r>
          <a:endParaRPr lang="de-DE" sz="2000" b="1" kern="1200" dirty="0">
            <a:latin typeface="Calibri" pitchFamily="34" charset="0"/>
          </a:endParaRPr>
        </a:p>
      </dsp:txBody>
      <dsp:txXfrm>
        <a:off x="6015853" y="1945417"/>
        <a:ext cx="2338992" cy="825820"/>
      </dsp:txXfrm>
    </dsp:sp>
    <dsp:sp modelId="{5E4F3490-1F0E-42C7-8B25-11CC4CAE1DF9}">
      <dsp:nvSpPr>
        <dsp:cNvPr id="0" name=""/>
        <dsp:cNvSpPr/>
      </dsp:nvSpPr>
      <dsp:spPr>
        <a:xfrm>
          <a:off x="5431105" y="2358327"/>
          <a:ext cx="584748" cy="0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72397C1-800C-4B3A-88EC-18AECA659257}">
      <dsp:nvSpPr>
        <dsp:cNvPr id="0" name=""/>
        <dsp:cNvSpPr/>
      </dsp:nvSpPr>
      <dsp:spPr>
        <a:xfrm rot="5400000">
          <a:off x="3517030" y="2471378"/>
          <a:ext cx="2027126" cy="1801023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946432F-B20B-48A9-B8A1-3665AFF273DE}">
      <dsp:nvSpPr>
        <dsp:cNvPr id="0" name=""/>
        <dsp:cNvSpPr/>
      </dsp:nvSpPr>
      <dsp:spPr>
        <a:xfrm>
          <a:off x="6015853" y="2799929"/>
          <a:ext cx="2338992" cy="82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alibri" pitchFamily="34" charset="0"/>
            </a:rPr>
            <a:t>Use of co-benefits (pollutants)</a:t>
          </a:r>
          <a:endParaRPr lang="de-DE" sz="2000" b="1" kern="1200" dirty="0">
            <a:latin typeface="Calibri" pitchFamily="34" charset="0"/>
          </a:endParaRPr>
        </a:p>
      </dsp:txBody>
      <dsp:txXfrm>
        <a:off x="6015853" y="2799929"/>
        <a:ext cx="2338992" cy="825820"/>
      </dsp:txXfrm>
    </dsp:sp>
    <dsp:sp modelId="{13563281-2D95-4B02-9024-9B95B8CBE013}">
      <dsp:nvSpPr>
        <dsp:cNvPr id="0" name=""/>
        <dsp:cNvSpPr/>
      </dsp:nvSpPr>
      <dsp:spPr>
        <a:xfrm>
          <a:off x="5431105" y="3212839"/>
          <a:ext cx="584748" cy="0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6320229-0DAD-4ACC-A719-6D01F5D09057}">
      <dsp:nvSpPr>
        <dsp:cNvPr id="0" name=""/>
        <dsp:cNvSpPr/>
      </dsp:nvSpPr>
      <dsp:spPr>
        <a:xfrm rot="5400000">
          <a:off x="3959879" y="3288466"/>
          <a:ext cx="1546853" cy="1395598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F286B2A-CEB9-44F6-8AEC-A99A72FF22F8}">
      <dsp:nvSpPr>
        <dsp:cNvPr id="0" name=""/>
        <dsp:cNvSpPr/>
      </dsp:nvSpPr>
      <dsp:spPr>
        <a:xfrm>
          <a:off x="6015853" y="3629491"/>
          <a:ext cx="2338992" cy="82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alibri" pitchFamily="34" charset="0"/>
            </a:rPr>
            <a:t>Use of EI</a:t>
          </a:r>
          <a:endParaRPr lang="de-DE" sz="2000" b="1" kern="1200" dirty="0">
            <a:latin typeface="Calibri" pitchFamily="34" charset="0"/>
          </a:endParaRPr>
        </a:p>
      </dsp:txBody>
      <dsp:txXfrm>
        <a:off x="6015853" y="3629491"/>
        <a:ext cx="2338992" cy="825820"/>
      </dsp:txXfrm>
    </dsp:sp>
    <dsp:sp modelId="{4DA69D25-D13A-4AAD-ADCF-14A06920EE5F}">
      <dsp:nvSpPr>
        <dsp:cNvPr id="0" name=""/>
        <dsp:cNvSpPr/>
      </dsp:nvSpPr>
      <dsp:spPr>
        <a:xfrm>
          <a:off x="5431105" y="4042401"/>
          <a:ext cx="584748" cy="0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5D8A8EB-88F7-4D30-AB6B-A152D45834E8}">
      <dsp:nvSpPr>
        <dsp:cNvPr id="0" name=""/>
        <dsp:cNvSpPr/>
      </dsp:nvSpPr>
      <dsp:spPr>
        <a:xfrm rot="5400000">
          <a:off x="4378559" y="4081385"/>
          <a:ext cx="1091529" cy="1013563"/>
        </a:xfrm>
        <a:prstGeom prst="line">
          <a:avLst/>
        </a:prstGeom>
        <a:noFill/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664E7B14-E313-480D-B174-32ECA4CB2D7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54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9682F7DD-BB42-488B-B249-3A88B39AE9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0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eair.eu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uco2.eu/" TargetMode="External"/><Relationship Id="rId4" Type="http://schemas.openxmlformats.org/officeDocument/2006/relationships/hyperlink" Target="http://www.eumayors.eu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EFD61-45D5-42E9-AD6B-C8E93D064947}" type="slidenum">
              <a:rPr lang="de-DE"/>
              <a:pPr/>
              <a:t>1</a:t>
            </a:fld>
            <a:endParaRPr lang="de-DE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57362" y="4685258"/>
            <a:ext cx="5207000" cy="4605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/>
              <a:t>CiteAir</a:t>
            </a:r>
            <a:r>
              <a:rPr lang="fr-FR" b="1" dirty="0"/>
              <a:t> II</a:t>
            </a:r>
            <a:br>
              <a:rPr lang="fr-FR" b="1" dirty="0"/>
            </a:br>
            <a:r>
              <a:rPr lang="fr-FR" i="1" u="sng" dirty="0">
                <a:hlinkClick r:id="rId3"/>
              </a:rPr>
              <a:t>http://www.citeair.eu/  </a:t>
            </a:r>
            <a:endParaRPr lang="de-DE" dirty="0"/>
          </a:p>
          <a:p>
            <a:pPr marL="0" indent="0" algn="just">
              <a:buNone/>
            </a:pPr>
            <a:r>
              <a:rPr lang="en-GB" dirty="0" err="1" smtClean="0"/>
              <a:t>CiteAir</a:t>
            </a:r>
            <a:r>
              <a:rPr lang="en-GB" dirty="0" smtClean="0"/>
              <a:t> </a:t>
            </a:r>
            <a:r>
              <a:rPr lang="en-GB" dirty="0"/>
              <a:t>II </a:t>
            </a:r>
            <a:r>
              <a:rPr lang="en-GB" dirty="0" smtClean="0"/>
              <a:t>:</a:t>
            </a:r>
          </a:p>
          <a:p>
            <a:pPr marL="0" indent="0" algn="just">
              <a:buNone/>
            </a:pPr>
            <a:r>
              <a:rPr lang="en-GB" dirty="0" smtClean="0"/>
              <a:t>EU </a:t>
            </a:r>
            <a:r>
              <a:rPr lang="en-GB" dirty="0"/>
              <a:t>funded project with the aim of providing up-to-date information on air quality, greenhouse gases and emissions in European cities to local and regional authorities. </a:t>
            </a:r>
          </a:p>
          <a:p>
            <a:pPr marL="0" indent="0" algn="just">
              <a:buNone/>
            </a:pPr>
            <a:r>
              <a:rPr lang="en-GB" dirty="0" smtClean="0"/>
              <a:t>output: guidebook </a:t>
            </a:r>
            <a:r>
              <a:rPr lang="en-GB" dirty="0"/>
              <a:t>addressing the integration of greenhouse gases into air pollutant emission inventories at the local scale (covering CO</a:t>
            </a:r>
            <a:r>
              <a:rPr lang="en-GB" baseline="-25000" dirty="0"/>
              <a:t>2</a:t>
            </a:r>
            <a:r>
              <a:rPr lang="en-GB" dirty="0"/>
              <a:t>, PM</a:t>
            </a:r>
            <a:r>
              <a:rPr lang="en-GB" baseline="-25000" dirty="0"/>
              <a:t>10</a:t>
            </a:r>
            <a:r>
              <a:rPr lang="en-GB" dirty="0"/>
              <a:t>, </a:t>
            </a:r>
            <a:r>
              <a:rPr lang="en-GB" dirty="0" err="1"/>
              <a:t>NO</a:t>
            </a:r>
            <a:r>
              <a:rPr lang="en-GB" baseline="-25000" dirty="0" err="1"/>
              <a:t>x</a:t>
            </a:r>
            <a:r>
              <a:rPr lang="en-GB" dirty="0"/>
              <a:t>, NO</a:t>
            </a:r>
            <a:r>
              <a:rPr lang="en-GB" baseline="-25000" dirty="0"/>
              <a:t>2</a:t>
            </a:r>
            <a:r>
              <a:rPr lang="en-GB" dirty="0"/>
              <a:t>).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GB" b="1" dirty="0"/>
              <a:t>Covenant of Mayors (</a:t>
            </a:r>
            <a:r>
              <a:rPr lang="en-GB" b="1" dirty="0" err="1"/>
              <a:t>CoM</a:t>
            </a:r>
            <a:r>
              <a:rPr lang="en-GB" b="1" dirty="0"/>
              <a:t>)</a:t>
            </a:r>
            <a:br>
              <a:rPr lang="en-GB" b="1" dirty="0"/>
            </a:br>
            <a:r>
              <a:rPr lang="en-GB" i="1" u="sng" dirty="0">
                <a:hlinkClick r:id="rId4"/>
              </a:rPr>
              <a:t>http://www.eumayors.eu</a:t>
            </a:r>
            <a:r>
              <a:rPr lang="en-GB" i="1" dirty="0"/>
              <a:t> </a:t>
            </a:r>
          </a:p>
          <a:p>
            <a:pPr marL="0" indent="0" algn="just">
              <a:buNone/>
            </a:pPr>
            <a:r>
              <a:rPr lang="en-GB" dirty="0" smtClean="0"/>
              <a:t>The </a:t>
            </a:r>
            <a:r>
              <a:rPr lang="en-GB" dirty="0" err="1"/>
              <a:t>CoM</a:t>
            </a:r>
            <a:r>
              <a:rPr lang="en-GB" dirty="0"/>
              <a:t> is a grouping of more than 4800 cities that have voluntarily committed to increase energy efficiency and use of renewable energy sources. </a:t>
            </a:r>
            <a:endParaRPr lang="en-GB" dirty="0" smtClean="0"/>
          </a:p>
          <a:p>
            <a:pPr marL="0" indent="0" algn="just">
              <a:buNone/>
            </a:pPr>
            <a:r>
              <a:rPr lang="en-GB" dirty="0" err="1" smtClean="0"/>
              <a:t>Implemention</a:t>
            </a:r>
            <a:r>
              <a:rPr lang="en-GB" dirty="0" smtClean="0"/>
              <a:t> of baseline </a:t>
            </a:r>
            <a:r>
              <a:rPr lang="en-GB" dirty="0"/>
              <a:t>emission inventories at urban level and includes emission factors for the main emission sources (fuels, electricity etc.), advice for activity data collection, and help to use existing tools.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fr-FR" b="1" dirty="0"/>
              <a:t>EU CO</a:t>
            </a:r>
            <a:r>
              <a:rPr lang="fr-FR" b="1" baseline="-25000" dirty="0"/>
              <a:t>2</a:t>
            </a:r>
            <a:r>
              <a:rPr lang="fr-FR" b="1" dirty="0"/>
              <a:t> 80/50 – METREX</a:t>
            </a:r>
            <a:br>
              <a:rPr lang="fr-FR" b="1" dirty="0"/>
            </a:br>
            <a:r>
              <a:rPr lang="fr-FR" i="1" u="sng" dirty="0">
                <a:hlinkClick r:id="rId5"/>
              </a:rPr>
              <a:t>http://euco2.eu/</a:t>
            </a:r>
            <a:r>
              <a:rPr lang="fr-FR" i="1" dirty="0"/>
              <a:t> </a:t>
            </a:r>
          </a:p>
          <a:p>
            <a:pPr marL="0" indent="0" algn="just">
              <a:buNone/>
            </a:pPr>
            <a:r>
              <a:rPr lang="en-GB" dirty="0" smtClean="0"/>
              <a:t>This </a:t>
            </a:r>
            <a:r>
              <a:rPr lang="en-GB" dirty="0"/>
              <a:t>project examined in which ways and in what regions an 80% reduction target for CO</a:t>
            </a:r>
            <a:r>
              <a:rPr lang="en-GB" baseline="-25000" dirty="0"/>
              <a:t>2</a:t>
            </a:r>
            <a:r>
              <a:rPr lang="en-GB" dirty="0"/>
              <a:t> emissions could be achieved by 2050. </a:t>
            </a:r>
          </a:p>
          <a:p>
            <a:pPr marL="0" indent="0" algn="just">
              <a:buNone/>
            </a:pP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emissions and other greenhouse gases and energy data for 18 cities and three regions were compiled in the form of an urban emission inventory and mitigation scenarios were applied with a commercial inventory tool.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F7DD-BB42-488B-B249-3A88B39AE91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55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F7DD-BB42-488B-B249-3A88B39AE91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47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F7DD-BB42-488B-B249-3A88B39AE91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47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F7DD-BB42-488B-B249-3A88B39AE91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47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F7DD-BB42-488B-B249-3A88B39AE91A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03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0" y="1438275"/>
            <a:ext cx="6400800" cy="990600"/>
          </a:xfrm>
        </p:spPr>
        <p:txBody>
          <a:bodyPr anchor="t"/>
          <a:lstStyle>
            <a:lvl1pPr>
              <a:defRPr sz="320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0" y="2514600"/>
            <a:ext cx="6400800" cy="4035425"/>
          </a:xfrm>
        </p:spPr>
        <p:txBody>
          <a:bodyPr/>
          <a:lstStyle>
            <a:lvl1pPr marL="0" indent="0">
              <a:defRPr sz="1800" b="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38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057400" y="4038600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105" name="Picture 33" descr="oekologo-6cm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5406"/>
            <a:ext cx="1746920" cy="4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balken-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3988"/>
            <a:ext cx="106362" cy="64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Pcsrv3\organisation\756\Intern\01_CorporateDesign_neu_2009\Logo\Nachbau manu\JPG\Umweltbundesamt_RGB_TL-links_engl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7674"/>
            <a:ext cx="2456685" cy="295275"/>
          </a:xfrm>
          <a:prstGeom prst="rect">
            <a:avLst/>
          </a:prstGeom>
          <a:noFill/>
        </p:spPr>
      </p:pic>
      <p:pic>
        <p:nvPicPr>
          <p:cNvPr id="1026" name="Picture 2" descr="Logo_EEA_with_ETCACM_textright_larg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2" y="285406"/>
            <a:ext cx="1958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C9F33-2C95-46B4-B9B5-7F3A1216696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73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6100" y="990600"/>
            <a:ext cx="1562100" cy="5029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09800" y="990600"/>
            <a:ext cx="4533900" cy="5029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5C216-DF3F-4D38-AB99-FA4E7010D5F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04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0" y="990600"/>
            <a:ext cx="62484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209800" y="2743200"/>
            <a:ext cx="6248400" cy="32766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74D52034-A5A0-48A4-AD46-1B4E2EB554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12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57200" y="1905000"/>
            <a:ext cx="8229599" cy="39486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6271567" y="65496"/>
            <a:ext cx="2592288" cy="764704"/>
            <a:chOff x="3491880" y="280516"/>
            <a:chExt cx="2592288" cy="764704"/>
          </a:xfrm>
        </p:grpSpPr>
        <p:sp>
          <p:nvSpPr>
            <p:cNvPr id="7" name="Rechteck 6"/>
            <p:cNvSpPr/>
            <p:nvPr userDrawn="1"/>
          </p:nvSpPr>
          <p:spPr bwMode="auto">
            <a:xfrm>
              <a:off x="3491880" y="280516"/>
              <a:ext cx="2592288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2" descr="Logo_EEA_with_ETCACM_textright_larg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10455"/>
              <a:ext cx="195897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156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DBF05-E7A5-435E-B515-194C007A4B62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7" name="Picture 2" descr="Logo_EEA_with_ETCACM_textright_lar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958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65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2982F-3597-4D36-8FFF-4F899992F48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37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09800" y="2743200"/>
            <a:ext cx="3048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2743200"/>
            <a:ext cx="3048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CFEE-BC62-4D2B-B108-062C9F69ED5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21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1C911-A768-4BEC-9AD0-F1C39562155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91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14FB5-3E03-488D-ACC6-5F3DF184FDB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3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3EAE9-65EB-4FDC-A83D-C41838B065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43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692696"/>
            <a:ext cx="4525342" cy="5433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7F967-D01E-4D5C-90C5-31DC6AC9A37A}" type="slidenum">
              <a:rPr lang="de-DE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6271567" y="65496"/>
            <a:ext cx="2592288" cy="764704"/>
            <a:chOff x="3491880" y="280516"/>
            <a:chExt cx="2592288" cy="764704"/>
          </a:xfrm>
        </p:grpSpPr>
        <p:sp>
          <p:nvSpPr>
            <p:cNvPr id="9" name="Rechteck 8"/>
            <p:cNvSpPr/>
            <p:nvPr userDrawn="1"/>
          </p:nvSpPr>
          <p:spPr bwMode="auto">
            <a:xfrm>
              <a:off x="3491880" y="280516"/>
              <a:ext cx="2592288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2" descr="Logo_EEA_with_ETCACM_textright_larg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10455"/>
              <a:ext cx="195897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821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C3339-CF03-44C9-8D17-572621BC50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10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990600"/>
            <a:ext cx="624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9DCB0CBA-67CD-466C-A7DB-A68B7CE9D58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838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40" name="Picture 16" descr="oekologo-6cm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514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2743200"/>
            <a:ext cx="6248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51" name="Picture 27" descr="balken-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3988"/>
            <a:ext cx="106362" cy="64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u.doering@oeko.de" TargetMode="External"/><Relationship Id="rId2" Type="http://schemas.openxmlformats.org/officeDocument/2006/relationships/hyperlink" Target="mailto:christian.nagl@umweltbundesamt.a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5373216"/>
            <a:ext cx="6695026" cy="1329741"/>
          </a:xfrm>
          <a:noFill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GB" sz="2000" dirty="0" err="1" smtClean="0">
                <a:latin typeface="Calibri" pitchFamily="34" charset="0"/>
              </a:rPr>
              <a:t>Fairmode</a:t>
            </a:r>
            <a:r>
              <a:rPr lang="en-GB" sz="2000" dirty="0" smtClean="0">
                <a:latin typeface="Calibri" pitchFamily="34" charset="0"/>
              </a:rPr>
              <a:t> meeting 11.04.2013</a:t>
            </a:r>
            <a:endParaRPr lang="en-GB" sz="2000" i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GB" sz="1400" dirty="0" smtClean="0"/>
          </a:p>
          <a:p>
            <a:pPr>
              <a:lnSpc>
                <a:spcPct val="90000"/>
              </a:lnSpc>
            </a:pPr>
            <a:r>
              <a:rPr lang="en-GB" sz="1400" dirty="0"/>
              <a:t>ETC/ACM task manager: Ulrike Döring, </a:t>
            </a:r>
            <a:r>
              <a:rPr lang="en-GB" sz="1400" dirty="0" err="1"/>
              <a:t>Öko</a:t>
            </a:r>
            <a:r>
              <a:rPr lang="en-GB" sz="1400" dirty="0"/>
              <a:t>- </a:t>
            </a:r>
            <a:r>
              <a:rPr lang="en-GB" sz="1400" dirty="0" err="1"/>
              <a:t>Institut</a:t>
            </a:r>
            <a:endParaRPr lang="en-GB" sz="1400" dirty="0"/>
          </a:p>
          <a:p>
            <a:pPr>
              <a:lnSpc>
                <a:spcPct val="90000"/>
              </a:lnSpc>
            </a:pPr>
            <a:r>
              <a:rPr lang="en-GB" sz="1400" dirty="0" smtClean="0"/>
              <a:t>ETC/ACM deputy manager: Christian Nagl, </a:t>
            </a:r>
            <a:r>
              <a:rPr lang="en-GB" sz="1400" dirty="0" err="1" smtClean="0"/>
              <a:t>Umweltbundesamt</a:t>
            </a:r>
            <a:r>
              <a:rPr lang="en-GB" sz="1400" dirty="0" smtClean="0"/>
              <a:t> Vienna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2731" y="1052736"/>
            <a:ext cx="8280920" cy="1008112"/>
          </a:xfrm>
        </p:spPr>
        <p:txBody>
          <a:bodyPr/>
          <a:lstStyle/>
          <a:p>
            <a:pPr lvl="0" algn="ctr"/>
            <a:r>
              <a:rPr lang="en-GB" sz="2400" i="1" dirty="0">
                <a:latin typeface="Calibri" pitchFamily="34" charset="0"/>
              </a:rPr>
              <a:t>Compilation of urban emission inventories as analysed within the Air Implementation Pilot</a:t>
            </a:r>
            <a:endParaRPr lang="de-DE" sz="2400" dirty="0">
              <a:latin typeface="Calibri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403648" y="2060848"/>
            <a:ext cx="6551660" cy="2948708"/>
            <a:chOff x="2699792" y="1628800"/>
            <a:chExt cx="3843337" cy="3152775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2699792" y="1628800"/>
              <a:ext cx="3843337" cy="31527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13" name="Gerade Verbindung 12"/>
            <p:cNvCxnSpPr>
              <a:stCxn id="12" idx="0"/>
              <a:endCxn id="12" idx="2"/>
            </p:cNvCxnSpPr>
            <p:nvPr/>
          </p:nvCxnSpPr>
          <p:spPr>
            <a:xfrm>
              <a:off x="4621461" y="1628800"/>
              <a:ext cx="0" cy="31527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>
              <a:stCxn id="12" idx="1"/>
              <a:endCxn id="12" idx="3"/>
            </p:cNvCxnSpPr>
            <p:nvPr/>
          </p:nvCxnSpPr>
          <p:spPr>
            <a:xfrm>
              <a:off x="2699792" y="3205188"/>
              <a:ext cx="384333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fik 1" descr="image0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2000" contrast="-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638462"/>
              <a:ext cx="1921669" cy="15667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 descr="image0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205187"/>
              <a:ext cx="1921669" cy="15763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Grafik 3" descr="image00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461" y="1628800"/>
              <a:ext cx="1921668" cy="15763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Grafik 4" descr="image00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50000" contrast="-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964" y="3205187"/>
              <a:ext cx="1895165" cy="15763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248400" cy="914400"/>
          </a:xfrm>
        </p:spPr>
        <p:txBody>
          <a:bodyPr/>
          <a:lstStyle/>
          <a:p>
            <a:r>
              <a:rPr lang="en-GB" dirty="0" smtClean="0"/>
              <a:t>Main </a:t>
            </a:r>
            <a:r>
              <a:rPr lang="en-GB" dirty="0"/>
              <a:t>results - use of EI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376361" cy="34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248400" cy="9144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Main </a:t>
            </a:r>
            <a:r>
              <a:rPr lang="en-GB" dirty="0">
                <a:latin typeface="Calibri" pitchFamily="34" charset="0"/>
              </a:rPr>
              <a:t>results - </a:t>
            </a:r>
            <a:r>
              <a:rPr lang="en-GB" dirty="0" smtClean="0">
                <a:latin typeface="Calibri" pitchFamily="34" charset="0"/>
              </a:rPr>
              <a:t>pollutants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928688"/>
            <a:ext cx="74485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719572" y="6096737"/>
            <a:ext cx="6228692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Times New Roman"/>
                <a:ea typeface="Times New Roman"/>
              </a:rPr>
              <a:t>NEC: National Emission Ceiling Directive </a:t>
            </a:r>
            <a:r>
              <a:rPr lang="en-GB" sz="1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2001/81/EC, AQD</a:t>
            </a:r>
            <a:r>
              <a:rPr lang="en-GB" sz="1100" dirty="0">
                <a:solidFill>
                  <a:srgbClr val="000000"/>
                </a:solidFill>
                <a:latin typeface="Times New Roman"/>
                <a:ea typeface="Times New Roman"/>
              </a:rPr>
              <a:t>: Air Quality Directive 2008/50/EC</a:t>
            </a:r>
            <a:endParaRPr lang="de-DE" sz="11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Times New Roman"/>
                <a:ea typeface="Times New Roman"/>
              </a:rPr>
              <a:t>DD4: 4</a:t>
            </a:r>
            <a:r>
              <a:rPr lang="en-GB" sz="11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th</a:t>
            </a:r>
            <a:r>
              <a:rPr lang="en-GB" sz="1100" dirty="0">
                <a:solidFill>
                  <a:srgbClr val="000000"/>
                </a:solidFill>
                <a:latin typeface="Times New Roman"/>
                <a:ea typeface="Times New Roman"/>
              </a:rPr>
              <a:t> Daughter Directive </a:t>
            </a:r>
            <a:r>
              <a:rPr lang="en-GB" sz="1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2004/107/EC, GP</a:t>
            </a:r>
            <a:r>
              <a:rPr lang="en-GB" sz="1100" dirty="0">
                <a:solidFill>
                  <a:srgbClr val="000000"/>
                </a:solidFill>
                <a:latin typeface="Times New Roman"/>
                <a:ea typeface="Times New Roman"/>
              </a:rPr>
              <a:t>: revised Gothenburg Protocol under the CLRTAP</a:t>
            </a:r>
            <a:endParaRPr lang="de-DE" sz="11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latin typeface="Times New Roman"/>
                <a:ea typeface="Times New Roman"/>
              </a:rPr>
              <a:t>UNFCCC: United Nations Framework Convention on Climate Change</a:t>
            </a:r>
            <a:endParaRPr lang="de-DE" sz="11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91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248400" cy="9144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Main </a:t>
            </a:r>
            <a:r>
              <a:rPr lang="en-GB" dirty="0">
                <a:latin typeface="Calibri" pitchFamily="34" charset="0"/>
              </a:rPr>
              <a:t>results </a:t>
            </a:r>
            <a:r>
              <a:rPr lang="en-GB" dirty="0" smtClean="0">
                <a:latin typeface="Calibri" pitchFamily="34" charset="0"/>
              </a:rPr>
              <a:t>– co-benefits CC/AQ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3154"/>
            <a:ext cx="8056127" cy="386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5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57545" y="188640"/>
            <a:ext cx="6248400" cy="7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latin typeface="Calibri" pitchFamily="34" charset="0"/>
              </a:rPr>
              <a:t>Main results - </a:t>
            </a:r>
            <a:r>
              <a:rPr lang="en-GB" dirty="0" smtClean="0">
                <a:latin typeface="Calibri" pitchFamily="34" charset="0"/>
              </a:rPr>
              <a:t>internal </a:t>
            </a:r>
            <a:r>
              <a:rPr lang="en-GB" dirty="0">
                <a:latin typeface="Calibri" pitchFamily="34" charset="0"/>
              </a:rPr>
              <a:t>guidance</a:t>
            </a:r>
            <a:endParaRPr lang="en-GB" kern="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9" y="1052736"/>
            <a:ext cx="8388730" cy="388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57545" y="188640"/>
            <a:ext cx="6248400" cy="7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latin typeface="Calibri" pitchFamily="34" charset="0"/>
              </a:rPr>
              <a:t>Main results – data availability</a:t>
            </a:r>
            <a:endParaRPr lang="en-GB" kern="0" dirty="0"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9024"/>
            <a:ext cx="7285235" cy="447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2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57545" y="188640"/>
            <a:ext cx="6248400" cy="7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latin typeface="Calibri" pitchFamily="34" charset="0"/>
              </a:rPr>
              <a:t>Main results – </a:t>
            </a:r>
            <a:r>
              <a:rPr lang="en-GB" dirty="0" smtClean="0">
                <a:latin typeface="Calibri" pitchFamily="34" charset="0"/>
              </a:rPr>
              <a:t>Reference for EF</a:t>
            </a:r>
            <a:endParaRPr lang="en-GB" kern="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4" y="1044950"/>
            <a:ext cx="8249981" cy="504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5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57545" y="188640"/>
            <a:ext cx="6248400" cy="7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latin typeface="Calibri" pitchFamily="34" charset="0"/>
              </a:rPr>
              <a:t>Main results - </a:t>
            </a:r>
            <a:r>
              <a:rPr lang="en-GB" dirty="0" smtClean="0">
                <a:latin typeface="Calibri" pitchFamily="34" charset="0"/>
              </a:rPr>
              <a:t>comparability</a:t>
            </a:r>
            <a:r>
              <a:rPr lang="en-GB" kern="0" dirty="0" smtClean="0">
                <a:latin typeface="Calibri" pitchFamily="34" charset="0"/>
              </a:rPr>
              <a:t> </a:t>
            </a:r>
            <a:endParaRPr lang="en-GB" kern="0" dirty="0">
              <a:latin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3" y="1027094"/>
            <a:ext cx="8703255" cy="514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7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7168" cy="635670"/>
          </a:xfrm>
        </p:spPr>
        <p:txBody>
          <a:bodyPr/>
          <a:lstStyle/>
          <a:p>
            <a:r>
              <a:rPr lang="en-GB" sz="3200" dirty="0" smtClean="0">
                <a:latin typeface="Calibri" pitchFamily="34" charset="0"/>
              </a:rPr>
              <a:t>Conclusions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F967-D01E-4D5C-90C5-31DC6AC9A37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46143" y="1340768"/>
            <a:ext cx="7848872" cy="4068806"/>
          </a:xfrm>
          <a:prstGeom prst="rect">
            <a:avLst/>
          </a:prstGeom>
          <a:gradFill>
            <a:gsLst>
              <a:gs pos="0">
                <a:srgbClr val="6FFF0D"/>
              </a:gs>
              <a:gs pos="68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285750" indent="-285750" algn="just">
              <a:lnSpc>
                <a:spcPct val="120000"/>
              </a:lnSpc>
              <a:buFont typeface="Arial" pitchFamily="34" charset="0"/>
              <a:buChar char="•"/>
              <a:defRPr sz="2400" b="0">
                <a:latin typeface="Calibri" pitchFamily="34" charset="0"/>
              </a:defRPr>
            </a:lvl1pPr>
            <a:lvl2pPr marL="742950" indent="-285750">
              <a:defRPr sz="2800"/>
            </a:lvl2pPr>
            <a:lvl3pPr marL="1143000" indent="-228600">
              <a:defRPr sz="2400"/>
            </a:lvl3pPr>
            <a:lvl4pPr marL="1562100" indent="-228600">
              <a:buChar char="–"/>
              <a:defRPr sz="2000"/>
            </a:lvl4pPr>
            <a:lvl5pPr marL="1981200" indent="-228600">
              <a:buChar char="»"/>
              <a:defRPr sz="2000"/>
            </a:lvl5pPr>
            <a:lvl6pPr marL="2438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895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352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10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GB" sz="2000" b="1" dirty="0"/>
              <a:t>Good quality input </a:t>
            </a:r>
            <a:r>
              <a:rPr lang="en-GB" sz="2000" dirty="0"/>
              <a:t>data </a:t>
            </a:r>
            <a:r>
              <a:rPr lang="en-GB" sz="2000" b="1" dirty="0"/>
              <a:t>is essential </a:t>
            </a:r>
            <a:r>
              <a:rPr lang="en-GB" sz="2000" dirty="0"/>
              <a:t>(e.g. on traffic statistics, household combustion practices, construction emissions );</a:t>
            </a:r>
          </a:p>
          <a:p>
            <a:endParaRPr lang="de-DE" sz="2000" dirty="0"/>
          </a:p>
          <a:p>
            <a:r>
              <a:rPr lang="en-GB" sz="2000" dirty="0"/>
              <a:t>There are </a:t>
            </a:r>
            <a:r>
              <a:rPr lang="en-GB" sz="2000" b="1" dirty="0"/>
              <a:t>significant differences </a:t>
            </a:r>
            <a:r>
              <a:rPr lang="en-GB" sz="2000" dirty="0"/>
              <a:t>in comparability, completeness and consistency </a:t>
            </a:r>
            <a:r>
              <a:rPr lang="en-GB" sz="2000" b="1" dirty="0"/>
              <a:t>between the inventories</a:t>
            </a:r>
            <a:r>
              <a:rPr lang="en-GB" sz="2000" dirty="0"/>
              <a:t>;</a:t>
            </a:r>
          </a:p>
          <a:p>
            <a:endParaRPr lang="en-GB" sz="2000" dirty="0"/>
          </a:p>
          <a:p>
            <a:r>
              <a:rPr lang="en-GB" sz="2000" dirty="0"/>
              <a:t>Currently </a:t>
            </a:r>
            <a:r>
              <a:rPr lang="en-GB" sz="2000" b="1" dirty="0"/>
              <a:t>the EI can be used </a:t>
            </a:r>
            <a:r>
              <a:rPr lang="en-GB" sz="2000" dirty="0"/>
              <a:t>for </a:t>
            </a:r>
            <a:r>
              <a:rPr lang="en-GB" sz="2000" b="1" dirty="0"/>
              <a:t>qualitative assessments</a:t>
            </a:r>
            <a:r>
              <a:rPr lang="en-GB" sz="2000" dirty="0"/>
              <a:t> on a European level. Use for modelling or source apportionment requires substantial effort for harmonization.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575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7168" cy="635670"/>
          </a:xfrm>
        </p:spPr>
        <p:txBody>
          <a:bodyPr/>
          <a:lstStyle/>
          <a:p>
            <a:r>
              <a:rPr lang="en-GB" sz="3200" dirty="0" smtClean="0">
                <a:latin typeface="Calibri" pitchFamily="34" charset="0"/>
              </a:rPr>
              <a:t>Conclusions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F967-D01E-4D5C-90C5-31DC6AC9A37A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26904" y="980728"/>
            <a:ext cx="7848872" cy="3576364"/>
          </a:xfrm>
          <a:prstGeom prst="rect">
            <a:avLst/>
          </a:prstGeom>
          <a:gradFill>
            <a:gsLst>
              <a:gs pos="0">
                <a:srgbClr val="6FFF0D"/>
              </a:gs>
              <a:gs pos="68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285750" indent="-285750" algn="just">
              <a:lnSpc>
                <a:spcPct val="120000"/>
              </a:lnSpc>
              <a:buFont typeface="Arial" pitchFamily="34" charset="0"/>
              <a:buChar char="•"/>
              <a:defRPr sz="2000" b="1">
                <a:latin typeface="Calibri" pitchFamily="34" charset="0"/>
              </a:defRPr>
            </a:lvl1pPr>
            <a:lvl2pPr marL="742950" indent="-285750">
              <a:defRPr sz="2800"/>
            </a:lvl2pPr>
            <a:lvl3pPr marL="1143000" indent="-228600">
              <a:defRPr sz="2400"/>
            </a:lvl3pPr>
            <a:lvl4pPr marL="1562100" indent="-228600">
              <a:buChar char="–"/>
              <a:defRPr sz="2000"/>
            </a:lvl4pPr>
            <a:lvl5pPr marL="1981200" indent="-228600">
              <a:buChar char="»"/>
              <a:defRPr sz="2000"/>
            </a:lvl5pPr>
            <a:lvl6pPr marL="2438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895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352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10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GB" dirty="0"/>
              <a:t>Necessity for improved guidance </a:t>
            </a:r>
            <a:r>
              <a:rPr lang="en-GB" b="0" dirty="0"/>
              <a:t>for estimating fugitive and diffuse emissions (e.g. </a:t>
            </a:r>
            <a:r>
              <a:rPr lang="en-GB" b="0" dirty="0" err="1"/>
              <a:t>resuspension</a:t>
            </a:r>
            <a:r>
              <a:rPr lang="en-GB" b="0" dirty="0"/>
              <a:t> from traffic, construction work etc.), emissions of residential heating, future traffic emissions </a:t>
            </a:r>
            <a:r>
              <a:rPr lang="en-GB" dirty="0"/>
              <a:t>and for QA/QC in general</a:t>
            </a:r>
            <a:r>
              <a:rPr lang="en-GB" b="0" dirty="0"/>
              <a:t>;</a:t>
            </a:r>
          </a:p>
          <a:p>
            <a:endParaRPr lang="en-GB" b="0" dirty="0"/>
          </a:p>
          <a:p>
            <a:r>
              <a:rPr lang="en-GB" b="0" dirty="0"/>
              <a:t>Several cities and city projects consider and </a:t>
            </a:r>
            <a:r>
              <a:rPr lang="en-GB" dirty="0"/>
              <a:t>integrate synergies between management of air quality and greenhouse gases </a:t>
            </a:r>
            <a:r>
              <a:rPr lang="en-GB" b="0" dirty="0"/>
              <a:t>when planning action plans or measures. </a:t>
            </a:r>
          </a:p>
          <a:p>
            <a:endParaRPr lang="en-GB" b="0" dirty="0"/>
          </a:p>
        </p:txBody>
      </p:sp>
      <p:sp>
        <p:nvSpPr>
          <p:cNvPr id="5" name="Gestreifter Pfeil nach rechts 4"/>
          <p:cNvSpPr/>
          <p:nvPr/>
        </p:nvSpPr>
        <p:spPr bwMode="auto">
          <a:xfrm>
            <a:off x="1475656" y="4653136"/>
            <a:ext cx="3175684" cy="1656184"/>
          </a:xfrm>
          <a:prstGeom prst="stripedRightArrow">
            <a:avLst/>
          </a:prstGeom>
          <a:gradFill flip="none" rotWithShape="1">
            <a:gsLst>
              <a:gs pos="0">
                <a:srgbClr val="60EE00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 w="0">
            <a:noFill/>
            <a:headEnd type="none" w="med" len="med"/>
            <a:tailEnd type="none" w="med" len="med"/>
          </a:ln>
          <a:effectLst>
            <a:glow rad="101600">
              <a:srgbClr val="44A800">
                <a:alpha val="6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60032" y="4881063"/>
            <a:ext cx="3715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Calibri" pitchFamily="34" charset="0"/>
              </a:rPr>
              <a:t>Brochure</a:t>
            </a:r>
            <a:r>
              <a:rPr lang="de-DE" sz="2400" b="1" dirty="0" smtClean="0">
                <a:latin typeface="Calibri" pitchFamily="34" charset="0"/>
              </a:rPr>
              <a:t>: </a:t>
            </a:r>
            <a:r>
              <a:rPr lang="de-DE" sz="2400" b="1" dirty="0" err="1" smtClean="0">
                <a:latin typeface="Calibri" pitchFamily="34" charset="0"/>
              </a:rPr>
              <a:t>compilation</a:t>
            </a:r>
            <a:r>
              <a:rPr lang="de-DE" sz="2400" b="1" dirty="0" smtClean="0">
                <a:latin typeface="Calibri" pitchFamily="34" charset="0"/>
              </a:rPr>
              <a:t> </a:t>
            </a:r>
            <a:r>
              <a:rPr lang="de-DE" sz="2400" b="1" dirty="0" err="1" smtClean="0">
                <a:latin typeface="Calibri" pitchFamily="34" charset="0"/>
              </a:rPr>
              <a:t>of</a:t>
            </a:r>
            <a:r>
              <a:rPr lang="de-DE" sz="2400" b="1" dirty="0" smtClean="0">
                <a:latin typeface="Calibri" pitchFamily="34" charset="0"/>
              </a:rPr>
              <a:t> </a:t>
            </a:r>
            <a:r>
              <a:rPr lang="de-DE" sz="2400" b="1" dirty="0" err="1" smtClean="0">
                <a:latin typeface="Calibri" pitchFamily="34" charset="0"/>
              </a:rPr>
              <a:t>guidance</a:t>
            </a:r>
            <a:r>
              <a:rPr lang="de-DE" sz="2400" b="1" dirty="0" smtClean="0">
                <a:latin typeface="Calibri" pitchFamily="34" charset="0"/>
              </a:rPr>
              <a:t> material</a:t>
            </a:r>
            <a:endParaRPr lang="de-DE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059832" y="3933056"/>
            <a:ext cx="2712188" cy="851694"/>
          </a:xfrm>
        </p:spPr>
        <p:txBody>
          <a:bodyPr/>
          <a:lstStyle/>
          <a:p>
            <a:pPr algn="ctr"/>
            <a:r>
              <a:rPr lang="en-GB" sz="3200" dirty="0" smtClean="0">
                <a:latin typeface="Calibri" pitchFamily="34" charset="0"/>
              </a:rPr>
              <a:t>Thank you!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F967-D01E-4D5C-90C5-31DC6AC9A37A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Untertitel 2"/>
          <p:cNvSpPr txBox="1">
            <a:spLocks/>
          </p:cNvSpPr>
          <p:nvPr/>
        </p:nvSpPr>
        <p:spPr bwMode="auto">
          <a:xfrm>
            <a:off x="683568" y="1052736"/>
            <a:ext cx="8229600" cy="263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400" kern="0" dirty="0" smtClean="0">
                <a:latin typeface="Calibri" pitchFamily="34" charset="0"/>
              </a:rPr>
              <a:t>Christian Nagl</a:t>
            </a:r>
          </a:p>
          <a:p>
            <a:r>
              <a:rPr lang="de-DE" sz="2400" kern="0" dirty="0" smtClean="0">
                <a:latin typeface="Calibri" pitchFamily="34" charset="0"/>
              </a:rPr>
              <a:t>+43-1-31304-5866, </a:t>
            </a:r>
            <a:r>
              <a:rPr lang="de-DE" sz="2400" u="sng" kern="0" dirty="0" smtClean="0">
                <a:latin typeface="Calibri" pitchFamily="34" charset="0"/>
                <a:hlinkClick r:id="rId2"/>
              </a:rPr>
              <a:t>christian.nagl@umweltbundesamt.at</a:t>
            </a:r>
            <a:endParaRPr lang="de-DE" sz="2400" u="sng" kern="0" dirty="0" smtClean="0">
              <a:latin typeface="Calibri" pitchFamily="34" charset="0"/>
            </a:endParaRPr>
          </a:p>
          <a:p>
            <a:endParaRPr lang="de-DE" sz="2400" u="sng" kern="0" dirty="0" smtClean="0">
              <a:latin typeface="Calibri" pitchFamily="34" charset="0"/>
            </a:endParaRPr>
          </a:p>
          <a:p>
            <a:r>
              <a:rPr lang="de-DE" sz="2400" kern="0" dirty="0" smtClean="0">
                <a:latin typeface="Calibri" pitchFamily="34" charset="0"/>
              </a:rPr>
              <a:t>Ulrike Döring</a:t>
            </a:r>
          </a:p>
          <a:p>
            <a:r>
              <a:rPr lang="de-DE" sz="2400" kern="0" dirty="0" smtClean="0">
                <a:latin typeface="Calibri" pitchFamily="34" charset="0"/>
              </a:rPr>
              <a:t>+49-30-405085-303, </a:t>
            </a:r>
            <a:r>
              <a:rPr lang="de-DE" sz="2400" u="sng" kern="0" dirty="0" smtClean="0">
                <a:latin typeface="Calibri" pitchFamily="34" charset="0"/>
                <a:hlinkClick r:id="rId3"/>
              </a:rPr>
              <a:t>u.do</a:t>
            </a:r>
            <a:r>
              <a:rPr lang="de-DE" sz="2400" kern="0" dirty="0" smtClean="0">
                <a:latin typeface="Calibri" pitchFamily="34" charset="0"/>
                <a:hlinkClick r:id="rId3"/>
              </a:rPr>
              <a:t>ering@oeko.de</a:t>
            </a:r>
            <a:r>
              <a:rPr lang="de-DE" sz="2400" kern="0" dirty="0" smtClean="0">
                <a:latin typeface="Calibri" pitchFamily="34" charset="0"/>
              </a:rPr>
              <a:t> </a:t>
            </a:r>
          </a:p>
          <a:p>
            <a:endParaRPr lang="de-DE" sz="2400" kern="0" dirty="0" smtClean="0">
              <a:latin typeface="Calibri" pitchFamily="34" charset="0"/>
            </a:endParaRPr>
          </a:p>
          <a:p>
            <a:endParaRPr lang="de-DE" sz="2400" kern="0" dirty="0" smtClean="0">
              <a:latin typeface="Calibri" pitchFamily="34" charset="0"/>
            </a:endParaRPr>
          </a:p>
          <a:p>
            <a:endParaRPr lang="de-DE" sz="2400" kern="0" dirty="0" smtClean="0">
              <a:latin typeface="Calibri" pitchFamily="34" charset="0"/>
            </a:endParaRPr>
          </a:p>
        </p:txBody>
      </p:sp>
      <p:sp>
        <p:nvSpPr>
          <p:cNvPr id="9" name="Titel 5"/>
          <p:cNvSpPr txBox="1">
            <a:spLocks/>
          </p:cNvSpPr>
          <p:nvPr/>
        </p:nvSpPr>
        <p:spPr bwMode="auto">
          <a:xfrm>
            <a:off x="508494" y="10308"/>
            <a:ext cx="2712188" cy="85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kern="0" dirty="0" smtClean="0">
                <a:latin typeface="Calibri" pitchFamily="34" charset="0"/>
              </a:rPr>
              <a:t>Contacts</a:t>
            </a:r>
            <a:endParaRPr lang="en-GB" sz="32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7168" cy="635670"/>
          </a:xfrm>
        </p:spPr>
        <p:txBody>
          <a:bodyPr/>
          <a:lstStyle/>
          <a:p>
            <a:r>
              <a:rPr lang="de-DE" sz="3200" dirty="0" smtClean="0">
                <a:latin typeface="Calibri" pitchFamily="34" charset="0"/>
              </a:rPr>
              <a:t>Background</a:t>
            </a:r>
            <a:endParaRPr lang="de-DE" sz="3200" dirty="0">
              <a:latin typeface="Calibri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F967-D01E-4D5C-90C5-31DC6AC9A37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83568" y="908720"/>
            <a:ext cx="8208912" cy="5459956"/>
          </a:xfrm>
          <a:gradFill>
            <a:gsLst>
              <a:gs pos="0">
                <a:srgbClr val="CCC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</a:pPr>
            <a:r>
              <a:rPr lang="de-DE" sz="2400" kern="1200" dirty="0">
                <a:solidFill>
                  <a:schemeClr val="dk1"/>
                </a:solidFill>
                <a:latin typeface="Calibri" pitchFamily="34" charset="0"/>
              </a:rPr>
              <a:t>Problem: 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/>
            </a:r>
            <a:b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</a:b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Air 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quality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 in 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cities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 still  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remains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 a 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problem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 in Europe. </a:t>
            </a:r>
            <a:endParaRPr lang="de-DE" sz="2400" b="0" kern="1200" dirty="0" smtClean="0">
              <a:solidFill>
                <a:schemeClr val="dk1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	=&gt; 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NO</a:t>
            </a:r>
            <a:r>
              <a:rPr lang="de-DE" sz="2000" b="0" kern="1200" dirty="0" err="1">
                <a:solidFill>
                  <a:schemeClr val="dk1"/>
                </a:solidFill>
                <a:latin typeface="Calibri" pitchFamily="34" charset="0"/>
              </a:rPr>
              <a:t>x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 &amp; 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particle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 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emissions</a:t>
            </a:r>
            <a:endParaRPr lang="de-DE" sz="2400" b="0" kern="1200" dirty="0">
              <a:solidFill>
                <a:schemeClr val="dk1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	=&gt; </a:t>
            </a:r>
            <a:r>
              <a:rPr lang="de-DE" sz="2400" b="0" kern="1200" dirty="0" err="1" smtClean="0">
                <a:solidFill>
                  <a:schemeClr val="dk1"/>
                </a:solidFill>
                <a:latin typeface="Calibri" pitchFamily="34" charset="0"/>
              </a:rPr>
              <a:t>greenhouse</a:t>
            </a:r>
            <a:r>
              <a:rPr lang="de-DE" sz="2400" b="0" kern="1200" dirty="0" smtClean="0">
                <a:solidFill>
                  <a:schemeClr val="dk1"/>
                </a:solidFill>
                <a:latin typeface="Calibri" pitchFamily="34" charset="0"/>
              </a:rPr>
              <a:t> 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gas 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emissions</a:t>
            </a:r>
            <a:endParaRPr lang="de-DE" sz="2400" b="0" kern="1200" dirty="0">
              <a:solidFill>
                <a:schemeClr val="dk1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</a:pPr>
            <a:r>
              <a:rPr lang="de-DE" sz="2400" kern="1200" dirty="0" smtClean="0">
                <a:solidFill>
                  <a:schemeClr val="dk1"/>
                </a:solidFill>
                <a:latin typeface="Calibri" pitchFamily="34" charset="0"/>
              </a:rPr>
              <a:t>Main </a:t>
            </a:r>
            <a:r>
              <a:rPr lang="de-DE" sz="2400" kern="1200" dirty="0" err="1">
                <a:solidFill>
                  <a:schemeClr val="dk1"/>
                </a:solidFill>
                <a:latin typeface="Calibri" pitchFamily="34" charset="0"/>
              </a:rPr>
              <a:t>sources</a:t>
            </a:r>
            <a:r>
              <a:rPr lang="de-DE" sz="2400" kern="1200" dirty="0">
                <a:solidFill>
                  <a:schemeClr val="dk1"/>
                </a:solidFill>
                <a:latin typeface="Calibri" pitchFamily="34" charset="0"/>
              </a:rPr>
              <a:t> </a:t>
            </a:r>
            <a:r>
              <a:rPr lang="de-DE" sz="2400" kern="1200" dirty="0" err="1">
                <a:solidFill>
                  <a:schemeClr val="dk1"/>
                </a:solidFill>
                <a:latin typeface="Calibri" pitchFamily="34" charset="0"/>
              </a:rPr>
              <a:t>here</a:t>
            </a:r>
            <a:r>
              <a:rPr lang="de-DE" sz="2400" kern="1200" dirty="0">
                <a:solidFill>
                  <a:schemeClr val="dk1"/>
                </a:solidFill>
                <a:latin typeface="Calibri" pitchFamily="34" charset="0"/>
              </a:rPr>
              <a:t>: 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/>
            </a:r>
            <a:b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</a:b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	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transport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, </a:t>
            </a:r>
            <a:b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</a:b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	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construction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 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machinery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, </a:t>
            </a:r>
            <a:b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</a:b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	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residential</a:t>
            </a:r>
            <a:r>
              <a:rPr lang="de-DE" sz="2400" b="0" kern="1200" dirty="0">
                <a:solidFill>
                  <a:schemeClr val="dk1"/>
                </a:solidFill>
                <a:latin typeface="Calibri" pitchFamily="34" charset="0"/>
              </a:rPr>
              <a:t> </a:t>
            </a:r>
            <a:r>
              <a:rPr lang="de-DE" sz="2400" b="0" kern="1200" dirty="0" err="1">
                <a:solidFill>
                  <a:schemeClr val="dk1"/>
                </a:solidFill>
                <a:latin typeface="Calibri" pitchFamily="34" charset="0"/>
              </a:rPr>
              <a:t>sector</a:t>
            </a:r>
            <a:r>
              <a:rPr lang="de-DE" sz="2400" b="0" kern="1200" dirty="0" smtClean="0">
                <a:solidFill>
                  <a:schemeClr val="dk1"/>
                </a:solidFill>
                <a:latin typeface="Calibri" pitchFamily="34" charset="0"/>
              </a:rPr>
              <a:t>.</a:t>
            </a:r>
          </a:p>
          <a:p>
            <a:pPr marL="0" indent="0">
              <a:lnSpc>
                <a:spcPct val="120000"/>
              </a:lnSpc>
            </a:pPr>
            <a:endParaRPr lang="en-US" sz="2000" b="0" kern="1200" dirty="0" smtClean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</a:pPr>
            <a:r>
              <a:rPr lang="en-US" sz="2000" b="0" kern="1200" dirty="0" smtClean="0">
                <a:latin typeface="Calibri" pitchFamily="34" charset="0"/>
              </a:rPr>
              <a:t>For </a:t>
            </a:r>
            <a:r>
              <a:rPr lang="en-US" sz="2000" b="0" kern="1200" dirty="0">
                <a:latin typeface="Calibri" pitchFamily="34" charset="0"/>
              </a:rPr>
              <a:t>improving the situation a review of the existing  EU strategy on air pollution and climate change mitigation policy started in 2012 - </a:t>
            </a:r>
            <a:r>
              <a:rPr lang="en-US" sz="2000" b="0" kern="1200" dirty="0" smtClean="0">
                <a:latin typeface="Calibri" pitchFamily="34" charset="0"/>
              </a:rPr>
              <a:t>integrated </a:t>
            </a:r>
            <a:r>
              <a:rPr lang="en-US" sz="2000" b="0" kern="1200" dirty="0">
                <a:latin typeface="Calibri" pitchFamily="34" charset="0"/>
              </a:rPr>
              <a:t>in an Air Implementation Pilot project</a:t>
            </a:r>
            <a:r>
              <a:rPr lang="en-US" sz="2000" b="0" kern="1200" dirty="0" smtClean="0">
                <a:latin typeface="Calibri" pitchFamily="34" charset="0"/>
              </a:rPr>
              <a:t>.</a:t>
            </a:r>
            <a:endParaRPr lang="de-DE" sz="2000" b="0" kern="1200" dirty="0">
              <a:solidFill>
                <a:schemeClr val="dk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F967-D01E-4D5C-90C5-31DC6AC9A37A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9592" y="2283706"/>
            <a:ext cx="8136904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Covenant of Mayors (</a:t>
            </a:r>
            <a:r>
              <a:rPr lang="en-US" b="1" dirty="0" err="1">
                <a:solidFill>
                  <a:srgbClr val="000000"/>
                </a:solidFill>
              </a:rPr>
              <a:t>CoM</a:t>
            </a:r>
            <a:r>
              <a:rPr lang="en-US" b="1" dirty="0">
                <a:solidFill>
                  <a:srgbClr val="000000"/>
                </a:solidFill>
              </a:rPr>
              <a:t>)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Megapoli</a:t>
            </a:r>
            <a:r>
              <a:rPr lang="en-US" b="1" dirty="0">
                <a:solidFill>
                  <a:srgbClr val="000000"/>
                </a:solidFill>
              </a:rPr>
              <a:t>	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CityZen</a:t>
            </a:r>
            <a:r>
              <a:rPr lang="en-US" b="1" dirty="0">
                <a:solidFill>
                  <a:srgbClr val="000000"/>
                </a:solidFill>
              </a:rPr>
              <a:t>, mega CITY - Zoom for the Environment	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Soot free cities campaign	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European Green City Index	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Common Information to European Air, </a:t>
            </a:r>
            <a:r>
              <a:rPr lang="en-US" b="1" dirty="0" err="1">
                <a:solidFill>
                  <a:srgbClr val="000000"/>
                </a:solidFill>
              </a:rPr>
              <a:t>CiteAir</a:t>
            </a:r>
            <a:r>
              <a:rPr lang="en-US" b="1" dirty="0">
                <a:solidFill>
                  <a:srgbClr val="000000"/>
                </a:solidFill>
              </a:rPr>
              <a:t>	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METREX - The Network of European Metropolitan Regions and Areas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InterMETREXplus</a:t>
            </a:r>
            <a:r>
              <a:rPr lang="en-US" b="1" dirty="0">
                <a:solidFill>
                  <a:srgbClr val="000000"/>
                </a:solidFill>
              </a:rPr>
              <a:t> Project	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EUCO2 80/50 </a:t>
            </a:r>
            <a:r>
              <a:rPr lang="en-US" b="1" dirty="0" smtClean="0">
                <a:solidFill>
                  <a:srgbClr val="000000"/>
                </a:solidFill>
              </a:rPr>
              <a:t>Project</a:t>
            </a:r>
            <a:endParaRPr lang="en-US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Climate </a:t>
            </a:r>
            <a:r>
              <a:rPr lang="en-US" b="1" dirty="0">
                <a:solidFill>
                  <a:srgbClr val="000000"/>
                </a:solidFill>
              </a:rPr>
              <a:t>Cities Benchmark (CCB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Fairmode</a:t>
            </a:r>
            <a:endParaRPr lang="de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Inhaltsplatzhalter 7"/>
          <p:cNvSpPr>
            <a:spLocks noGrp="1"/>
          </p:cNvSpPr>
          <p:nvPr>
            <p:ph idx="1"/>
          </p:nvPr>
        </p:nvSpPr>
        <p:spPr>
          <a:xfrm>
            <a:off x="683568" y="908720"/>
            <a:ext cx="7992888" cy="1008112"/>
          </a:xfrm>
        </p:spPr>
        <p:txBody>
          <a:bodyPr/>
          <a:lstStyle/>
          <a:p>
            <a:pPr marL="0" indent="0"/>
            <a:r>
              <a:rPr lang="en-GB" dirty="0" smtClean="0"/>
              <a:t>11 city projects were </a:t>
            </a:r>
            <a:r>
              <a:rPr lang="en-GB" smtClean="0"/>
              <a:t>analysed</a:t>
            </a:r>
            <a:r>
              <a:rPr lang="en-GB" smtClean="0"/>
              <a:t>!</a:t>
            </a:r>
            <a:endParaRPr lang="en-GB" sz="16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930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7168" cy="635670"/>
          </a:xfrm>
        </p:spPr>
        <p:txBody>
          <a:bodyPr/>
          <a:lstStyle/>
          <a:p>
            <a:r>
              <a:rPr lang="de-DE" sz="3200" dirty="0" smtClean="0">
                <a:latin typeface="Calibri" pitchFamily="34" charset="0"/>
              </a:rPr>
              <a:t>Background</a:t>
            </a:r>
            <a:endParaRPr lang="de-DE" sz="3200" dirty="0">
              <a:latin typeface="Calibri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F967-D01E-4D5C-90C5-31DC6AC9A37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83568" y="980728"/>
            <a:ext cx="8208912" cy="5583067"/>
          </a:xfrm>
          <a:gradFill>
            <a:gsLst>
              <a:gs pos="0">
                <a:srgbClr val="CCCC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</a:pPr>
            <a:r>
              <a:rPr lang="en-US" sz="2400" kern="1200" dirty="0" smtClean="0">
                <a:latin typeface="Calibri" pitchFamily="34" charset="0"/>
              </a:rPr>
              <a:t>Air Implementation Pilot</a:t>
            </a:r>
            <a:endParaRPr lang="en-US" sz="2000" b="0" kern="1200" dirty="0">
              <a:latin typeface="Calibri" pitchFamily="34" charset="0"/>
            </a:endParaRPr>
          </a:p>
          <a:p>
            <a:pPr marL="1169988" indent="0">
              <a:lnSpc>
                <a:spcPct val="120000"/>
              </a:lnSpc>
            </a:pPr>
            <a:r>
              <a:rPr lang="en-US" sz="2000" b="0" kern="1200" dirty="0" smtClean="0">
                <a:latin typeface="Calibri" pitchFamily="34" charset="0"/>
              </a:rPr>
              <a:t>=&gt; Joint </a:t>
            </a:r>
            <a:r>
              <a:rPr lang="en-US" sz="2000" b="0" kern="1200" dirty="0">
                <a:latin typeface="Calibri" pitchFamily="34" charset="0"/>
              </a:rPr>
              <a:t>EEA – DG ENV project</a:t>
            </a:r>
          </a:p>
          <a:p>
            <a:pPr marL="1169988" indent="0">
              <a:lnSpc>
                <a:spcPct val="120000"/>
              </a:lnSpc>
            </a:pPr>
            <a:r>
              <a:rPr lang="en-US" sz="2000" b="0" kern="1200" dirty="0" smtClean="0">
                <a:latin typeface="Calibri" pitchFamily="34" charset="0"/>
              </a:rPr>
              <a:t>=&gt; </a:t>
            </a:r>
            <a:r>
              <a:rPr lang="en-US" sz="2000" b="0" kern="1200" dirty="0">
                <a:latin typeface="Calibri" pitchFamily="34" charset="0"/>
              </a:rPr>
              <a:t>Focused on cities in the </a:t>
            </a:r>
            <a:r>
              <a:rPr lang="en-US" sz="2000" b="0" kern="1200" dirty="0" smtClean="0">
                <a:latin typeface="Calibri" pitchFamily="34" charset="0"/>
              </a:rPr>
              <a:t>EU.</a:t>
            </a:r>
            <a:endParaRPr lang="en-US" sz="2000" b="0" kern="1200" dirty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</a:pPr>
            <a:endParaRPr lang="en-US" sz="2000" kern="1200" dirty="0" smtClean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</a:pPr>
            <a:r>
              <a:rPr lang="en-US" sz="2000" kern="1200" dirty="0" smtClean="0">
                <a:latin typeface="Calibri" pitchFamily="34" charset="0"/>
              </a:rPr>
              <a:t>Set-up </a:t>
            </a:r>
            <a:r>
              <a:rPr lang="en-US" sz="2000" kern="1200" dirty="0">
                <a:latin typeface="Calibri" pitchFamily="34" charset="0"/>
              </a:rPr>
              <a:t>for </a:t>
            </a:r>
            <a:r>
              <a:rPr lang="en-US" sz="2000" kern="1200" dirty="0" err="1">
                <a:latin typeface="Calibri" pitchFamily="34" charset="0"/>
              </a:rPr>
              <a:t>modelling</a:t>
            </a:r>
            <a:r>
              <a:rPr lang="en-US" sz="2000" kern="1200" dirty="0">
                <a:latin typeface="Calibri" pitchFamily="34" charset="0"/>
              </a:rPr>
              <a:t> activities under FAIRMODE task in ETC/ACM’s Implementation Plans of 2012 and </a:t>
            </a:r>
            <a:r>
              <a:rPr lang="en-US" sz="2000" kern="1200" dirty="0" smtClean="0">
                <a:latin typeface="Calibri" pitchFamily="34" charset="0"/>
              </a:rPr>
              <a:t>2013!</a:t>
            </a:r>
            <a:endParaRPr lang="en-US" sz="2000" kern="1200" dirty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</a:pPr>
            <a:endParaRPr lang="en-US" sz="2000" kern="1200" dirty="0" smtClean="0">
              <a:latin typeface="Calibri" pitchFamily="34" charset="0"/>
            </a:endParaRPr>
          </a:p>
          <a:p>
            <a:pPr marL="0" indent="0">
              <a:lnSpc>
                <a:spcPct val="120000"/>
              </a:lnSpc>
            </a:pPr>
            <a:r>
              <a:rPr lang="en-US" sz="2000" kern="1200" dirty="0" smtClean="0">
                <a:latin typeface="Calibri" pitchFamily="34" charset="0"/>
              </a:rPr>
              <a:t>AIP OBJECTIVES</a:t>
            </a:r>
            <a:endParaRPr lang="en-US" sz="2000" kern="1200" dirty="0">
              <a:latin typeface="Calibri" pitchFamily="34" charset="0"/>
            </a:endParaRPr>
          </a:p>
          <a:p>
            <a:pPr marL="625475" indent="-261938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b="0" kern="1200" dirty="0">
                <a:latin typeface="Calibri" pitchFamily="34" charset="0"/>
              </a:rPr>
              <a:t> Share experiences among pilot </a:t>
            </a:r>
            <a:r>
              <a:rPr lang="en-US" sz="2000" b="0" kern="1200" dirty="0" smtClean="0">
                <a:latin typeface="Calibri" pitchFamily="34" charset="0"/>
              </a:rPr>
              <a:t>cities;</a:t>
            </a:r>
            <a:endParaRPr lang="en-US" sz="2000" b="0" kern="1200" dirty="0">
              <a:latin typeface="Calibri" pitchFamily="34" charset="0"/>
            </a:endParaRPr>
          </a:p>
          <a:p>
            <a:pPr marL="625475" indent="-261938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b="0" kern="1200" dirty="0">
                <a:latin typeface="Calibri" pitchFamily="34" charset="0"/>
              </a:rPr>
              <a:t> Develop proposals for improved </a:t>
            </a:r>
            <a:r>
              <a:rPr lang="en-US" sz="2000" b="0" kern="1200" dirty="0" smtClean="0">
                <a:latin typeface="Calibri" pitchFamily="34" charset="0"/>
              </a:rPr>
              <a:t>implementation;</a:t>
            </a:r>
            <a:endParaRPr lang="en-US" sz="2000" b="0" kern="1200" dirty="0">
              <a:latin typeface="Calibri" pitchFamily="34" charset="0"/>
            </a:endParaRPr>
          </a:p>
          <a:p>
            <a:pPr marL="625475" indent="-261938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b="0" kern="1200" dirty="0">
                <a:latin typeface="Calibri" pitchFamily="34" charset="0"/>
              </a:rPr>
              <a:t> Share experiences with other </a:t>
            </a:r>
            <a:r>
              <a:rPr lang="en-US" sz="2000" b="0" kern="1200" dirty="0" smtClean="0">
                <a:latin typeface="Calibri" pitchFamily="34" charset="0"/>
              </a:rPr>
              <a:t>cities;</a:t>
            </a:r>
            <a:endParaRPr lang="en-US" sz="2000" b="0" kern="1200" dirty="0">
              <a:latin typeface="Calibri" pitchFamily="34" charset="0"/>
            </a:endParaRPr>
          </a:p>
          <a:p>
            <a:pPr marL="625475" indent="-261938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b="0" kern="1200" dirty="0">
                <a:latin typeface="Calibri" pitchFamily="34" charset="0"/>
              </a:rPr>
              <a:t> Not intended to solve AQ problems, but improve </a:t>
            </a:r>
            <a:r>
              <a:rPr lang="en-US" sz="2000" b="0" kern="1200" dirty="0" smtClean="0">
                <a:latin typeface="Calibri" pitchFamily="34" charset="0"/>
              </a:rPr>
              <a:t>information base </a:t>
            </a:r>
            <a:r>
              <a:rPr lang="en-US" sz="2000" b="0" kern="1200" dirty="0">
                <a:latin typeface="Calibri" pitchFamily="34" charset="0"/>
              </a:rPr>
              <a:t>for future </a:t>
            </a:r>
            <a:r>
              <a:rPr lang="en-US" sz="2000" b="0" kern="1200" dirty="0" smtClean="0">
                <a:latin typeface="Calibri" pitchFamily="34" charset="0"/>
              </a:rPr>
              <a:t>action.</a:t>
            </a:r>
            <a:endParaRPr lang="de-DE" sz="2000" b="0" kern="1200" dirty="0">
              <a:solidFill>
                <a:schemeClr val="dk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7168" cy="635670"/>
          </a:xfrm>
        </p:spPr>
        <p:txBody>
          <a:bodyPr/>
          <a:lstStyle/>
          <a:p>
            <a:r>
              <a:rPr lang="de-DE" sz="2800" dirty="0" err="1" smtClean="0">
                <a:latin typeface="Calibri" pitchFamily="34" charset="0"/>
              </a:rPr>
              <a:t>Objectives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for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the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two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city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pilot</a:t>
            </a:r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dirty="0" err="1" smtClean="0">
                <a:latin typeface="Calibri" pitchFamily="34" charset="0"/>
              </a:rPr>
              <a:t>projects</a:t>
            </a:r>
            <a:r>
              <a:rPr lang="de-DE" sz="2800" dirty="0" smtClean="0">
                <a:latin typeface="Calibri" pitchFamily="34" charset="0"/>
              </a:rPr>
              <a:t> </a:t>
            </a:r>
            <a:endParaRPr lang="de-DE" sz="2800" dirty="0">
              <a:latin typeface="Calibri" pitchFamily="34" charset="0"/>
            </a:endParaRP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98681"/>
              </p:ext>
            </p:extLst>
          </p:nvPr>
        </p:nvGraphicFramePr>
        <p:xfrm>
          <a:off x="107504" y="1268760"/>
          <a:ext cx="8784976" cy="504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F967-D01E-4D5C-90C5-31DC6AC9A37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2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7168" cy="63567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Structured </a:t>
            </a:r>
            <a:r>
              <a:rPr lang="en-US" sz="2800" dirty="0">
                <a:latin typeface="Calibri" pitchFamily="34" charset="0"/>
              </a:rPr>
              <a:t>in four main </a:t>
            </a:r>
            <a:r>
              <a:rPr lang="en-US" sz="2800" dirty="0" smtClean="0">
                <a:latin typeface="Calibri" pitchFamily="34" charset="0"/>
              </a:rPr>
              <a:t>groups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83568" y="836712"/>
            <a:ext cx="8136904" cy="5184576"/>
          </a:xfrm>
        </p:spPr>
        <p:txBody>
          <a:bodyPr/>
          <a:lstStyle/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F967-D01E-4D5C-90C5-31DC6AC9A37A}" type="slidenum">
              <a:rPr lang="de-DE" smtClean="0"/>
              <a:pPr/>
              <a:t>5</a:t>
            </a:fld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335851306"/>
              </p:ext>
            </p:extLst>
          </p:nvPr>
        </p:nvGraphicFramePr>
        <p:xfrm>
          <a:off x="899592" y="1052736"/>
          <a:ext cx="70567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lipse 3"/>
          <p:cNvSpPr/>
          <p:nvPr/>
        </p:nvSpPr>
        <p:spPr bwMode="auto">
          <a:xfrm>
            <a:off x="1259632" y="2636912"/>
            <a:ext cx="6408712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1115616" y="2564904"/>
            <a:ext cx="6840760" cy="151216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899592" y="2204864"/>
            <a:ext cx="7272808" cy="20882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683568" y="2204864"/>
            <a:ext cx="7416824" cy="151216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7168" cy="63567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Why emission inventories (EI)?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F967-D01E-4D5C-90C5-31DC6AC9A37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Ellipse 3"/>
          <p:cNvSpPr/>
          <p:nvPr/>
        </p:nvSpPr>
        <p:spPr bwMode="auto">
          <a:xfrm>
            <a:off x="1259632" y="2636912"/>
            <a:ext cx="6408712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1115616" y="2564904"/>
            <a:ext cx="6840760" cy="151216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899592" y="2204864"/>
            <a:ext cx="7272808" cy="20882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9" y="1391229"/>
            <a:ext cx="8140388" cy="4081117"/>
          </a:xfrm>
          <a:prstGeom prst="rect">
            <a:avLst/>
          </a:prstGeom>
          <a:gradFill>
            <a:gsLst>
              <a:gs pos="0">
                <a:srgbClr val="6FFF0D"/>
              </a:gs>
              <a:gs pos="68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85750" indent="-285750" algn="just">
              <a:lnSpc>
                <a:spcPct val="120000"/>
              </a:lnSpc>
              <a:buFont typeface="Arial" pitchFamily="34" charset="0"/>
              <a:buChar char="•"/>
              <a:defRPr sz="2000" b="1">
                <a:solidFill>
                  <a:schemeClr val="dk1"/>
                </a:solidFill>
                <a:latin typeface="Calibri" pitchFamily="34" charset="0"/>
              </a:defRPr>
            </a:lvl1pPr>
            <a:lvl2pPr marL="742950" indent="-285750"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>
              <a:defRPr sz="2400">
                <a:solidFill>
                  <a:schemeClr val="dk1"/>
                </a:solidFill>
                <a:latin typeface="+mn-lt"/>
              </a:defRPr>
            </a:lvl3pPr>
            <a:lvl4pPr marL="1562100" indent="-228600"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981200" indent="-228600">
              <a:buChar char="»"/>
              <a:defRPr sz="2000">
                <a:solidFill>
                  <a:schemeClr val="dk1"/>
                </a:solidFill>
                <a:latin typeface="+mn-lt"/>
              </a:defRPr>
            </a:lvl5pPr>
            <a:lvl6pPr marL="2438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895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352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10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GB" sz="2400" b="0" dirty="0"/>
              <a:t>Identification of the local sources of pollution;</a:t>
            </a:r>
          </a:p>
          <a:p>
            <a:endParaRPr lang="de-DE" sz="2400" b="0" dirty="0"/>
          </a:p>
          <a:p>
            <a:r>
              <a:rPr lang="en-GB" sz="2400" b="0" dirty="0"/>
              <a:t>Knowledge on the contribution each source;</a:t>
            </a:r>
          </a:p>
          <a:p>
            <a:endParaRPr lang="de-DE" sz="2400" b="0" dirty="0"/>
          </a:p>
          <a:p>
            <a:r>
              <a:rPr lang="en-GB" sz="2400" b="0" dirty="0"/>
              <a:t>Identification &amp; implementation of measures to improve local air quality;</a:t>
            </a:r>
          </a:p>
          <a:p>
            <a:endParaRPr lang="de-DE" sz="2400" b="0" dirty="0"/>
          </a:p>
          <a:p>
            <a:r>
              <a:rPr lang="en-GB" sz="2400" b="0" dirty="0"/>
              <a:t>Monitoring the calculated change in emissions with time. </a:t>
            </a:r>
            <a:endParaRPr 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38180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F967-D01E-4D5C-90C5-31DC6AC9A37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83568" y="332656"/>
            <a:ext cx="5400600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ct val="0"/>
              </a:spcBef>
              <a:defRPr sz="2800" b="1">
                <a:solidFill>
                  <a:schemeClr val="tx2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2800" b="1">
                <a:solidFill>
                  <a:schemeClr val="tx2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2800" b="1">
                <a:solidFill>
                  <a:schemeClr val="tx2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dirty="0">
                <a:latin typeface="Calibri" pitchFamily="34" charset="0"/>
              </a:rPr>
              <a:t>Emission </a:t>
            </a:r>
            <a:r>
              <a:rPr lang="de-DE" dirty="0" err="1" smtClean="0">
                <a:latin typeface="Calibri" pitchFamily="34" charset="0"/>
              </a:rPr>
              <a:t>trends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>
                <a:latin typeface="Calibri" pitchFamily="34" charset="0"/>
              </a:rPr>
              <a:t>&amp; </a:t>
            </a:r>
            <a:r>
              <a:rPr lang="de-DE" dirty="0" err="1" smtClean="0">
                <a:latin typeface="Calibri" pitchFamily="34" charset="0"/>
              </a:rPr>
              <a:t>reports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3" name="Pfeil nach rechts 2"/>
          <p:cNvSpPr/>
          <p:nvPr/>
        </p:nvSpPr>
        <p:spPr bwMode="auto">
          <a:xfrm>
            <a:off x="683568" y="6021288"/>
            <a:ext cx="4176464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Freihandform 53"/>
          <p:cNvSpPr/>
          <p:nvPr/>
        </p:nvSpPr>
        <p:spPr bwMode="auto">
          <a:xfrm>
            <a:off x="1054100" y="2032000"/>
            <a:ext cx="7480300" cy="3657600"/>
          </a:xfrm>
          <a:custGeom>
            <a:avLst/>
            <a:gdLst>
              <a:gd name="connsiteX0" fmla="*/ 0 w 7480300"/>
              <a:gd name="connsiteY0" fmla="*/ 0 h 3657600"/>
              <a:gd name="connsiteX1" fmla="*/ 2870200 w 7480300"/>
              <a:gd name="connsiteY1" fmla="*/ 1270000 h 3657600"/>
              <a:gd name="connsiteX2" fmla="*/ 7480300 w 7480300"/>
              <a:gd name="connsiteY2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0300" h="3657600">
                <a:moveTo>
                  <a:pt x="0" y="0"/>
                </a:moveTo>
                <a:cubicBezTo>
                  <a:pt x="811741" y="330200"/>
                  <a:pt x="1623483" y="660400"/>
                  <a:pt x="2870200" y="1270000"/>
                </a:cubicBezTo>
                <a:cubicBezTo>
                  <a:pt x="4116917" y="1879600"/>
                  <a:pt x="7139517" y="3196167"/>
                  <a:pt x="7480300" y="365760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0" y="980728"/>
            <a:ext cx="4568036" cy="312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8" y="4105422"/>
            <a:ext cx="344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Source:  EEA, EU National </a:t>
            </a:r>
            <a:r>
              <a:rPr lang="de-DE" sz="1200" dirty="0" err="1" smtClean="0"/>
              <a:t>Inventory</a:t>
            </a:r>
            <a:r>
              <a:rPr lang="de-DE" sz="1200" dirty="0" smtClean="0"/>
              <a:t> Report, 2012</a:t>
            </a:r>
            <a:endParaRPr lang="de-D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07554"/>
            <a:ext cx="3606555" cy="344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148063" y="5527365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Source:  EEA, </a:t>
            </a:r>
            <a:r>
              <a:rPr lang="en-US" sz="1000" dirty="0"/>
              <a:t>European Union emission inventory report 1990–2010 under the UNECE Convention on Long-range </a:t>
            </a:r>
            <a:r>
              <a:rPr lang="en-US" sz="1000" dirty="0" err="1"/>
              <a:t>Transboundary</a:t>
            </a:r>
            <a:r>
              <a:rPr lang="en-US" sz="1000" dirty="0"/>
              <a:t> Air Pollution (LRTAP) </a:t>
            </a:r>
            <a:r>
              <a:rPr lang="en-US" sz="1000" dirty="0" smtClean="0"/>
              <a:t>, 2012</a:t>
            </a:r>
            <a:endParaRPr lang="de-DE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793550"/>
            <a:ext cx="3524371" cy="30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43486071"/>
              </p:ext>
            </p:extLst>
          </p:nvPr>
        </p:nvGraphicFramePr>
        <p:xfrm>
          <a:off x="107504" y="620688"/>
          <a:ext cx="932554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689979" y="6540624"/>
            <a:ext cx="1905000" cy="228600"/>
          </a:xfrm>
        </p:spPr>
        <p:txBody>
          <a:bodyPr/>
          <a:lstStyle/>
          <a:p>
            <a:fld id="{8377F967-D01E-4D5C-90C5-31DC6AC9A37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4968552" cy="720080"/>
          </a:xfrm>
        </p:spPr>
        <p:txBody>
          <a:bodyPr/>
          <a:lstStyle/>
          <a:p>
            <a:pPr lvl="1"/>
            <a:r>
              <a:rPr lang="en-GB" dirty="0">
                <a:latin typeface="Calibri" pitchFamily="34" charset="0"/>
              </a:rPr>
              <a:t>Main questions: </a:t>
            </a: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47" y="2348880"/>
            <a:ext cx="5005387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07585" y="836712"/>
            <a:ext cx="7992888" cy="1008112"/>
          </a:xfrm>
        </p:spPr>
        <p:txBody>
          <a:bodyPr/>
          <a:lstStyle/>
          <a:p>
            <a:pPr marL="0" indent="0"/>
            <a:r>
              <a:rPr lang="en-GB" sz="2800" dirty="0" err="1" smtClean="0">
                <a:latin typeface="Calibri" pitchFamily="34" charset="0"/>
              </a:rPr>
              <a:t>Choise</a:t>
            </a:r>
            <a:r>
              <a:rPr lang="en-GB" sz="2800" dirty="0" smtClean="0">
                <a:latin typeface="Calibri" pitchFamily="34" charset="0"/>
              </a:rPr>
              <a:t> of city projects (in total 11 projects):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95046" y="1412776"/>
            <a:ext cx="7704856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Covenant of Mayors (</a:t>
            </a:r>
            <a:r>
              <a:rPr lang="en-US" sz="2400" dirty="0" err="1">
                <a:latin typeface="Calibri" pitchFamily="34" charset="0"/>
              </a:rPr>
              <a:t>CoM</a:t>
            </a:r>
            <a:r>
              <a:rPr lang="en-US" sz="2400" dirty="0">
                <a:latin typeface="Calibri" pitchFamily="34" charset="0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Common </a:t>
            </a:r>
            <a:r>
              <a:rPr lang="en-US" sz="2400" dirty="0">
                <a:latin typeface="Calibri" pitchFamily="34" charset="0"/>
              </a:rPr>
              <a:t>Information to European Air, </a:t>
            </a:r>
            <a:r>
              <a:rPr lang="en-US" sz="2400" dirty="0" err="1">
                <a:latin typeface="Calibri" pitchFamily="34" charset="0"/>
              </a:rPr>
              <a:t>CiteAir</a:t>
            </a:r>
            <a:r>
              <a:rPr lang="en-US" sz="2400" dirty="0">
                <a:latin typeface="Calibri" pitchFamily="34" charset="0"/>
              </a:rPr>
              <a:t>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EU CO2 </a:t>
            </a:r>
            <a:r>
              <a:rPr lang="en-US" sz="2400" dirty="0">
                <a:latin typeface="Calibri" pitchFamily="34" charset="0"/>
              </a:rPr>
              <a:t>80/50 </a:t>
            </a:r>
            <a:r>
              <a:rPr lang="en-US" sz="2400" dirty="0" smtClean="0">
                <a:latin typeface="Calibri" pitchFamily="34" charset="0"/>
              </a:rPr>
              <a:t>Project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F967-D01E-4D5C-90C5-31DC6AC9A37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Inhaltsplatzhalter 7"/>
          <p:cNvSpPr txBox="1">
            <a:spLocks/>
          </p:cNvSpPr>
          <p:nvPr/>
        </p:nvSpPr>
        <p:spPr bwMode="auto">
          <a:xfrm>
            <a:off x="651030" y="3302245"/>
            <a:ext cx="799288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2800" kern="0" dirty="0" smtClean="0">
                <a:latin typeface="Calibri" pitchFamily="34" charset="0"/>
              </a:rPr>
              <a:t>Selection of cities: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kern="0" dirty="0" smtClean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9404" y="3835808"/>
            <a:ext cx="799288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Antwerp, Berlin, Madrid, Malmö, Paris</a:t>
            </a:r>
            <a:r>
              <a:rPr lang="en-GB" sz="2400" dirty="0" smtClean="0">
                <a:latin typeface="Calibri" pitchFamily="34" charset="0"/>
                <a:ea typeface="Times New Roman"/>
              </a:rPr>
              <a:t>, </a:t>
            </a:r>
            <a:r>
              <a:rPr lang="en-GB" sz="2400" dirty="0">
                <a:latin typeface="Calibri" pitchFamily="34" charset="0"/>
                <a:ea typeface="Times New Roman"/>
              </a:rPr>
              <a:t>Plovdiv, </a:t>
            </a:r>
            <a:r>
              <a:rPr lang="en-GB" sz="2400" dirty="0" smtClean="0">
                <a:latin typeface="Calibri" pitchFamily="34" charset="0"/>
                <a:ea typeface="Times New Roman"/>
              </a:rPr>
              <a:t>Vienna, Vilnius, </a:t>
            </a:r>
            <a:r>
              <a:rPr lang="en-US" sz="2400" dirty="0" smtClean="0">
                <a:latin typeface="Calibri" pitchFamily="34" charset="0"/>
              </a:rPr>
              <a:t>Milan, </a:t>
            </a:r>
            <a:r>
              <a:rPr lang="en-GB" sz="2400" dirty="0" err="1" smtClean="0">
                <a:latin typeface="Calibri" pitchFamily="34" charset="0"/>
                <a:ea typeface="Times New Roman"/>
              </a:rPr>
              <a:t>Ploieşti</a:t>
            </a:r>
            <a:r>
              <a:rPr lang="en-GB" sz="2400" dirty="0" smtClean="0">
                <a:latin typeface="Calibri" pitchFamily="34" charset="0"/>
                <a:ea typeface="Times New Roman"/>
              </a:rPr>
              <a:t>,  Prague.</a:t>
            </a:r>
          </a:p>
          <a:p>
            <a:endParaRPr lang="en-GB" sz="2400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Dublin started preparing an EI.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1-07">
  <a:themeElements>
    <a:clrScheme name="praesentation_1-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esentation_1-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aesentation_1-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1-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1-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1-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1-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1-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1-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praesentation_1-07</Template>
  <TotalTime>0</TotalTime>
  <Words>623</Words>
  <Application>Microsoft Office PowerPoint</Application>
  <PresentationFormat>Bildschirmpräsentation (4:3)</PresentationFormat>
  <Paragraphs>152</Paragraphs>
  <Slides>20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praesentation_1-07</vt:lpstr>
      <vt:lpstr>Compilation of urban emission inventories as analysed within the Air Implementation Pilot</vt:lpstr>
      <vt:lpstr>Background</vt:lpstr>
      <vt:lpstr>Background</vt:lpstr>
      <vt:lpstr>Objectives for the two city pilot projects </vt:lpstr>
      <vt:lpstr>Structured in four main groups</vt:lpstr>
      <vt:lpstr>Why emission inventories (EI)?</vt:lpstr>
      <vt:lpstr>PowerPoint-Präsentation</vt:lpstr>
      <vt:lpstr>Main questions: </vt:lpstr>
      <vt:lpstr>PowerPoint-Präsentation</vt:lpstr>
      <vt:lpstr>Main results - use of EI</vt:lpstr>
      <vt:lpstr>Main results - pollutants</vt:lpstr>
      <vt:lpstr>Main results – co-benefits CC/AQ</vt:lpstr>
      <vt:lpstr>PowerPoint-Präsentation</vt:lpstr>
      <vt:lpstr>PowerPoint-Präsentation</vt:lpstr>
      <vt:lpstr>PowerPoint-Präsentation</vt:lpstr>
      <vt:lpstr>PowerPoint-Präsentation</vt:lpstr>
      <vt:lpstr>Conclusions</vt:lpstr>
      <vt:lpstr>Conclusions</vt:lpstr>
      <vt:lpstr>Thank you!</vt:lpstr>
      <vt:lpstr>PowerPoint-Präsentation</vt:lpstr>
    </vt:vector>
  </TitlesOfParts>
  <Company>OEko-Institut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Daniel Bleher</dc:creator>
  <cp:lastModifiedBy>Ulrike Döring</cp:lastModifiedBy>
  <cp:revision>325</cp:revision>
  <dcterms:created xsi:type="dcterms:W3CDTF">2007-10-29T09:05:51Z</dcterms:created>
  <dcterms:modified xsi:type="dcterms:W3CDTF">2013-04-11T08:51:44Z</dcterms:modified>
</cp:coreProperties>
</file>