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4" r:id="rId2"/>
    <p:sldId id="265" r:id="rId3"/>
    <p:sldId id="266" r:id="rId4"/>
    <p:sldId id="257" r:id="rId5"/>
    <p:sldId id="263" r:id="rId6"/>
    <p:sldId id="259" r:id="rId7"/>
    <p:sldId id="260" r:id="rId8"/>
    <p:sldId id="261" r:id="rId9"/>
    <p:sldId id="262" r:id="rId10"/>
    <p:sldId id="267" r:id="rId11"/>
    <p:sldId id="268" r:id="rId12"/>
    <p:sldId id="269" r:id="rId13"/>
    <p:sldId id="25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go Denier van der Gon" initials="H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10T18:46:57.636" idx="1">
    <p:pos x="4434" y="1298"/>
    <p:text>(e.g. the reason and opportunity for me to contribute came from the Megapoli  project, ended in 2011)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B83F1-A58C-426F-AA0A-6462B09FF602}" type="datetimeFigureOut">
              <a:rPr lang="en-GB" smtClean="0"/>
              <a:t>11/04/2013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B0645-22D5-458D-BC03-BAA4D69720B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8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Here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idea</a:t>
            </a:r>
            <a:r>
              <a:rPr lang="nb-NO" dirty="0" smtClean="0"/>
              <a:t> is to </a:t>
            </a:r>
            <a:r>
              <a:rPr lang="nb-NO" dirty="0" err="1" smtClean="0"/>
              <a:t>divide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audience</a:t>
            </a:r>
            <a:r>
              <a:rPr lang="nb-NO" dirty="0" smtClean="0"/>
              <a:t> in </a:t>
            </a:r>
            <a:r>
              <a:rPr lang="nb-NO" dirty="0" err="1" smtClean="0"/>
              <a:t>groups</a:t>
            </a:r>
            <a:r>
              <a:rPr lang="nb-NO" dirty="0" smtClean="0"/>
              <a:t> of 3 and ask </a:t>
            </a:r>
            <a:r>
              <a:rPr lang="nb-NO" dirty="0" err="1" smtClean="0"/>
              <a:t>them</a:t>
            </a:r>
            <a:r>
              <a:rPr lang="nb-NO" dirty="0" smtClean="0"/>
              <a:t> to </a:t>
            </a:r>
            <a:r>
              <a:rPr lang="nb-NO" dirty="0" err="1" smtClean="0"/>
              <a:t>discuss</a:t>
            </a:r>
            <a:r>
              <a:rPr lang="nb-NO" dirty="0" smtClean="0"/>
              <a:t>  </a:t>
            </a:r>
            <a:r>
              <a:rPr lang="nb-NO" dirty="0" err="1" smtClean="0"/>
              <a:t>these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four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questions</a:t>
            </a:r>
            <a:r>
              <a:rPr lang="nb-NO" baseline="0" dirty="0" smtClean="0"/>
              <a:t> for ½ </a:t>
            </a:r>
            <a:r>
              <a:rPr lang="nb-NO" baseline="0" dirty="0" err="1" smtClean="0"/>
              <a:t>hour</a:t>
            </a:r>
            <a:r>
              <a:rPr lang="nb-NO" baseline="0" dirty="0" smtClean="0"/>
              <a:t>.</a:t>
            </a:r>
          </a:p>
          <a:p>
            <a:r>
              <a:rPr lang="nb-NO" baseline="0" dirty="0" err="1" smtClean="0"/>
              <a:t>Then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open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plenary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asking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person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each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say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answers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Take</a:t>
            </a:r>
            <a:r>
              <a:rPr lang="nb-NO" baseline="0" dirty="0" smtClean="0"/>
              <a:t> 1 </a:t>
            </a:r>
            <a:r>
              <a:rPr lang="nb-NO" baseline="0" dirty="0" err="1" smtClean="0"/>
              <a:t>questions</a:t>
            </a:r>
            <a:r>
              <a:rPr lang="nb-NO" baseline="0" dirty="0" smtClean="0"/>
              <a:t> at a time and do not </a:t>
            </a:r>
            <a:r>
              <a:rPr lang="nb-NO" baseline="0" dirty="0" err="1" smtClean="0"/>
              <a:t>allow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discussion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between</a:t>
            </a:r>
            <a:r>
              <a:rPr lang="nb-NO" baseline="0" dirty="0" smtClean="0"/>
              <a:t>. It </a:t>
            </a:r>
            <a:r>
              <a:rPr lang="nb-NO" baseline="0" dirty="0" err="1" smtClean="0"/>
              <a:t>work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nicely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hear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everybody</a:t>
            </a:r>
            <a:r>
              <a:rPr lang="nb-NO" baseline="0" dirty="0" smtClean="0"/>
              <a:t> has to </a:t>
            </a:r>
            <a:r>
              <a:rPr lang="nb-NO" baseline="0" dirty="0" err="1" smtClean="0"/>
              <a:t>say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audience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question</a:t>
            </a:r>
            <a:r>
              <a:rPr lang="nb-NO" baseline="0" dirty="0" smtClean="0"/>
              <a:t> by </a:t>
            </a:r>
            <a:r>
              <a:rPr lang="nb-NO" baseline="0" dirty="0" err="1" smtClean="0"/>
              <a:t>question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get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good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overview</a:t>
            </a:r>
            <a:r>
              <a:rPr lang="nb-NO" baseline="0" dirty="0" smtClean="0"/>
              <a:t>.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end, </a:t>
            </a:r>
            <a:r>
              <a:rPr lang="nb-NO" baseline="0" dirty="0" err="1" smtClean="0"/>
              <a:t>if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there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need</a:t>
            </a:r>
            <a:r>
              <a:rPr lang="nb-NO" baseline="0" dirty="0" smtClean="0"/>
              <a:t> for more </a:t>
            </a:r>
            <a:r>
              <a:rPr lang="nb-NO" baseline="0" dirty="0" err="1" smtClean="0"/>
              <a:t>discussion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can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open</a:t>
            </a:r>
            <a:r>
              <a:rPr lang="nb-NO" baseline="0" dirty="0" smtClean="0"/>
              <a:t> to it,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it </a:t>
            </a:r>
            <a:r>
              <a:rPr lang="nb-NO" baseline="0" dirty="0" err="1" smtClean="0"/>
              <a:t>works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well</a:t>
            </a:r>
            <a:r>
              <a:rPr lang="nb-NO" baseline="0" dirty="0" smtClean="0"/>
              <a:t>  </a:t>
            </a:r>
            <a:r>
              <a:rPr lang="nb-NO" baseline="0" dirty="0" err="1" smtClean="0"/>
              <a:t>listening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everybody’s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comments</a:t>
            </a:r>
            <a:r>
              <a:rPr lang="nb-NO" baseline="0" dirty="0" smtClean="0"/>
              <a:t> first </a:t>
            </a:r>
            <a:r>
              <a:rPr lang="nb-NO" baseline="0" dirty="0" smtClean="0">
                <a:sym typeface="Wingdings" pitchFamily="2" charset="2"/>
              </a:rPr>
              <a:t>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F16A9-B944-43AD-8D60-37D281B588D3}" type="slidenum">
              <a:rPr lang="nb-NO" smtClean="0"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Here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idea</a:t>
            </a:r>
            <a:r>
              <a:rPr lang="nb-NO" dirty="0" smtClean="0"/>
              <a:t> is to </a:t>
            </a:r>
            <a:r>
              <a:rPr lang="nb-NO" dirty="0" err="1" smtClean="0"/>
              <a:t>divide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audience</a:t>
            </a:r>
            <a:r>
              <a:rPr lang="nb-NO" dirty="0" smtClean="0"/>
              <a:t> in </a:t>
            </a:r>
            <a:r>
              <a:rPr lang="nb-NO" dirty="0" err="1" smtClean="0"/>
              <a:t>groups</a:t>
            </a:r>
            <a:r>
              <a:rPr lang="nb-NO" dirty="0" smtClean="0"/>
              <a:t> of 3 and ask </a:t>
            </a:r>
            <a:r>
              <a:rPr lang="nb-NO" dirty="0" err="1" smtClean="0"/>
              <a:t>them</a:t>
            </a:r>
            <a:r>
              <a:rPr lang="nb-NO" dirty="0" smtClean="0"/>
              <a:t> to </a:t>
            </a:r>
            <a:r>
              <a:rPr lang="nb-NO" dirty="0" err="1" smtClean="0"/>
              <a:t>discuss</a:t>
            </a:r>
            <a:r>
              <a:rPr lang="nb-NO" dirty="0" smtClean="0"/>
              <a:t>  </a:t>
            </a:r>
            <a:r>
              <a:rPr lang="nb-NO" dirty="0" err="1" smtClean="0"/>
              <a:t>these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four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questions</a:t>
            </a:r>
            <a:r>
              <a:rPr lang="nb-NO" baseline="0" dirty="0" smtClean="0"/>
              <a:t> for ½ </a:t>
            </a:r>
            <a:r>
              <a:rPr lang="nb-NO" baseline="0" dirty="0" err="1" smtClean="0"/>
              <a:t>hour</a:t>
            </a:r>
            <a:r>
              <a:rPr lang="nb-NO" baseline="0" dirty="0" smtClean="0"/>
              <a:t>.</a:t>
            </a:r>
          </a:p>
          <a:p>
            <a:r>
              <a:rPr lang="nb-NO" baseline="0" dirty="0" err="1" smtClean="0"/>
              <a:t>Then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open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plenary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asking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person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each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say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answers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Take</a:t>
            </a:r>
            <a:r>
              <a:rPr lang="nb-NO" baseline="0" dirty="0" smtClean="0"/>
              <a:t> 1 </a:t>
            </a:r>
            <a:r>
              <a:rPr lang="nb-NO" baseline="0" dirty="0" err="1" smtClean="0"/>
              <a:t>questions</a:t>
            </a:r>
            <a:r>
              <a:rPr lang="nb-NO" baseline="0" dirty="0" smtClean="0"/>
              <a:t> at a time and do not </a:t>
            </a:r>
            <a:r>
              <a:rPr lang="nb-NO" baseline="0" dirty="0" err="1" smtClean="0"/>
              <a:t>allow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discussion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between</a:t>
            </a:r>
            <a:r>
              <a:rPr lang="nb-NO" baseline="0" dirty="0" smtClean="0"/>
              <a:t>. It </a:t>
            </a:r>
            <a:r>
              <a:rPr lang="nb-NO" baseline="0" dirty="0" err="1" smtClean="0"/>
              <a:t>work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nicely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hear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everybody</a:t>
            </a:r>
            <a:r>
              <a:rPr lang="nb-NO" baseline="0" dirty="0" smtClean="0"/>
              <a:t> has to </a:t>
            </a:r>
            <a:r>
              <a:rPr lang="nb-NO" baseline="0" dirty="0" err="1" smtClean="0"/>
              <a:t>say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audience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question</a:t>
            </a:r>
            <a:r>
              <a:rPr lang="nb-NO" baseline="0" dirty="0" smtClean="0"/>
              <a:t> by </a:t>
            </a:r>
            <a:r>
              <a:rPr lang="nb-NO" baseline="0" dirty="0" err="1" smtClean="0"/>
              <a:t>question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get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good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overview</a:t>
            </a:r>
            <a:r>
              <a:rPr lang="nb-NO" baseline="0" dirty="0" smtClean="0"/>
              <a:t>.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end, </a:t>
            </a:r>
            <a:r>
              <a:rPr lang="nb-NO" baseline="0" dirty="0" err="1" smtClean="0"/>
              <a:t>if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there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need</a:t>
            </a:r>
            <a:r>
              <a:rPr lang="nb-NO" baseline="0" dirty="0" smtClean="0"/>
              <a:t> for more </a:t>
            </a:r>
            <a:r>
              <a:rPr lang="nb-NO" baseline="0" dirty="0" err="1" smtClean="0"/>
              <a:t>discussion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can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open</a:t>
            </a:r>
            <a:r>
              <a:rPr lang="nb-NO" baseline="0" dirty="0" smtClean="0"/>
              <a:t> to it,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it </a:t>
            </a:r>
            <a:r>
              <a:rPr lang="nb-NO" baseline="0" dirty="0" err="1" smtClean="0"/>
              <a:t>works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well</a:t>
            </a:r>
            <a:r>
              <a:rPr lang="nb-NO" baseline="0" dirty="0" smtClean="0"/>
              <a:t>  </a:t>
            </a:r>
            <a:r>
              <a:rPr lang="nb-NO" baseline="0" dirty="0" err="1" smtClean="0"/>
              <a:t>listening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everybody’s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comments</a:t>
            </a:r>
            <a:r>
              <a:rPr lang="nb-NO" baseline="0" dirty="0" smtClean="0"/>
              <a:t> first </a:t>
            </a:r>
            <a:r>
              <a:rPr lang="nb-NO" baseline="0" dirty="0" smtClean="0">
                <a:sym typeface="Wingdings" pitchFamily="2" charset="2"/>
              </a:rPr>
              <a:t>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F16A9-B944-43AD-8D60-37D281B588D3}" type="slidenum">
              <a:rPr lang="nb-NO" smtClean="0"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Here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idea</a:t>
            </a:r>
            <a:r>
              <a:rPr lang="nb-NO" dirty="0" smtClean="0"/>
              <a:t> is to </a:t>
            </a:r>
            <a:r>
              <a:rPr lang="nb-NO" dirty="0" err="1" smtClean="0"/>
              <a:t>divide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audience</a:t>
            </a:r>
            <a:r>
              <a:rPr lang="nb-NO" dirty="0" smtClean="0"/>
              <a:t> in </a:t>
            </a:r>
            <a:r>
              <a:rPr lang="nb-NO" dirty="0" err="1" smtClean="0"/>
              <a:t>groups</a:t>
            </a:r>
            <a:r>
              <a:rPr lang="nb-NO" dirty="0" smtClean="0"/>
              <a:t> of 3 and ask </a:t>
            </a:r>
            <a:r>
              <a:rPr lang="nb-NO" dirty="0" err="1" smtClean="0"/>
              <a:t>them</a:t>
            </a:r>
            <a:r>
              <a:rPr lang="nb-NO" dirty="0" smtClean="0"/>
              <a:t> to </a:t>
            </a:r>
            <a:r>
              <a:rPr lang="nb-NO" dirty="0" err="1" smtClean="0"/>
              <a:t>discuss</a:t>
            </a:r>
            <a:r>
              <a:rPr lang="nb-NO" dirty="0" smtClean="0"/>
              <a:t>  </a:t>
            </a:r>
            <a:r>
              <a:rPr lang="nb-NO" dirty="0" err="1" smtClean="0"/>
              <a:t>these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four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questions</a:t>
            </a:r>
            <a:r>
              <a:rPr lang="nb-NO" baseline="0" dirty="0" smtClean="0"/>
              <a:t> for ½ </a:t>
            </a:r>
            <a:r>
              <a:rPr lang="nb-NO" baseline="0" dirty="0" err="1" smtClean="0"/>
              <a:t>hour</a:t>
            </a:r>
            <a:r>
              <a:rPr lang="nb-NO" baseline="0" dirty="0" smtClean="0"/>
              <a:t>.</a:t>
            </a:r>
          </a:p>
          <a:p>
            <a:r>
              <a:rPr lang="nb-NO" baseline="0" dirty="0" err="1" smtClean="0"/>
              <a:t>Then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open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plenary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asking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person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each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say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answers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Take</a:t>
            </a:r>
            <a:r>
              <a:rPr lang="nb-NO" baseline="0" dirty="0" smtClean="0"/>
              <a:t> 1 </a:t>
            </a:r>
            <a:r>
              <a:rPr lang="nb-NO" baseline="0" dirty="0" err="1" smtClean="0"/>
              <a:t>questions</a:t>
            </a:r>
            <a:r>
              <a:rPr lang="nb-NO" baseline="0" dirty="0" smtClean="0"/>
              <a:t> at a time and do not </a:t>
            </a:r>
            <a:r>
              <a:rPr lang="nb-NO" baseline="0" dirty="0" err="1" smtClean="0"/>
              <a:t>allow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discussion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between</a:t>
            </a:r>
            <a:r>
              <a:rPr lang="nb-NO" baseline="0" dirty="0" smtClean="0"/>
              <a:t>. It </a:t>
            </a:r>
            <a:r>
              <a:rPr lang="nb-NO" baseline="0" dirty="0" err="1" smtClean="0"/>
              <a:t>work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nicely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hear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everybody</a:t>
            </a:r>
            <a:r>
              <a:rPr lang="nb-NO" baseline="0" dirty="0" smtClean="0"/>
              <a:t> has to </a:t>
            </a:r>
            <a:r>
              <a:rPr lang="nb-NO" baseline="0" dirty="0" err="1" smtClean="0"/>
              <a:t>say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audience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question</a:t>
            </a:r>
            <a:r>
              <a:rPr lang="nb-NO" baseline="0" dirty="0" smtClean="0"/>
              <a:t> by </a:t>
            </a:r>
            <a:r>
              <a:rPr lang="nb-NO" baseline="0" dirty="0" err="1" smtClean="0"/>
              <a:t>question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get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good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overview</a:t>
            </a:r>
            <a:r>
              <a:rPr lang="nb-NO" baseline="0" dirty="0" smtClean="0"/>
              <a:t>.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end, </a:t>
            </a:r>
            <a:r>
              <a:rPr lang="nb-NO" baseline="0" dirty="0" err="1" smtClean="0"/>
              <a:t>if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there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need</a:t>
            </a:r>
            <a:r>
              <a:rPr lang="nb-NO" baseline="0" dirty="0" smtClean="0"/>
              <a:t> for more </a:t>
            </a:r>
            <a:r>
              <a:rPr lang="nb-NO" baseline="0" dirty="0" err="1" smtClean="0"/>
              <a:t>discussion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can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open</a:t>
            </a:r>
            <a:r>
              <a:rPr lang="nb-NO" baseline="0" dirty="0" smtClean="0"/>
              <a:t> to it, </a:t>
            </a:r>
            <a:r>
              <a:rPr lang="nb-NO" baseline="0" dirty="0" err="1" smtClean="0"/>
              <a:t>but</a:t>
            </a:r>
            <a:r>
              <a:rPr lang="nb-NO" baseline="0" dirty="0" smtClean="0"/>
              <a:t> it </a:t>
            </a:r>
            <a:r>
              <a:rPr lang="nb-NO" baseline="0" dirty="0" err="1" smtClean="0"/>
              <a:t>works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very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well</a:t>
            </a:r>
            <a:r>
              <a:rPr lang="nb-NO" baseline="0" dirty="0" smtClean="0"/>
              <a:t>  </a:t>
            </a:r>
            <a:r>
              <a:rPr lang="nb-NO" baseline="0" dirty="0" err="1" smtClean="0"/>
              <a:t>listening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everybody’s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comments</a:t>
            </a:r>
            <a:r>
              <a:rPr lang="nb-NO" baseline="0" dirty="0" smtClean="0"/>
              <a:t> first </a:t>
            </a:r>
            <a:r>
              <a:rPr lang="nb-NO" baseline="0" dirty="0" smtClean="0">
                <a:sym typeface="Wingdings" pitchFamily="2" charset="2"/>
              </a:rPr>
              <a:t>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F16A9-B944-43AD-8D60-37D281B588D3}" type="slidenum">
              <a:rPr lang="nb-NO" smtClean="0"/>
              <a:t>12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030235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8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9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8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97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79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17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11-04-2013 FAIRMODE SG3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Hugo Denier van der Gon            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7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3C064-E6F8-4E2E-99F5-A030A919825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3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o.n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o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o.n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tno.nl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tno.n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tno.n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tno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tno.n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tno.nl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tno.nl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tno.nl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tno.nl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3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458200" cy="1470025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FAIRMODE WG2-SG3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/>
              <a:t>Urban emission Inventories</a:t>
            </a:r>
            <a:endParaRPr lang="en-GB" sz="3600" dirty="0" smtClean="0"/>
          </a:p>
        </p:txBody>
      </p:sp>
      <p:sp>
        <p:nvSpPr>
          <p:cNvPr id="2051" name="Ondertitel 4"/>
          <p:cNvSpPr>
            <a:spLocks noGrp="1"/>
          </p:cNvSpPr>
          <p:nvPr>
            <p:ph type="subTitle" idx="1"/>
          </p:nvPr>
        </p:nvSpPr>
        <p:spPr>
          <a:xfrm>
            <a:off x="457200" y="5257800"/>
            <a:ext cx="8382000" cy="114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i="1" dirty="0" smtClean="0"/>
              <a:t>Julio Lumbreras, Rafael Borge, </a:t>
            </a:r>
          </a:p>
          <a:p>
            <a:pPr eaLnBrk="1" hangingPunct="1"/>
            <a:r>
              <a:rPr lang="en-GB" i="1" dirty="0" smtClean="0"/>
              <a:t>Hugo Denier van der Gon, Leonor Tarrason</a:t>
            </a:r>
            <a:endParaRPr lang="en-GB" dirty="0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6096000" cy="3673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1907704" y="21328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FM SG3 outlook discussion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440706"/>
            <a:ext cx="28956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Questions to FAIRMODE participants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Expectations on SG3 work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Which alternative of work is the most </a:t>
            </a:r>
            <a:r>
              <a:rPr lang="en-GB" b="1" dirty="0" smtClean="0"/>
              <a:t>useful </a:t>
            </a:r>
            <a:r>
              <a:rPr lang="en-GB" dirty="0" smtClean="0"/>
              <a:t>for you?</a:t>
            </a:r>
          </a:p>
          <a:p>
            <a:pPr lvl="1"/>
            <a:r>
              <a:rPr lang="en-GB" dirty="0" smtClean="0"/>
              <a:t>Which alternative  do you think is  most  </a:t>
            </a:r>
            <a:r>
              <a:rPr lang="en-GB" b="1" dirty="0" smtClean="0"/>
              <a:t>feasible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Which alternative would you </a:t>
            </a:r>
            <a:r>
              <a:rPr lang="en-GB" b="1" dirty="0" smtClean="0"/>
              <a:t>recommend </a:t>
            </a:r>
            <a:r>
              <a:rPr lang="en-GB" dirty="0" smtClean="0"/>
              <a:t>to work towards?</a:t>
            </a:r>
          </a:p>
          <a:p>
            <a:pPr lvl="1"/>
            <a:r>
              <a:rPr lang="en-GB" dirty="0" smtClean="0"/>
              <a:t>Are there other alternatives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Picture 5" descr="Description: Description: C:\Documents and Settings\deniervandergonhac\Application Data\Microsoft\Signatures\TNO (NL)_files\logo_signature.gif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1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FM participants expectations on SG3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GB" b="1" dirty="0"/>
              <a:t>Organisation of FAIRMODE SG3 sessions in conference style (invited speakers) (low cost)</a:t>
            </a:r>
            <a:endParaRPr lang="en-GB" dirty="0"/>
          </a:p>
          <a:p>
            <a:pPr marL="514350" lvl="0" indent="-514350">
              <a:buFont typeface="+mj-lt"/>
              <a:buAutoNum type="alphaUcPeriod"/>
            </a:pPr>
            <a:r>
              <a:rPr lang="en-GB" b="1" dirty="0"/>
              <a:t>Preparation of Good Practice Guidance documents (medium cost)</a:t>
            </a:r>
            <a:endParaRPr lang="en-GB" dirty="0"/>
          </a:p>
          <a:p>
            <a:pPr marL="514350" lvl="0" indent="-514350">
              <a:buFont typeface="+mj-lt"/>
              <a:buAutoNum type="alphaUcPeriod"/>
            </a:pPr>
            <a:r>
              <a:rPr lang="en-GB" b="1" dirty="0"/>
              <a:t>Comparison of available urban emission data (medium-high cost)</a:t>
            </a:r>
            <a:endParaRPr lang="en-GB" dirty="0"/>
          </a:p>
          <a:p>
            <a:pPr marL="514350" lvl="0" indent="-514350">
              <a:buFont typeface="+mj-lt"/>
              <a:buAutoNum type="alphaUcPeriod"/>
            </a:pPr>
            <a:r>
              <a:rPr lang="en-GB" b="1" dirty="0"/>
              <a:t>Preparation of consistent urban emission data sets  for Europe (high-cost)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Pls</a:t>
            </a:r>
            <a:r>
              <a:rPr lang="en-GB" dirty="0" smtClean="0"/>
              <a:t> discuss in groups of ~ 3 people and just select the options for us.</a:t>
            </a:r>
          </a:p>
          <a:p>
            <a:endParaRPr lang="en-GB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sz="3100" dirty="0" smtClean="0"/>
              <a:t>Which alternative of work is the </a:t>
            </a:r>
            <a:r>
              <a:rPr lang="en-GB" sz="3100" b="1" dirty="0" smtClean="0"/>
              <a:t>most useful </a:t>
            </a:r>
            <a:r>
              <a:rPr lang="en-GB" sz="3100" dirty="0" smtClean="0"/>
              <a:t>for you?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100" dirty="0" smtClean="0"/>
              <a:t>Which alternative  do you think is  </a:t>
            </a:r>
            <a:r>
              <a:rPr lang="en-GB" sz="3100" b="1" dirty="0" smtClean="0"/>
              <a:t>most</a:t>
            </a:r>
            <a:r>
              <a:rPr lang="en-GB" sz="3100" dirty="0" smtClean="0"/>
              <a:t>  </a:t>
            </a:r>
            <a:r>
              <a:rPr lang="en-GB" sz="3100" b="1" dirty="0" smtClean="0"/>
              <a:t>feasible</a:t>
            </a:r>
            <a:r>
              <a:rPr lang="en-GB" sz="3100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100" dirty="0" smtClean="0"/>
              <a:t>Which alternative would you </a:t>
            </a:r>
            <a:r>
              <a:rPr lang="en-GB" sz="3100" b="1" dirty="0" smtClean="0"/>
              <a:t>recommend </a:t>
            </a:r>
            <a:r>
              <a:rPr lang="en-GB" sz="3100" dirty="0" smtClean="0"/>
              <a:t>to work towards?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100" dirty="0" smtClean="0"/>
              <a:t>Are there other </a:t>
            </a:r>
            <a:r>
              <a:rPr lang="en-GB" sz="3100" b="1" dirty="0" smtClean="0"/>
              <a:t>alternatives</a:t>
            </a:r>
            <a:r>
              <a:rPr lang="en-GB" sz="3100" dirty="0" smtClean="0"/>
              <a:t> ?</a:t>
            </a:r>
            <a:endParaRPr lang="en-GB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6" name="Picture 5" descr="Description: Description: C:\Documents and Settings\deniervandergonhac\Application Data\Microsoft\Signatures\TNO (NL)_files\logo_signature.gif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5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FM participants expectations on SG3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outcome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 smtClean="0"/>
              <a:t>1	Which alternative of work is the </a:t>
            </a:r>
            <a:r>
              <a:rPr lang="en-GB" b="1" dirty="0" smtClean="0"/>
              <a:t>most useful </a:t>
            </a:r>
            <a:r>
              <a:rPr lang="en-GB" dirty="0" smtClean="0"/>
              <a:t>for you?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A	</a:t>
            </a:r>
            <a:r>
              <a:rPr lang="en-GB" dirty="0" smtClean="0"/>
              <a:t>B 6</a:t>
            </a:r>
            <a:r>
              <a:rPr lang="en-GB" dirty="0" smtClean="0"/>
              <a:t>	</a:t>
            </a:r>
            <a:r>
              <a:rPr lang="en-GB" dirty="0" smtClean="0"/>
              <a:t>C 4</a:t>
            </a:r>
            <a:r>
              <a:rPr lang="en-GB" dirty="0" smtClean="0"/>
              <a:t>	</a:t>
            </a:r>
            <a:r>
              <a:rPr lang="en-GB" dirty="0" smtClean="0"/>
              <a:t>D2</a:t>
            </a: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2	Which alternative  do you think is  </a:t>
            </a:r>
            <a:r>
              <a:rPr lang="en-GB" b="1" dirty="0" smtClean="0"/>
              <a:t>most</a:t>
            </a:r>
            <a:r>
              <a:rPr lang="en-GB" dirty="0" smtClean="0"/>
              <a:t>  </a:t>
            </a:r>
            <a:r>
              <a:rPr lang="en-GB" b="1" dirty="0" smtClean="0"/>
              <a:t>feasible</a:t>
            </a:r>
            <a:r>
              <a:rPr lang="en-GB" dirty="0" smtClean="0"/>
              <a:t>?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A 4</a:t>
            </a:r>
            <a:r>
              <a:rPr lang="en-GB" dirty="0"/>
              <a:t>	</a:t>
            </a:r>
            <a:r>
              <a:rPr lang="en-GB" dirty="0" smtClean="0"/>
              <a:t>B 6</a:t>
            </a:r>
            <a:r>
              <a:rPr lang="en-GB" dirty="0"/>
              <a:t>	C	D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3	Which alternative would you </a:t>
            </a:r>
            <a:r>
              <a:rPr lang="en-GB" b="1" dirty="0" smtClean="0"/>
              <a:t>recommend </a:t>
            </a:r>
            <a:r>
              <a:rPr lang="en-GB" dirty="0" smtClean="0"/>
              <a:t>to work towards?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A 1</a:t>
            </a:r>
            <a:r>
              <a:rPr lang="en-GB" dirty="0"/>
              <a:t>	</a:t>
            </a:r>
            <a:r>
              <a:rPr lang="en-GB" dirty="0" smtClean="0"/>
              <a:t>B 6</a:t>
            </a:r>
            <a:r>
              <a:rPr lang="en-GB" dirty="0"/>
              <a:t>	</a:t>
            </a:r>
            <a:r>
              <a:rPr lang="en-GB" dirty="0" smtClean="0"/>
              <a:t>C4</a:t>
            </a:r>
            <a:r>
              <a:rPr lang="en-GB" dirty="0"/>
              <a:t>	</a:t>
            </a:r>
            <a:r>
              <a:rPr lang="en-GB" dirty="0" smtClean="0"/>
              <a:t>D1</a:t>
            </a: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4	Are there other </a:t>
            </a:r>
            <a:r>
              <a:rPr lang="en-GB" b="1" dirty="0" smtClean="0"/>
              <a:t>alternatives</a:t>
            </a:r>
            <a:r>
              <a:rPr lang="en-GB" dirty="0" smtClean="0"/>
              <a:t>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Picture 5" descr="Description: Description: C:\Documents and Settings\deniervandergonhac\Application Data\Microsoft\Signatures\TNO (NL)_files\logo_signature.gif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0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Possible solutions for leadership in SG3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23528" y="1038746"/>
            <a:ext cx="1440160" cy="419045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1: BAU</a:t>
            </a:r>
          </a:p>
          <a:p>
            <a:pPr marL="0" indent="0">
              <a:buNone/>
            </a:pPr>
            <a:endParaRPr lang="en-GB" dirty="0" smtClean="0"/>
          </a:p>
          <a:p>
            <a:pPr marL="0" lvl="0" indent="-180000">
              <a:spcBef>
                <a:spcPts val="0"/>
              </a:spcBef>
              <a:buNone/>
            </a:pPr>
            <a:r>
              <a:rPr lang="en-GB" sz="2000" dirty="0" smtClean="0"/>
              <a:t>Not enough progress</a:t>
            </a:r>
          </a:p>
          <a:p>
            <a:pPr marL="0" lvl="0" indent="-180000">
              <a:spcBef>
                <a:spcPts val="0"/>
              </a:spcBef>
              <a:buNone/>
            </a:pPr>
            <a:endParaRPr lang="en-GB" sz="2000" dirty="0" smtClean="0"/>
          </a:p>
          <a:p>
            <a:pPr marL="0" lvl="0" indent="-180000">
              <a:spcBef>
                <a:spcPts val="0"/>
              </a:spcBef>
              <a:buNone/>
            </a:pPr>
            <a:r>
              <a:rPr lang="en-GB" sz="2000" dirty="0" smtClean="0"/>
              <a:t>Frustrating for all</a:t>
            </a:r>
          </a:p>
          <a:p>
            <a:pPr marL="0" lvl="0" indent="-180000">
              <a:spcBef>
                <a:spcPts val="0"/>
              </a:spcBef>
              <a:buNone/>
            </a:pPr>
            <a:endParaRPr lang="en-GB" sz="2000" dirty="0" smtClean="0"/>
          </a:p>
          <a:p>
            <a:pPr marL="0" lvl="0" indent="-180000">
              <a:spcBef>
                <a:spcPts val="0"/>
              </a:spcBef>
              <a:buNone/>
            </a:pPr>
            <a:r>
              <a:rPr lang="en-GB" sz="2000" dirty="0" smtClean="0"/>
              <a:t>Viable?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732240" y="1040257"/>
            <a:ext cx="2232248" cy="42609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200" b="1" dirty="0" smtClean="0"/>
              <a:t>4 national representatives take the lead </a:t>
            </a:r>
          </a:p>
          <a:p>
            <a:endParaRPr lang="en-GB" sz="2000" dirty="0" smtClean="0"/>
          </a:p>
          <a:p>
            <a:pPr marL="180000" indent="-180000"/>
            <a:r>
              <a:rPr lang="en-GB" sz="2100" dirty="0" smtClean="0"/>
              <a:t>Maybe not current FM community but you may have counterparts that would be suitable?</a:t>
            </a:r>
          </a:p>
          <a:p>
            <a:pPr marL="180000" indent="-180000"/>
            <a:r>
              <a:rPr lang="en-GB" sz="2100" dirty="0" smtClean="0"/>
              <a:t>link &amp; combine with UNECE task forces (TFEIP)</a:t>
            </a:r>
          </a:p>
          <a:p>
            <a:pPr marL="180000" indent="-180000"/>
            <a:r>
              <a:rPr lang="en-GB" sz="2100" dirty="0" smtClean="0"/>
              <a:t>Active involvement (+)</a:t>
            </a:r>
          </a:p>
          <a:p>
            <a:pPr marL="180000" indent="-180000"/>
            <a:r>
              <a:rPr lang="en-GB" sz="2100" dirty="0" smtClean="0"/>
              <a:t>Rotating?</a:t>
            </a:r>
          </a:p>
          <a:p>
            <a:pPr marL="180000" indent="-180000"/>
            <a:r>
              <a:rPr lang="en-GB" sz="2100" dirty="0" smtClean="0"/>
              <a:t>Not compulsory (-)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1979712" y="1038747"/>
            <a:ext cx="2088232" cy="41904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200" b="1" dirty="0" smtClean="0"/>
              <a:t>2: A funded body takes over (EEA, JRC, ?) </a:t>
            </a:r>
          </a:p>
          <a:p>
            <a:pPr marL="0" indent="0" algn="ctr">
              <a:buNone/>
            </a:pPr>
            <a:endParaRPr lang="en-GB" sz="2400" b="1" dirty="0" smtClean="0"/>
          </a:p>
          <a:p>
            <a:pPr marL="180000" indent="-180000"/>
            <a:r>
              <a:rPr lang="en-GB" sz="2100" dirty="0" smtClean="0"/>
              <a:t>Makes things happen  (push because it has the task) asks advise/ input from peers.</a:t>
            </a:r>
          </a:p>
          <a:p>
            <a:pPr marL="180000" indent="-180000"/>
            <a:r>
              <a:rPr lang="en-GB" sz="2100" dirty="0" smtClean="0"/>
              <a:t>Nice, but not realistic: if the budgets existed, it had already happened</a:t>
            </a:r>
          </a:p>
          <a:p>
            <a:endParaRPr lang="en-GB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4283968" y="1038747"/>
            <a:ext cx="2304256" cy="419045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b="1" dirty="0" smtClean="0"/>
              <a:t>3: keep 1 coordinator and ask 1-2 year rotating co-chairs</a:t>
            </a:r>
          </a:p>
          <a:p>
            <a:pPr marL="0" indent="0" algn="ctr">
              <a:buNone/>
            </a:pPr>
            <a:endParaRPr lang="en-GB" b="1" dirty="0" smtClean="0"/>
          </a:p>
          <a:p>
            <a:pPr marL="180000" indent="-180000"/>
            <a:r>
              <a:rPr lang="en-GB" sz="3500" dirty="0" smtClean="0"/>
              <a:t>Identify projects / activities in this field and approach the WP leader / scientist to participate during project duration</a:t>
            </a:r>
          </a:p>
          <a:p>
            <a:pPr marL="180000" indent="-180000"/>
            <a:r>
              <a:rPr lang="en-GB" sz="3500" dirty="0" smtClean="0"/>
              <a:t>Brings in new knowledge</a:t>
            </a:r>
          </a:p>
          <a:p>
            <a:pPr marL="180000" indent="-180000"/>
            <a:r>
              <a:rPr lang="en-GB" sz="3500" dirty="0" smtClean="0"/>
              <a:t>Offers platform for the new findings of projects (both profit</a:t>
            </a:r>
            <a:r>
              <a:rPr lang="en-GB" sz="3000" dirty="0" smtClean="0"/>
              <a:t>)</a:t>
            </a:r>
            <a:endParaRPr lang="en-GB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5229200"/>
            <a:ext cx="878497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For discussion now and in the next weeks </a:t>
            </a:r>
            <a:r>
              <a:rPr lang="en-GB" dirty="0" smtClean="0"/>
              <a:t>but contact us if you have ideas or suggestions  and we may contact you all to ask for input.</a:t>
            </a:r>
            <a:endParaRPr lang="en-GB" dirty="0"/>
          </a:p>
        </p:txBody>
      </p:sp>
      <p:sp>
        <p:nvSpPr>
          <p:cNvPr id="8" name="Tekstvak 7"/>
          <p:cNvSpPr txBox="1"/>
          <p:nvPr/>
        </p:nvSpPr>
        <p:spPr>
          <a:xfrm>
            <a:off x="179512" y="5877272"/>
            <a:ext cx="8784976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If other groups are willing to take the lead, the present organizing team would be most supportive and contribute to their activities, some or all may continue….</a:t>
            </a:r>
            <a:endParaRPr lang="en-GB" dirty="0"/>
          </a:p>
        </p:txBody>
      </p:sp>
      <p:pic>
        <p:nvPicPr>
          <p:cNvPr id="13" name="Picture 12" descr="Description: Description: C:\Documents and Settings\deniervandergonhac\Application Data\Microsoft\Signatures\TNO (NL)_files\logo_signatur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6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86409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2400" b="1" dirty="0" smtClean="0"/>
              <a:t>Importance of emission inventories is firmly established in the FAIRMODE recommendations (=#4)</a:t>
            </a:r>
            <a:endParaRPr lang="en-GB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55808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Recommendation</a:t>
            </a:r>
            <a:r>
              <a:rPr lang="en-GB" sz="2000" dirty="0" smtClean="0"/>
              <a:t>: FAIRMODE recommends to investigate and improve the compilation, consistency and quality assurance of emissions data suitable for AQ </a:t>
            </a:r>
            <a:r>
              <a:rPr lang="en-GB" sz="2000" dirty="0" err="1" smtClean="0"/>
              <a:t>modeling</a:t>
            </a:r>
            <a:r>
              <a:rPr lang="en-GB" sz="2000" dirty="0" smtClean="0"/>
              <a:t> under the directive</a:t>
            </a:r>
            <a:endParaRPr lang="en-GB" sz="2000" strike="sngStrike" dirty="0" smtClean="0"/>
          </a:p>
          <a:p>
            <a:endParaRPr lang="en-GB" sz="2000" strike="sngStrike" dirty="0" smtClean="0"/>
          </a:p>
          <a:p>
            <a:pPr marL="0" indent="0">
              <a:buNone/>
            </a:pPr>
            <a:r>
              <a:rPr lang="en-GB" sz="2000" b="1" dirty="0" smtClean="0"/>
              <a:t>Proposed actions</a:t>
            </a:r>
            <a:r>
              <a:rPr lang="en-GB" sz="2000" dirty="0" smtClean="0"/>
              <a:t>:</a:t>
            </a:r>
            <a:endParaRPr lang="en-GB" sz="2000" strike="sngStrike" dirty="0" smtClean="0"/>
          </a:p>
          <a:p>
            <a:r>
              <a:rPr lang="en-GB" sz="2000" dirty="0" smtClean="0"/>
              <a:t> Emissions are not mentioned in the AQD and the need to work to increase the quality of emission inputs needs to be introduced in the revised text. </a:t>
            </a:r>
            <a:endParaRPr lang="en-GB" sz="2000" strike="sngStrike" dirty="0" smtClean="0"/>
          </a:p>
          <a:p>
            <a:r>
              <a:rPr lang="en-GB" sz="2000" dirty="0" smtClean="0"/>
              <a:t>Promote guidance initiatives for the compilations of emission data for AQ models under the directive</a:t>
            </a:r>
            <a:endParaRPr lang="en-GB" sz="2000" strike="sngStrike" dirty="0" smtClean="0"/>
          </a:p>
          <a:p>
            <a:r>
              <a:rPr lang="en-GB" sz="2000" dirty="0" smtClean="0"/>
              <a:t>Support competence building initiatives to secure the consistency of detailed bottom-up emission inventories with those compiled for regulatory purposes at local, national and European scale</a:t>
            </a:r>
            <a:endParaRPr lang="en-GB" sz="2000" strike="sngStrike" dirty="0" smtClean="0"/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Cloud Callout 5"/>
          <p:cNvSpPr/>
          <p:nvPr/>
        </p:nvSpPr>
        <p:spPr bwMode="auto">
          <a:xfrm>
            <a:off x="3570021" y="1196752"/>
            <a:ext cx="3851920" cy="1584176"/>
          </a:xfrm>
          <a:prstGeom prst="cloudCallout">
            <a:avLst>
              <a:gd name="adj1" fmla="val -74661"/>
              <a:gd name="adj2" fmla="val 55609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/>
              <a:t>Will it happen? </a:t>
            </a:r>
          </a:p>
        </p:txBody>
      </p:sp>
      <p:pic>
        <p:nvPicPr>
          <p:cNvPr id="9" name="Picture 8" descr="Description: Description: C:\Documents and Settings\deniervandergonhac\Application Data\Microsoft\Signatures\TNO (NL)_files\logo_signatur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ounded Rectangle 9"/>
          <p:cNvSpPr/>
          <p:nvPr/>
        </p:nvSpPr>
        <p:spPr>
          <a:xfrm>
            <a:off x="683568" y="5847037"/>
            <a:ext cx="777686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….</a:t>
            </a:r>
            <a:r>
              <a:rPr lang="en-GB" b="1" i="1" dirty="0"/>
              <a:t>from SG3 perspective </a:t>
            </a:r>
            <a:r>
              <a:rPr lang="en-GB" b="1" i="1" dirty="0" smtClean="0"/>
              <a:t>this a </a:t>
            </a:r>
            <a:r>
              <a:rPr lang="en-GB" b="1" i="1" dirty="0"/>
              <a:t>major accomplishment</a:t>
            </a:r>
            <a:endParaRPr lang="en-GB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56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5" cy="14401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From FM rec #4 Motivation: </a:t>
            </a:r>
            <a:r>
              <a:rPr lang="en-GB" dirty="0" smtClean="0"/>
              <a:t>“</a:t>
            </a:r>
            <a:r>
              <a:rPr lang="en-GB" sz="2400" b="1" dirty="0" smtClean="0"/>
              <a:t>The present emission compilation methods do not always allow relating emission sources with their abatement potential.” 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424936" cy="352918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A critical issue – </a:t>
            </a:r>
            <a:r>
              <a:rPr lang="en-GB" sz="2000" u="sng" dirty="0" smtClean="0"/>
              <a:t>applies to both the urban and national scale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For a level playing field in e.g. NEC reporting one may choose not to include </a:t>
            </a:r>
            <a:r>
              <a:rPr lang="en-GB" sz="2000" dirty="0" err="1" smtClean="0"/>
              <a:t>resuspension</a:t>
            </a:r>
            <a:r>
              <a:rPr lang="en-GB" sz="2000" dirty="0" smtClean="0"/>
              <a:t>, agric. wind blown dust, soil </a:t>
            </a:r>
            <a:r>
              <a:rPr lang="en-GB" sz="2000" dirty="0" err="1" smtClean="0"/>
              <a:t>NOx</a:t>
            </a:r>
            <a:r>
              <a:rPr lang="en-GB" sz="2000" dirty="0" smtClean="0"/>
              <a:t> etc. but they DO play a role in real-world concentrations and some times are related to sources (</a:t>
            </a:r>
            <a:r>
              <a:rPr lang="en-GB" sz="2000" dirty="0" err="1" smtClean="0"/>
              <a:t>e.g</a:t>
            </a:r>
            <a:r>
              <a:rPr lang="en-GB" sz="2000" dirty="0" smtClean="0"/>
              <a:t> transport </a:t>
            </a:r>
            <a:r>
              <a:rPr lang="en-GB" sz="2000" dirty="0" err="1" smtClean="0"/>
              <a:t>resuspension</a:t>
            </a:r>
            <a:r>
              <a:rPr lang="en-GB" sz="20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Overestimation of urban emissions (based on down-scaling) may suggest bigger abatement potential – measures might bring less than expected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(National) Emission inventories are used for negotiation processes  (NEC, UNFCCC) – this makes them conservative – simply not attractive to explore errors (correct errors 20 </a:t>
            </a:r>
            <a:r>
              <a:rPr lang="en-GB" sz="2000" dirty="0" err="1" smtClean="0"/>
              <a:t>yrs</a:t>
            </a:r>
            <a:r>
              <a:rPr lang="en-GB" sz="2000" dirty="0" smtClean="0"/>
              <a:t> back). BUT the under or overestimation is still your model input </a:t>
            </a:r>
          </a:p>
          <a:p>
            <a:pPr>
              <a:spcAft>
                <a:spcPts val="600"/>
              </a:spcAft>
            </a:pPr>
            <a:r>
              <a:rPr lang="en-GB" sz="2000" dirty="0" smtClean="0"/>
              <a:t>As is the emission timing.</a:t>
            </a:r>
          </a:p>
          <a:p>
            <a:pPr>
              <a:spcAft>
                <a:spcPts val="600"/>
              </a:spcAf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pic>
        <p:nvPicPr>
          <p:cNvPr id="7" name="Picture 6" descr="Description: Description: C:\Documents and Settings\deniervandergonhac\Application Data\Microsoft\Signatures\TNO (NL)_files\logo_signatur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50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Current SG3 work over a year lacks the desired progress....</a:t>
            </a:r>
            <a:br>
              <a:rPr lang="en-GB" sz="3600" b="1" dirty="0" smtClean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Voluntary work only picks up speed if running parallel with projects or funded activities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All very true BUT: if committed / promised to the SG and FM chairs  you have to deliver.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 smtClean="0"/>
          </a:p>
          <a:p>
            <a:r>
              <a:rPr lang="en-GB" sz="2800" dirty="0" smtClean="0"/>
              <a:t>Currently 4 co-coordinators  but not enough  of point 1 to make point 2 happen (situation different per person but overall average is true)</a:t>
            </a:r>
            <a:endParaRPr lang="en-GB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Description: Description: C:\Documents and Settings\deniervandergonhac\Application Data\Microsoft\Signatures\TNO (NL)_files\logo_signatur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11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Future SG3 work can have various forms going from low (1) – to high (4) costs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 smtClean="0">
                <a:solidFill>
                  <a:srgbClr val="C00000"/>
                </a:solidFill>
              </a:rPr>
              <a:t>only option A can be maintained w/o any </a:t>
            </a:r>
            <a:r>
              <a:rPr lang="en-GB" sz="2200" b="1" dirty="0" err="1" smtClean="0">
                <a:solidFill>
                  <a:srgbClr val="C00000"/>
                </a:solidFill>
              </a:rPr>
              <a:t>additonal</a:t>
            </a:r>
            <a:r>
              <a:rPr lang="en-GB" sz="2200" b="1" dirty="0" smtClean="0">
                <a:solidFill>
                  <a:srgbClr val="C00000"/>
                </a:solidFill>
              </a:rPr>
              <a:t> funding but will completely rely on willingness from other parties</a:t>
            </a:r>
            <a:endParaRPr lang="en-GB" sz="2200" b="1" dirty="0">
              <a:solidFill>
                <a:srgbClr val="C00000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176464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en-GB" b="1" dirty="0" smtClean="0"/>
              <a:t>Organisation of FAIRMODE SG3 sessions in conference style (invited speakers) (low cost)</a:t>
            </a:r>
            <a:endParaRPr lang="en-GB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GB" b="1" dirty="0" smtClean="0"/>
              <a:t>Preparation of Good Practice Guidance documents (medium cost)</a:t>
            </a:r>
            <a:endParaRPr lang="en-GB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GB" b="1" dirty="0" smtClean="0"/>
              <a:t>Comparison of available urban emission data (medium-high cost)</a:t>
            </a:r>
            <a:endParaRPr lang="en-GB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GB" b="1" dirty="0" smtClean="0"/>
              <a:t>Preparation of consistent urban emission data sets  for Europe (high-cost)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 example of what we suggest is available for each of the points (next sheets – details upon demand)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Description: Description: C:\Documents and Settings\deniervandergonhac\Application Data\Microsoft\Signatures\TNO (NL)_files\logo_signatur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A] </a:t>
            </a:r>
            <a:r>
              <a:rPr lang="en-GB" b="1" dirty="0" smtClean="0"/>
              <a:t>Organisation of FAIRMODE SG3 sessions @ FM meetings (low cost)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Conference series  of ~ ½ day: (</a:t>
            </a:r>
            <a:r>
              <a:rPr lang="en-GB" i="1" dirty="0" smtClean="0"/>
              <a:t>Possible alternatives</a:t>
            </a:r>
            <a:r>
              <a:rPr lang="en-GB" dirty="0" smtClean="0"/>
              <a:t>): </a:t>
            </a:r>
            <a:endParaRPr lang="en-GB" b="1" dirty="0" smtClean="0"/>
          </a:p>
          <a:p>
            <a:pPr lvl="0"/>
            <a:r>
              <a:rPr lang="en-GB" dirty="0" smtClean="0"/>
              <a:t>One sector each year; Invited speakers to present urban EI methodologies  &amp; related issues for transport sector (2014), for residential sector (2015)…</a:t>
            </a:r>
          </a:p>
          <a:p>
            <a:pPr lvl="0"/>
            <a:r>
              <a:rPr lang="en-GB" dirty="0" smtClean="0"/>
              <a:t>Gathering &amp; inviting presentations and experiences from existing (?) urban inventory activities, informing of activities in other foray : TFEIP, GEIA, TFIAM…</a:t>
            </a:r>
          </a:p>
          <a:p>
            <a:pPr lvl="0"/>
            <a:r>
              <a:rPr lang="en-GB" dirty="0" smtClean="0"/>
              <a:t>Focus on the methodology developments: new ways to estimate emissions,  emissions  measurements, emission models </a:t>
            </a:r>
          </a:p>
          <a:p>
            <a:pPr lvl="0"/>
            <a:r>
              <a:rPr lang="en-GB" dirty="0" smtClean="0"/>
              <a:t> Other ?…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Description: Description: C:\Documents and Settings\deniervandergonhac\Application Data\Microsoft\Signatures\TNO (NL)_files\logo_signatur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B] </a:t>
            </a:r>
            <a:r>
              <a:rPr lang="en-GB" b="1" dirty="0" smtClean="0"/>
              <a:t>Preparation of Good Practice Guidance documents (medium cost)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8507288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Guidance documents are developed by sector by a selected team of experts during the year, one chapter /Sector each year, adding to what is already available at EEA/EMEP/CORINAIR Guidebook</a:t>
            </a:r>
          </a:p>
          <a:p>
            <a:r>
              <a:rPr lang="en-GB" dirty="0" smtClean="0"/>
              <a:t>The guidance document chapter is discussed and reviewed at the annual FAIRMODE SG3 session.</a:t>
            </a:r>
          </a:p>
          <a:p>
            <a:r>
              <a:rPr lang="en-GB" dirty="0" smtClean="0"/>
              <a:t>Guidance documents are available on the web, as part of FAIRMODE effort</a:t>
            </a:r>
          </a:p>
          <a:p>
            <a:pPr lvl="0"/>
            <a:endParaRPr lang="en-GB" dirty="0" smtClean="0"/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Description: Description: C:\Documents and Settings\deniervandergonhac\Application Data\Microsoft\Signatures\TNO (NL)_files\logo_signatur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C] </a:t>
            </a:r>
            <a:r>
              <a:rPr lang="en-GB" b="1" dirty="0" smtClean="0"/>
              <a:t>Comparison of available urban emission data (medium-high cost)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8507288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Gather existing urban emission inventories</a:t>
            </a:r>
          </a:p>
          <a:p>
            <a:r>
              <a:rPr lang="en-GB" dirty="0" smtClean="0"/>
              <a:t>Carry out comparison  studies between available national and urban emission inventories</a:t>
            </a:r>
          </a:p>
          <a:p>
            <a:r>
              <a:rPr lang="en-GB" dirty="0" smtClean="0"/>
              <a:t>Identify  reasons for main differences in the national and urban emission inventories</a:t>
            </a:r>
          </a:p>
          <a:p>
            <a:r>
              <a:rPr lang="en-GB" dirty="0" smtClean="0"/>
              <a:t>Communicate findings at annual SG3  FAIRMODE session </a:t>
            </a:r>
          </a:p>
          <a:p>
            <a:r>
              <a:rPr lang="en-GB" dirty="0" smtClean="0"/>
              <a:t>Elaborate Action plans for to secure comparability of national and urban inventories</a:t>
            </a:r>
          </a:p>
          <a:p>
            <a:r>
              <a:rPr lang="en-GB" dirty="0" smtClean="0"/>
              <a:t>Document good practice in manual – link those to EEA/ EMEP/CORINAIR Guidebook</a:t>
            </a:r>
          </a:p>
          <a:p>
            <a:r>
              <a:rPr lang="en-GB" dirty="0" smtClean="0"/>
              <a:t>Establish links with TFEIP </a:t>
            </a:r>
          </a:p>
          <a:p>
            <a:r>
              <a:rPr lang="en-GB" dirty="0" smtClean="0"/>
              <a:t>Link to SG4 for visualization tools and testing tools for emissions, provide guidance though checking tools in addition to Manuals Guidance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Description: Description: C:\Documents and Settings\deniervandergonhac\Application Data\Microsoft\Signatures\TNO (NL)_files\logo_signatur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89248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D] </a:t>
            </a:r>
            <a:r>
              <a:rPr lang="en-GB" b="1" dirty="0" smtClean="0"/>
              <a:t>Preparation of consistent urban emission data sets  for Europe (high-cost)</a:t>
            </a:r>
            <a:endParaRPr lang="en-GB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8507288" cy="4525963"/>
          </a:xfrm>
        </p:spPr>
        <p:txBody>
          <a:bodyPr>
            <a:normAutofit fontScale="850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Gather existing urban emission inventories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Carry out comparison  studies between available national and urban emission inventories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Identify  reasons for main differences in the national and urban emission inventories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Identify gaps in information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Elaborate a plan to develop urban scale bottom-up emission inventories in Europe based on a common methodology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Initiate  data compilations tasks – only possible through a funded project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Communicate progress at annual SG3  FAIRMODE session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Document good practice in manual – link those to EEA/ EMEP/CORINAIR Guidebook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Establish links with TFEIP, TFIAM, …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Provide the FAIRMODE  urban emission inventory to SG4 as basis  for benchmarking activities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Description: Description: C:\Documents and Settings\deniervandergonhac\Application Data\Microsoft\Signatures\TNO (NL)_files\logo_signatur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734" y="6515100"/>
            <a:ext cx="5429250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3C064-E6F8-4E2E-99F5-A030A9198250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tno-sjabloon</Template>
  <TotalTime>319</TotalTime>
  <Words>1479</Words>
  <Application>Microsoft Office PowerPoint</Application>
  <PresentationFormat>Diavoorstelling (4:3)</PresentationFormat>
  <Paragraphs>138</Paragraphs>
  <Slides>13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 Theme</vt:lpstr>
      <vt:lpstr>FAIRMODE WG2-SG3 Urban emission Inventories</vt:lpstr>
      <vt:lpstr>Importance of emission inventories is firmly established in the FAIRMODE recommendations (=#4)</vt:lpstr>
      <vt:lpstr>From FM rec #4 Motivation: “The present emission compilation methods do not always allow relating emission sources with their abatement potential.” </vt:lpstr>
      <vt:lpstr>Current SG3 work over a year lacks the desired progress.... </vt:lpstr>
      <vt:lpstr>Future SG3 work can have various forms going from low (1) – to high (4) costs  only option A can be maintained w/o any additonal funding but will completely rely on willingness from other parties</vt:lpstr>
      <vt:lpstr>A] Organisation of FAIRMODE SG3 sessions @ FM meetings (low cost) </vt:lpstr>
      <vt:lpstr>B] Preparation of Good Practice Guidance documents (medium cost)</vt:lpstr>
      <vt:lpstr>C] Comparison of available urban emission data (medium-high cost)</vt:lpstr>
      <vt:lpstr>D] Preparation of consistent urban emission data sets  for Europe (high-cost)</vt:lpstr>
      <vt:lpstr>Questions to FAIRMODE participants</vt:lpstr>
      <vt:lpstr>FM participants expectations on SG3</vt:lpstr>
      <vt:lpstr>FM participants expectations on SG3 outcome</vt:lpstr>
      <vt:lpstr>Possible solutions for leadership in SG3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FAIRMODE WG2-SG3 Urban emission Inventories</dc:title>
  <dc:subject/>
  <dc:creator/>
  <cp:lastModifiedBy>Patrick Dewit</cp:lastModifiedBy>
  <cp:revision>30</cp:revision>
  <dcterms:created xsi:type="dcterms:W3CDTF">2013-04-08T11:33:44Z</dcterms:created>
  <dcterms:modified xsi:type="dcterms:W3CDTF">2013-04-11T15:06:32Z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11-4-2013 10:02:49</vt:lpwstr>
  </property>
  <property fmtid="{D5CDD505-2E9C-101B-9397-08002B2CF9AE}" pid="3" name="Title">
    <vt:lpwstr/>
  </property>
  <property fmtid="{D5CDD505-2E9C-101B-9397-08002B2CF9AE}" pid="4" name="SubTitle">
    <vt:lpwstr/>
  </property>
  <property fmtid="{D5CDD505-2E9C-101B-9397-08002B2CF9AE}" pid="5" name="Author">
    <vt:lpwstr/>
  </property>
  <property fmtid="{D5CDD505-2E9C-101B-9397-08002B2CF9AE}" pid="6" name="ShowPages">
    <vt:lpwstr>True</vt:lpwstr>
  </property>
  <property fmtid="{D5CDD505-2E9C-101B-9397-08002B2CF9AE}" pid="7" name="ShowDate">
    <vt:lpwstr>True</vt:lpwstr>
  </property>
  <property fmtid="{D5CDD505-2E9C-101B-9397-08002B2CF9AE}" pid="8" name="SelectedPhoto">
    <vt:lpwstr>TNO_THEMA'sBasic.jpg</vt:lpwstr>
  </property>
  <property fmtid="{D5CDD505-2E9C-101B-9397-08002B2CF9AE}" pid="9" name="Color">
    <vt:lpwstr>True</vt:lpwstr>
  </property>
  <property fmtid="{D5CDD505-2E9C-101B-9397-08002B2CF9AE}" pid="10" name="Grammar">
    <vt:lpwstr>0</vt:lpwstr>
  </property>
  <property fmtid="{D5CDD505-2E9C-101B-9397-08002B2CF9AE}" pid="11" name="DateText">
    <vt:lpwstr/>
  </property>
</Properties>
</file>