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39" r:id="rId2"/>
    <p:sldId id="325" r:id="rId3"/>
    <p:sldId id="349" r:id="rId4"/>
    <p:sldId id="350" r:id="rId5"/>
    <p:sldId id="351" r:id="rId6"/>
    <p:sldId id="352" r:id="rId7"/>
    <p:sldId id="357" r:id="rId8"/>
    <p:sldId id="358" r:id="rId9"/>
    <p:sldId id="356" r:id="rId10"/>
    <p:sldId id="353" r:id="rId11"/>
    <p:sldId id="354" r:id="rId12"/>
    <p:sldId id="355" r:id="rId13"/>
    <p:sldId id="360" r:id="rId14"/>
    <p:sldId id="359" r:id="rId15"/>
  </p:sldIdLst>
  <p:sldSz cx="9144000" cy="6858000" type="screen4x3"/>
  <p:notesSz cx="6797675" cy="9928225"/>
  <p:defaultTextStyle>
    <a:defPPr>
      <a:defRPr lang="en-GB"/>
    </a:defPPr>
    <a:lvl1pPr algn="l" rtl="0" fontAlgn="base">
      <a:spcBef>
        <a:spcPct val="20000"/>
      </a:spcBef>
      <a:spcAft>
        <a:spcPct val="0"/>
      </a:spcAft>
      <a:buClr>
        <a:srgbClr val="21306B"/>
      </a:buClr>
      <a:buChar char="•"/>
      <a:defRPr sz="2200" b="1" kern="1200">
        <a:solidFill>
          <a:schemeClr val="tx1"/>
        </a:solidFill>
        <a:latin typeface="Arial" charset="0"/>
        <a:ea typeface="+mn-ea"/>
        <a:cs typeface="+mn-cs"/>
      </a:defRPr>
    </a:lvl1pPr>
    <a:lvl2pPr marL="457200" algn="l" rtl="0" fontAlgn="base">
      <a:spcBef>
        <a:spcPct val="20000"/>
      </a:spcBef>
      <a:spcAft>
        <a:spcPct val="0"/>
      </a:spcAft>
      <a:buClr>
        <a:srgbClr val="21306B"/>
      </a:buClr>
      <a:buChar char="•"/>
      <a:defRPr sz="2200" b="1" kern="1200">
        <a:solidFill>
          <a:schemeClr val="tx1"/>
        </a:solidFill>
        <a:latin typeface="Arial" charset="0"/>
        <a:ea typeface="+mn-ea"/>
        <a:cs typeface="+mn-cs"/>
      </a:defRPr>
    </a:lvl2pPr>
    <a:lvl3pPr marL="914400" algn="l" rtl="0" fontAlgn="base">
      <a:spcBef>
        <a:spcPct val="20000"/>
      </a:spcBef>
      <a:spcAft>
        <a:spcPct val="0"/>
      </a:spcAft>
      <a:buClr>
        <a:srgbClr val="21306B"/>
      </a:buClr>
      <a:buChar char="•"/>
      <a:defRPr sz="2200" b="1" kern="1200">
        <a:solidFill>
          <a:schemeClr val="tx1"/>
        </a:solidFill>
        <a:latin typeface="Arial" charset="0"/>
        <a:ea typeface="+mn-ea"/>
        <a:cs typeface="+mn-cs"/>
      </a:defRPr>
    </a:lvl3pPr>
    <a:lvl4pPr marL="1371600" algn="l" rtl="0" fontAlgn="base">
      <a:spcBef>
        <a:spcPct val="20000"/>
      </a:spcBef>
      <a:spcAft>
        <a:spcPct val="0"/>
      </a:spcAft>
      <a:buClr>
        <a:srgbClr val="21306B"/>
      </a:buClr>
      <a:buChar char="•"/>
      <a:defRPr sz="2200" b="1" kern="1200">
        <a:solidFill>
          <a:schemeClr val="tx1"/>
        </a:solidFill>
        <a:latin typeface="Arial" charset="0"/>
        <a:ea typeface="+mn-ea"/>
        <a:cs typeface="+mn-cs"/>
      </a:defRPr>
    </a:lvl4pPr>
    <a:lvl5pPr marL="1828800" algn="l" rtl="0" fontAlgn="base">
      <a:spcBef>
        <a:spcPct val="20000"/>
      </a:spcBef>
      <a:spcAft>
        <a:spcPct val="0"/>
      </a:spcAft>
      <a:buClr>
        <a:srgbClr val="21306B"/>
      </a:buClr>
      <a:buChar char="•"/>
      <a:defRPr sz="2200" b="1" kern="1200">
        <a:solidFill>
          <a:schemeClr val="tx1"/>
        </a:solidFill>
        <a:latin typeface="Arial" charset="0"/>
        <a:ea typeface="+mn-ea"/>
        <a:cs typeface="+mn-cs"/>
      </a:defRPr>
    </a:lvl5pPr>
    <a:lvl6pPr marL="2286000" algn="l" defTabSz="914400" rtl="0" eaLnBrk="1" latinLnBrk="0" hangingPunct="1">
      <a:defRPr sz="2200" b="1" kern="1200">
        <a:solidFill>
          <a:schemeClr val="tx1"/>
        </a:solidFill>
        <a:latin typeface="Arial" charset="0"/>
        <a:ea typeface="+mn-ea"/>
        <a:cs typeface="+mn-cs"/>
      </a:defRPr>
    </a:lvl6pPr>
    <a:lvl7pPr marL="2743200" algn="l" defTabSz="914400" rtl="0" eaLnBrk="1" latinLnBrk="0" hangingPunct="1">
      <a:defRPr sz="2200" b="1" kern="1200">
        <a:solidFill>
          <a:schemeClr val="tx1"/>
        </a:solidFill>
        <a:latin typeface="Arial" charset="0"/>
        <a:ea typeface="+mn-ea"/>
        <a:cs typeface="+mn-cs"/>
      </a:defRPr>
    </a:lvl7pPr>
    <a:lvl8pPr marL="3200400" algn="l" defTabSz="914400" rtl="0" eaLnBrk="1" latinLnBrk="0" hangingPunct="1">
      <a:defRPr sz="2200" b="1" kern="1200">
        <a:solidFill>
          <a:schemeClr val="tx1"/>
        </a:solidFill>
        <a:latin typeface="Arial" charset="0"/>
        <a:ea typeface="+mn-ea"/>
        <a:cs typeface="+mn-cs"/>
      </a:defRPr>
    </a:lvl8pPr>
    <a:lvl9pPr marL="3657600" algn="l" defTabSz="914400" rtl="0" eaLnBrk="1" latinLnBrk="0" hangingPunct="1">
      <a:defRPr sz="2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33"/>
    <a:srgbClr val="21306B"/>
    <a:srgbClr val="66CCFF"/>
    <a:srgbClr val="00FFFF"/>
    <a:srgbClr val="B00000"/>
    <a:srgbClr val="FF000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236" autoAdjust="0"/>
    <p:restoredTop sz="96120" autoAdjust="0"/>
  </p:normalViewPr>
  <p:slideViewPr>
    <p:cSldViewPr>
      <p:cViewPr>
        <p:scale>
          <a:sx n="70" d="100"/>
          <a:sy n="70" d="100"/>
        </p:scale>
        <p:origin x="-378" y="-12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56" y="-90"/>
      </p:cViewPr>
      <p:guideLst>
        <p:guide orient="horz" pos="3128"/>
        <p:guide pos="2142"/>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44813" cy="496888"/>
          </a:xfrm>
          <a:prstGeom prst="rect">
            <a:avLst/>
          </a:prstGeom>
          <a:noFill/>
          <a:ln w="9525">
            <a:noFill/>
            <a:miter lim="800000"/>
            <a:headEnd/>
            <a:tailEnd/>
          </a:ln>
          <a:effectLst/>
        </p:spPr>
        <p:txBody>
          <a:bodyPr vert="horz" wrap="square" lIns="95563" tIns="47780" rIns="95563" bIns="47780" numCol="1" anchor="t" anchorCtr="0" compatLnSpc="1">
            <a:prstTxWarp prst="textNoShape">
              <a:avLst/>
            </a:prstTxWarp>
          </a:bodyPr>
          <a:lstStyle>
            <a:lvl1pPr defTabSz="955617">
              <a:spcBef>
                <a:spcPct val="0"/>
              </a:spcBef>
              <a:buClrTx/>
              <a:buFontTx/>
              <a:buNone/>
              <a:defRPr sz="1300" b="0">
                <a:latin typeface="Times New Roman" pitchFamily="18" charset="0"/>
              </a:defRPr>
            </a:lvl1pPr>
          </a:lstStyle>
          <a:p>
            <a:endParaRPr lang="en-GB"/>
          </a:p>
        </p:txBody>
      </p:sp>
      <p:sp>
        <p:nvSpPr>
          <p:cNvPr id="4099" name="Rectangle 3"/>
          <p:cNvSpPr>
            <a:spLocks noGrp="1" noChangeArrowheads="1"/>
          </p:cNvSpPr>
          <p:nvPr>
            <p:ph type="dt" sz="quarter" idx="1"/>
          </p:nvPr>
        </p:nvSpPr>
        <p:spPr bwMode="auto">
          <a:xfrm>
            <a:off x="3852864" y="2"/>
            <a:ext cx="2944812" cy="496888"/>
          </a:xfrm>
          <a:prstGeom prst="rect">
            <a:avLst/>
          </a:prstGeom>
          <a:noFill/>
          <a:ln w="9525">
            <a:noFill/>
            <a:miter lim="800000"/>
            <a:headEnd/>
            <a:tailEnd/>
          </a:ln>
          <a:effectLst/>
        </p:spPr>
        <p:txBody>
          <a:bodyPr vert="horz" wrap="square" lIns="95563" tIns="47780" rIns="95563" bIns="47780" numCol="1" anchor="t" anchorCtr="0" compatLnSpc="1">
            <a:prstTxWarp prst="textNoShape">
              <a:avLst/>
            </a:prstTxWarp>
          </a:bodyPr>
          <a:lstStyle>
            <a:lvl1pPr algn="r" defTabSz="955617">
              <a:spcBef>
                <a:spcPct val="0"/>
              </a:spcBef>
              <a:buClrTx/>
              <a:buFontTx/>
              <a:buNone/>
              <a:defRPr sz="1300" b="0">
                <a:latin typeface="Times New Roman" pitchFamily="18" charset="0"/>
              </a:defRPr>
            </a:lvl1pPr>
          </a:lstStyle>
          <a:p>
            <a:endParaRPr lang="en-GB"/>
          </a:p>
        </p:txBody>
      </p:sp>
      <p:sp>
        <p:nvSpPr>
          <p:cNvPr id="4100" name="Rectangle 4"/>
          <p:cNvSpPr>
            <a:spLocks noGrp="1" noChangeArrowheads="1"/>
          </p:cNvSpPr>
          <p:nvPr>
            <p:ph type="ftr" sz="quarter" idx="2"/>
          </p:nvPr>
        </p:nvSpPr>
        <p:spPr bwMode="auto">
          <a:xfrm>
            <a:off x="2" y="9431340"/>
            <a:ext cx="2944813" cy="496887"/>
          </a:xfrm>
          <a:prstGeom prst="rect">
            <a:avLst/>
          </a:prstGeom>
          <a:noFill/>
          <a:ln w="9525">
            <a:noFill/>
            <a:miter lim="800000"/>
            <a:headEnd/>
            <a:tailEnd/>
          </a:ln>
          <a:effectLst/>
        </p:spPr>
        <p:txBody>
          <a:bodyPr vert="horz" wrap="square" lIns="95563" tIns="47780" rIns="95563" bIns="47780" numCol="1" anchor="b" anchorCtr="0" compatLnSpc="1">
            <a:prstTxWarp prst="textNoShape">
              <a:avLst/>
            </a:prstTxWarp>
          </a:bodyPr>
          <a:lstStyle>
            <a:lvl1pPr defTabSz="955617">
              <a:spcBef>
                <a:spcPct val="0"/>
              </a:spcBef>
              <a:buClrTx/>
              <a:buFontTx/>
              <a:buNone/>
              <a:defRPr sz="1300" b="0">
                <a:latin typeface="Times New Roman" pitchFamily="18" charset="0"/>
              </a:defRPr>
            </a:lvl1pPr>
          </a:lstStyle>
          <a:p>
            <a:endParaRPr lang="en-GB"/>
          </a:p>
        </p:txBody>
      </p:sp>
      <p:sp>
        <p:nvSpPr>
          <p:cNvPr id="4101" name="Rectangle 5"/>
          <p:cNvSpPr>
            <a:spLocks noGrp="1" noChangeArrowheads="1"/>
          </p:cNvSpPr>
          <p:nvPr>
            <p:ph type="sldNum" sz="quarter" idx="3"/>
          </p:nvPr>
        </p:nvSpPr>
        <p:spPr bwMode="auto">
          <a:xfrm>
            <a:off x="3852864" y="9431340"/>
            <a:ext cx="2944812" cy="496887"/>
          </a:xfrm>
          <a:prstGeom prst="rect">
            <a:avLst/>
          </a:prstGeom>
          <a:noFill/>
          <a:ln w="9525">
            <a:noFill/>
            <a:miter lim="800000"/>
            <a:headEnd/>
            <a:tailEnd/>
          </a:ln>
          <a:effectLst/>
        </p:spPr>
        <p:txBody>
          <a:bodyPr vert="horz" wrap="square" lIns="95563" tIns="47780" rIns="95563" bIns="47780" numCol="1" anchor="b" anchorCtr="0" compatLnSpc="1">
            <a:prstTxWarp prst="textNoShape">
              <a:avLst/>
            </a:prstTxWarp>
          </a:bodyPr>
          <a:lstStyle>
            <a:lvl1pPr algn="r" defTabSz="955617">
              <a:spcBef>
                <a:spcPct val="0"/>
              </a:spcBef>
              <a:buClrTx/>
              <a:buFontTx/>
              <a:buNone/>
              <a:defRPr sz="1300" b="0">
                <a:latin typeface="Times New Roman" pitchFamily="18" charset="0"/>
              </a:defRPr>
            </a:lvl1pPr>
          </a:lstStyle>
          <a:p>
            <a:fld id="{DB122C07-5303-40D3-909F-90DAF14591EA}"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6888"/>
          </a:xfrm>
          <a:prstGeom prst="rect">
            <a:avLst/>
          </a:prstGeom>
        </p:spPr>
        <p:txBody>
          <a:bodyPr vert="horz" lIns="91435" tIns="45717" rIns="91435" bIns="45717" rtlCol="0"/>
          <a:lstStyle>
            <a:lvl1pPr algn="l">
              <a:defRPr sz="1200"/>
            </a:lvl1pPr>
          </a:lstStyle>
          <a:p>
            <a:endParaRPr lang="en-GB"/>
          </a:p>
        </p:txBody>
      </p:sp>
      <p:sp>
        <p:nvSpPr>
          <p:cNvPr id="3" name="Date Placeholder 2"/>
          <p:cNvSpPr>
            <a:spLocks noGrp="1"/>
          </p:cNvSpPr>
          <p:nvPr>
            <p:ph type="dt" idx="1"/>
          </p:nvPr>
        </p:nvSpPr>
        <p:spPr>
          <a:xfrm>
            <a:off x="3849688" y="2"/>
            <a:ext cx="2946400" cy="496888"/>
          </a:xfrm>
          <a:prstGeom prst="rect">
            <a:avLst/>
          </a:prstGeom>
        </p:spPr>
        <p:txBody>
          <a:bodyPr vert="horz" lIns="91435" tIns="45717" rIns="91435" bIns="45717" rtlCol="0"/>
          <a:lstStyle>
            <a:lvl1pPr algn="r">
              <a:defRPr sz="1200"/>
            </a:lvl1pPr>
          </a:lstStyle>
          <a:p>
            <a:fld id="{EB86BB74-3D6D-4A70-9698-99E0B595FD7C}" type="datetimeFigureOut">
              <a:rPr lang="en-US" smtClean="0"/>
              <a:pPr/>
              <a:t>4/9/2013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5" tIns="45717" rIns="91435" bIns="45717" rtlCol="0" anchor="ctr"/>
          <a:lstStyle/>
          <a:p>
            <a:endParaRPr lang="en-GB"/>
          </a:p>
        </p:txBody>
      </p:sp>
      <p:sp>
        <p:nvSpPr>
          <p:cNvPr id="5" name="Notes Placeholder 4"/>
          <p:cNvSpPr>
            <a:spLocks noGrp="1"/>
          </p:cNvSpPr>
          <p:nvPr>
            <p:ph type="body" sz="quarter" idx="3"/>
          </p:nvPr>
        </p:nvSpPr>
        <p:spPr>
          <a:xfrm>
            <a:off x="679452" y="4716465"/>
            <a:ext cx="5438775" cy="4467225"/>
          </a:xfrm>
          <a:prstGeom prst="rect">
            <a:avLst/>
          </a:prstGeom>
        </p:spPr>
        <p:txBody>
          <a:bodyPr vert="horz" lIns="91435" tIns="45717" rIns="91435"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9751"/>
            <a:ext cx="2946400" cy="496888"/>
          </a:xfrm>
          <a:prstGeom prst="rect">
            <a:avLst/>
          </a:prstGeom>
        </p:spPr>
        <p:txBody>
          <a:bodyPr vert="horz" lIns="91435" tIns="45717" rIns="91435"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1"/>
            <a:ext cx="2946400" cy="496888"/>
          </a:xfrm>
          <a:prstGeom prst="rect">
            <a:avLst/>
          </a:prstGeom>
        </p:spPr>
        <p:txBody>
          <a:bodyPr vert="horz" lIns="91435" tIns="45717" rIns="91435" bIns="45717" rtlCol="0" anchor="b"/>
          <a:lstStyle>
            <a:lvl1pPr algn="r">
              <a:defRPr sz="1200"/>
            </a:lvl1pPr>
          </a:lstStyle>
          <a:p>
            <a:fld id="{B90B1C83-5AE1-4EEC-B44D-06F10A0E641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EU</a:t>
            </a:r>
            <a:r>
              <a:rPr lang="en-GB" baseline="0" dirty="0" smtClean="0"/>
              <a:t> 7</a:t>
            </a:r>
            <a:r>
              <a:rPr lang="en-GB" baseline="30000" dirty="0" smtClean="0"/>
              <a:t>th</a:t>
            </a:r>
            <a:r>
              <a:rPr lang="en-GB" baseline="0" dirty="0" smtClean="0"/>
              <a:t> Framework project; tool can also be used for general model evaluation</a:t>
            </a:r>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0B1C83-5AE1-4EEC-B44D-06F10A0E641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428596" y="1108580"/>
            <a:ext cx="8229600" cy="760959"/>
          </a:xfrm>
        </p:spPr>
        <p:txBody>
          <a:bodyPr anchor="ctr">
            <a:spAutoFit/>
          </a:bodyPr>
          <a:lstStyle>
            <a:lvl1pPr algn="r">
              <a:defRPr sz="4000" b="0">
                <a:effectLst/>
              </a:defRPr>
            </a:lvl1pPr>
          </a:lstStyle>
          <a:p>
            <a:r>
              <a:rPr lang="en-US" smtClean="0"/>
              <a:t>Click to edit Master title style</a:t>
            </a:r>
            <a:endParaRPr lang="en-GB" dirty="0"/>
          </a:p>
        </p:txBody>
      </p:sp>
      <p:sp>
        <p:nvSpPr>
          <p:cNvPr id="38915" name="Rectangle 3"/>
          <p:cNvSpPr>
            <a:spLocks noGrp="1" noChangeArrowheads="1"/>
          </p:cNvSpPr>
          <p:nvPr>
            <p:ph type="subTitle" idx="1"/>
          </p:nvPr>
        </p:nvSpPr>
        <p:spPr>
          <a:xfrm>
            <a:off x="457200" y="3962400"/>
            <a:ext cx="8229600" cy="1752600"/>
          </a:xfrm>
        </p:spPr>
        <p:txBody>
          <a:bodyPr/>
          <a:lstStyle>
            <a:lvl1pPr marL="0" indent="0">
              <a:buFontTx/>
              <a:buNone/>
              <a:defRPr sz="2600"/>
            </a:lvl1pPr>
          </a:lstStyle>
          <a:p>
            <a:r>
              <a:rPr lang="en-US" smtClean="0"/>
              <a:t>Click to edit Master subtitle style</a:t>
            </a:r>
            <a:endParaRPr lang="en-GB"/>
          </a:p>
        </p:txBody>
      </p:sp>
      <p:sp>
        <p:nvSpPr>
          <p:cNvPr id="38916" name="Text Box 4"/>
          <p:cNvSpPr txBox="1">
            <a:spLocks noChangeArrowheads="1"/>
          </p:cNvSpPr>
          <p:nvPr/>
        </p:nvSpPr>
        <p:spPr bwMode="auto">
          <a:xfrm>
            <a:off x="5364163" y="0"/>
            <a:ext cx="2879725" cy="457200"/>
          </a:xfrm>
          <a:prstGeom prst="rect">
            <a:avLst/>
          </a:prstGeom>
          <a:noFill/>
          <a:ln w="9525">
            <a:noFill/>
            <a:miter lim="800000"/>
            <a:headEnd/>
            <a:tailEnd/>
          </a:ln>
          <a:effectLst/>
        </p:spPr>
        <p:txBody>
          <a:bodyPr>
            <a:spAutoFit/>
          </a:bodyPr>
          <a:lstStyle/>
          <a:p>
            <a:pPr>
              <a:spcBef>
                <a:spcPct val="50000"/>
              </a:spcBef>
              <a:buClrTx/>
              <a:buFontTx/>
              <a:buNone/>
            </a:pPr>
            <a:endParaRPr lang="en-US" sz="2400" b="0">
              <a:latin typeface="Times New Roman" pitchFamily="18" charset="0"/>
            </a:endParaRPr>
          </a:p>
        </p:txBody>
      </p:sp>
      <p:pic>
        <p:nvPicPr>
          <p:cNvPr id="8" name="Picture 7" descr="CERC_banner.jpg"/>
          <p:cNvPicPr>
            <a:picLocks noChangeAspect="1"/>
          </p:cNvPicPr>
          <p:nvPr userDrawn="1"/>
        </p:nvPicPr>
        <p:blipFill>
          <a:blip r:embed="rId2" cstate="print"/>
          <a:stretch>
            <a:fillRect/>
          </a:stretch>
        </p:blipFill>
        <p:spPr>
          <a:xfrm>
            <a:off x="0" y="6111551"/>
            <a:ext cx="9144000" cy="74644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228600"/>
            <a:ext cx="2070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3388" y="228600"/>
            <a:ext cx="6057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lumMod val="75000"/>
                </a:schemeClr>
              </a:buClr>
              <a:defRPr/>
            </a:lvl1pPr>
            <a:lvl2pPr>
              <a:buClr>
                <a:schemeClr val="accent1">
                  <a:lumMod val="75000"/>
                </a:schemeClr>
              </a:buClr>
              <a:defRPr/>
            </a:lvl2pPr>
            <a:lvl3pPr>
              <a:buClr>
                <a:schemeClr val="accent1">
                  <a:lumMod val="60000"/>
                  <a:lumOff val="40000"/>
                </a:schemeClr>
              </a:buClr>
              <a:defRPr/>
            </a:lvl3pPr>
            <a:lvl4pPr>
              <a:buClr>
                <a:schemeClr val="accent1">
                  <a:lumMod val="60000"/>
                  <a:lumOff val="40000"/>
                </a:schemeClr>
              </a:buClr>
              <a:defRPr/>
            </a:lvl4pPr>
            <a:lvl5pPr>
              <a:buClr>
                <a:schemeClr val="accent1">
                  <a:lumMod val="5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3388" y="1066800"/>
            <a:ext cx="40624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6241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6563" y="228600"/>
            <a:ext cx="8277225" cy="630238"/>
          </a:xfrm>
          <a:prstGeom prst="rect">
            <a:avLst/>
          </a:prstGeom>
          <a:noFill/>
          <a:ln w="9525">
            <a:noFill/>
            <a:miter lim="800000"/>
            <a:headEnd/>
            <a:tailEnd/>
          </a:ln>
          <a:effectLst/>
        </p:spPr>
        <p:txBody>
          <a:bodyPr vert="horz" wrap="square" lIns="72000" tIns="72000" rIns="72000" bIns="72000" numCol="1" anchor="b"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33388" y="1066800"/>
            <a:ext cx="8277225"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p:txBody>
      </p:sp>
      <p:sp>
        <p:nvSpPr>
          <p:cNvPr id="1038" name="Line 14"/>
          <p:cNvSpPr>
            <a:spLocks noChangeShapeType="1"/>
          </p:cNvSpPr>
          <p:nvPr/>
        </p:nvSpPr>
        <p:spPr bwMode="auto">
          <a:xfrm flipV="1">
            <a:off x="0" y="857232"/>
            <a:ext cx="9144000" cy="1606"/>
          </a:xfrm>
          <a:prstGeom prst="line">
            <a:avLst/>
          </a:prstGeom>
          <a:noFill/>
          <a:ln w="15875">
            <a:solidFill>
              <a:schemeClr val="accent1">
                <a:lumMod val="60000"/>
                <a:lumOff val="40000"/>
              </a:schemeClr>
            </a:solidFill>
            <a:round/>
            <a:headEnd/>
            <a:tailEnd/>
          </a:ln>
          <a:effectLst/>
        </p:spPr>
        <p:txBody>
          <a:bodyPr/>
          <a:lstStyle/>
          <a:p>
            <a:endParaRPr lang="en-GB"/>
          </a:p>
        </p:txBody>
      </p:sp>
      <p:sp>
        <p:nvSpPr>
          <p:cNvPr id="1067" name="Text Box 43"/>
          <p:cNvSpPr txBox="1">
            <a:spLocks noChangeArrowheads="1"/>
          </p:cNvSpPr>
          <p:nvPr/>
        </p:nvSpPr>
        <p:spPr bwMode="auto">
          <a:xfrm>
            <a:off x="1249317" y="6350040"/>
            <a:ext cx="7643866" cy="318924"/>
          </a:xfrm>
          <a:prstGeom prst="rect">
            <a:avLst/>
          </a:prstGeom>
          <a:noFill/>
          <a:ln w="12700">
            <a:noFill/>
            <a:miter lim="800000"/>
            <a:headEnd/>
            <a:tailEnd/>
          </a:ln>
          <a:effectLst/>
        </p:spPr>
        <p:txBody>
          <a:bodyPr wrap="square" lIns="36000" tIns="36000" rIns="36000" bIns="36000">
            <a:spAutoFit/>
          </a:bodyPr>
          <a:lstStyle/>
          <a:p>
            <a:pPr algn="r">
              <a:spcBef>
                <a:spcPct val="50000"/>
              </a:spcBef>
              <a:buClrTx/>
              <a:buFontTx/>
              <a:buNone/>
            </a:pPr>
            <a:r>
              <a:rPr lang="en-GB" sz="1600" b="0" i="1" baseline="0" dirty="0" smtClean="0">
                <a:solidFill>
                  <a:schemeClr val="accent1">
                    <a:lumMod val="50000"/>
                  </a:schemeClr>
                </a:solidFill>
              </a:rPr>
              <a:t>FAIRMODE 2012</a:t>
            </a:r>
            <a:endParaRPr lang="en-GB" sz="1600" b="0" i="1" dirty="0">
              <a:solidFill>
                <a:schemeClr val="accent1">
                  <a:lumMod val="50000"/>
                </a:schemeClr>
              </a:solidFill>
            </a:endParaRPr>
          </a:p>
        </p:txBody>
      </p:sp>
      <p:pic>
        <p:nvPicPr>
          <p:cNvPr id="8" name="Picture 7"/>
          <p:cNvPicPr/>
          <p:nvPr/>
        </p:nvPicPr>
        <p:blipFill>
          <a:blip r:embed="rId13" cstate="print"/>
          <a:srcRect r="80048" b="11538"/>
          <a:stretch>
            <a:fillRect/>
          </a:stretch>
        </p:blipFill>
        <p:spPr bwMode="auto">
          <a:xfrm>
            <a:off x="142844" y="6286520"/>
            <a:ext cx="1185850" cy="32861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800" b="1">
          <a:solidFill>
            <a:schemeClr val="accent1">
              <a:lumMod val="75000"/>
            </a:schemeClr>
          </a:solidFill>
          <a:latin typeface="+mj-lt"/>
          <a:ea typeface="+mj-ea"/>
          <a:cs typeface="+mj-cs"/>
        </a:defRPr>
      </a:lvl1pPr>
      <a:lvl2pPr algn="l" rtl="0" eaLnBrk="1" fontAlgn="base" hangingPunct="1">
        <a:spcBef>
          <a:spcPct val="0"/>
        </a:spcBef>
        <a:spcAft>
          <a:spcPct val="0"/>
        </a:spcAft>
        <a:defRPr sz="2800" b="1">
          <a:solidFill>
            <a:srgbClr val="21306B"/>
          </a:solidFill>
          <a:latin typeface="Arial" charset="0"/>
        </a:defRPr>
      </a:lvl2pPr>
      <a:lvl3pPr algn="l" rtl="0" eaLnBrk="1" fontAlgn="base" hangingPunct="1">
        <a:spcBef>
          <a:spcPct val="0"/>
        </a:spcBef>
        <a:spcAft>
          <a:spcPct val="0"/>
        </a:spcAft>
        <a:defRPr sz="2800" b="1">
          <a:solidFill>
            <a:srgbClr val="21306B"/>
          </a:solidFill>
          <a:latin typeface="Arial" charset="0"/>
        </a:defRPr>
      </a:lvl3pPr>
      <a:lvl4pPr algn="l" rtl="0" eaLnBrk="1" fontAlgn="base" hangingPunct="1">
        <a:spcBef>
          <a:spcPct val="0"/>
        </a:spcBef>
        <a:spcAft>
          <a:spcPct val="0"/>
        </a:spcAft>
        <a:defRPr sz="2800" b="1">
          <a:solidFill>
            <a:srgbClr val="21306B"/>
          </a:solidFill>
          <a:latin typeface="Arial" charset="0"/>
        </a:defRPr>
      </a:lvl4pPr>
      <a:lvl5pPr algn="l" rtl="0" eaLnBrk="1" fontAlgn="base" hangingPunct="1">
        <a:spcBef>
          <a:spcPct val="0"/>
        </a:spcBef>
        <a:spcAft>
          <a:spcPct val="0"/>
        </a:spcAft>
        <a:defRPr sz="2800" b="1">
          <a:solidFill>
            <a:srgbClr val="21306B"/>
          </a:solidFill>
          <a:latin typeface="Arial" charset="0"/>
        </a:defRPr>
      </a:lvl5pPr>
      <a:lvl6pPr marL="457200" algn="l" rtl="0" eaLnBrk="1" fontAlgn="base" hangingPunct="1">
        <a:spcBef>
          <a:spcPct val="0"/>
        </a:spcBef>
        <a:spcAft>
          <a:spcPct val="0"/>
        </a:spcAft>
        <a:defRPr sz="2800" b="1">
          <a:solidFill>
            <a:srgbClr val="21306B"/>
          </a:solidFill>
          <a:latin typeface="Arial" charset="0"/>
        </a:defRPr>
      </a:lvl6pPr>
      <a:lvl7pPr marL="914400" algn="l" rtl="0" eaLnBrk="1" fontAlgn="base" hangingPunct="1">
        <a:spcBef>
          <a:spcPct val="0"/>
        </a:spcBef>
        <a:spcAft>
          <a:spcPct val="0"/>
        </a:spcAft>
        <a:defRPr sz="2800" b="1">
          <a:solidFill>
            <a:srgbClr val="21306B"/>
          </a:solidFill>
          <a:latin typeface="Arial" charset="0"/>
        </a:defRPr>
      </a:lvl7pPr>
      <a:lvl8pPr marL="1371600" algn="l" rtl="0" eaLnBrk="1" fontAlgn="base" hangingPunct="1">
        <a:spcBef>
          <a:spcPct val="0"/>
        </a:spcBef>
        <a:spcAft>
          <a:spcPct val="0"/>
        </a:spcAft>
        <a:defRPr sz="2800" b="1">
          <a:solidFill>
            <a:srgbClr val="21306B"/>
          </a:solidFill>
          <a:latin typeface="Arial" charset="0"/>
        </a:defRPr>
      </a:lvl8pPr>
      <a:lvl9pPr marL="1828800" algn="l" rtl="0" eaLnBrk="1" fontAlgn="base" hangingPunct="1">
        <a:spcBef>
          <a:spcPct val="0"/>
        </a:spcBef>
        <a:spcAft>
          <a:spcPct val="0"/>
        </a:spcAft>
        <a:defRPr sz="2800" b="1">
          <a:solidFill>
            <a:srgbClr val="21306B"/>
          </a:solidFill>
          <a:latin typeface="Arial" charset="0"/>
        </a:defRPr>
      </a:lvl9pPr>
    </p:titleStyle>
    <p:bodyStyle>
      <a:lvl1pPr marL="285750" indent="-285750" algn="l" rtl="0" eaLnBrk="1" fontAlgn="base" hangingPunct="1">
        <a:spcBef>
          <a:spcPct val="20000"/>
        </a:spcBef>
        <a:spcAft>
          <a:spcPct val="0"/>
        </a:spcAft>
        <a:buClr>
          <a:srgbClr val="21306B"/>
        </a:buClr>
        <a:buChar char="•"/>
        <a:defRPr sz="2200">
          <a:solidFill>
            <a:schemeClr val="tx1"/>
          </a:solidFill>
          <a:latin typeface="+mn-lt"/>
          <a:ea typeface="+mn-ea"/>
          <a:cs typeface="+mn-cs"/>
        </a:defRPr>
      </a:lvl1pPr>
      <a:lvl2pPr marL="638175" indent="-323850" algn="l" rtl="0" eaLnBrk="1" fontAlgn="base" hangingPunct="1">
        <a:spcBef>
          <a:spcPct val="20000"/>
        </a:spcBef>
        <a:spcAft>
          <a:spcPct val="0"/>
        </a:spcAft>
        <a:buClr>
          <a:srgbClr val="21306B"/>
        </a:buClr>
        <a:buChar char="–"/>
        <a:defRPr sz="2000">
          <a:solidFill>
            <a:schemeClr val="tx1"/>
          </a:solidFill>
          <a:latin typeface="+mn-lt"/>
        </a:defRPr>
      </a:lvl2pPr>
      <a:lvl3pPr marL="990600" indent="-295275" algn="l" rtl="0" eaLnBrk="1" fontAlgn="base" hangingPunct="1">
        <a:spcBef>
          <a:spcPct val="20000"/>
        </a:spcBef>
        <a:spcAft>
          <a:spcPct val="0"/>
        </a:spcAft>
        <a:buClr>
          <a:srgbClr val="21306B"/>
        </a:buClr>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2053"/>
          <p:cNvSpPr>
            <a:spLocks noChangeArrowheads="1"/>
          </p:cNvSpPr>
          <p:nvPr/>
        </p:nvSpPr>
        <p:spPr bwMode="auto">
          <a:xfrm>
            <a:off x="5959494" y="2917818"/>
            <a:ext cx="2743172" cy="1200329"/>
          </a:xfrm>
          <a:prstGeom prst="rect">
            <a:avLst/>
          </a:prstGeom>
          <a:noFill/>
          <a:ln w="9525">
            <a:noFill/>
            <a:miter lim="800000"/>
            <a:headEnd/>
            <a:tailEnd/>
          </a:ln>
          <a:effectLst/>
        </p:spPr>
        <p:txBody>
          <a:bodyPr wrap="square">
            <a:spAutoFit/>
          </a:bodyPr>
          <a:lstStyle/>
          <a:p>
            <a:pPr algn="r">
              <a:buClrTx/>
              <a:buFontTx/>
              <a:buNone/>
            </a:pPr>
            <a:r>
              <a:rPr lang="en-GB" sz="2400" dirty="0" smtClean="0">
                <a:solidFill>
                  <a:schemeClr val="accent1">
                    <a:lumMod val="50000"/>
                  </a:schemeClr>
                </a:solidFill>
              </a:rPr>
              <a:t>Jenny Stocker, David </a:t>
            </a:r>
            <a:r>
              <a:rPr lang="en-GB" sz="2400" dirty="0" err="1" smtClean="0">
                <a:solidFill>
                  <a:schemeClr val="accent1">
                    <a:lumMod val="50000"/>
                  </a:schemeClr>
                </a:solidFill>
              </a:rPr>
              <a:t>Carruthers</a:t>
            </a:r>
            <a:r>
              <a:rPr lang="en-GB" sz="2400" dirty="0" smtClean="0">
                <a:solidFill>
                  <a:schemeClr val="accent1">
                    <a:lumMod val="50000"/>
                  </a:schemeClr>
                </a:solidFill>
              </a:rPr>
              <a:t>  &amp; Sam Royston</a:t>
            </a:r>
            <a:endParaRPr lang="en-GB" sz="2400" b="0" dirty="0">
              <a:solidFill>
                <a:srgbClr val="21306B"/>
              </a:solidFill>
            </a:endParaRPr>
          </a:p>
        </p:txBody>
      </p:sp>
      <p:sp>
        <p:nvSpPr>
          <p:cNvPr id="6" name="Title 5"/>
          <p:cNvSpPr>
            <a:spLocks noGrp="1"/>
          </p:cNvSpPr>
          <p:nvPr>
            <p:ph type="ctrTitle"/>
          </p:nvPr>
        </p:nvSpPr>
        <p:spPr>
          <a:xfrm>
            <a:off x="336492" y="325395"/>
            <a:ext cx="8356630" cy="2361398"/>
          </a:xfrm>
        </p:spPr>
        <p:txBody>
          <a:bodyPr/>
          <a:lstStyle/>
          <a:p>
            <a:pPr>
              <a:spcBef>
                <a:spcPts val="1800"/>
              </a:spcBef>
              <a:spcAft>
                <a:spcPts val="1800"/>
              </a:spcAft>
            </a:pPr>
            <a:r>
              <a:rPr lang="en-GB" sz="3600" b="1" dirty="0" smtClean="0"/>
              <a:t>Comments on DELTA version 3.2 with the ADMS-Urban London dataset &amp; updates to the PASODOBLE </a:t>
            </a:r>
            <a:r>
              <a:rPr lang="en-GB" sz="3600" b="1" dirty="0" err="1" smtClean="0"/>
              <a:t>Myair</a:t>
            </a:r>
            <a:r>
              <a:rPr lang="en-GB" sz="3600" b="1" dirty="0" smtClean="0"/>
              <a:t> Model Evaluation Toolkit </a:t>
            </a:r>
            <a:endParaRPr lang="en-GB" sz="3600" dirty="0"/>
          </a:p>
        </p:txBody>
      </p:sp>
      <p:sp>
        <p:nvSpPr>
          <p:cNvPr id="4" name="Rectangle 2053"/>
          <p:cNvSpPr>
            <a:spLocks noChangeArrowheads="1"/>
          </p:cNvSpPr>
          <p:nvPr/>
        </p:nvSpPr>
        <p:spPr bwMode="auto">
          <a:xfrm>
            <a:off x="1428728" y="4214818"/>
            <a:ext cx="7310462" cy="1508105"/>
          </a:xfrm>
          <a:prstGeom prst="rect">
            <a:avLst/>
          </a:prstGeom>
          <a:noFill/>
          <a:ln w="9525">
            <a:noFill/>
            <a:miter lim="800000"/>
            <a:headEnd/>
            <a:tailEnd/>
          </a:ln>
          <a:effectLst/>
        </p:spPr>
        <p:txBody>
          <a:bodyPr wrap="square">
            <a:spAutoFit/>
          </a:bodyPr>
          <a:lstStyle/>
          <a:p>
            <a:pPr algn="r">
              <a:buClrTx/>
              <a:buFontTx/>
              <a:buNone/>
            </a:pPr>
            <a:r>
              <a:rPr lang="en-GB" sz="2000" dirty="0" smtClean="0">
                <a:solidFill>
                  <a:schemeClr val="accent1">
                    <a:lumMod val="50000"/>
                  </a:schemeClr>
                </a:solidFill>
              </a:rPr>
              <a:t>6th Plenary Meeting of FAIRMODE  </a:t>
            </a:r>
          </a:p>
          <a:p>
            <a:pPr algn="r">
              <a:buClrTx/>
              <a:buFontTx/>
              <a:buNone/>
            </a:pPr>
            <a:r>
              <a:rPr lang="en-GB" sz="2000" dirty="0" smtClean="0">
                <a:solidFill>
                  <a:schemeClr val="accent1">
                    <a:lumMod val="50000"/>
                  </a:schemeClr>
                </a:solidFill>
              </a:rPr>
              <a:t>May 2013</a:t>
            </a:r>
            <a:endParaRPr lang="en-GB" sz="2000" b="0" dirty="0" smtClean="0">
              <a:solidFill>
                <a:schemeClr val="accent1">
                  <a:lumMod val="50000"/>
                </a:schemeClr>
              </a:solidFill>
            </a:endParaRPr>
          </a:p>
          <a:p>
            <a:pPr algn="r">
              <a:buClrTx/>
              <a:buFontTx/>
              <a:buNone/>
            </a:pPr>
            <a:r>
              <a:rPr lang="en-GB" sz="2000" b="0" dirty="0" smtClean="0">
                <a:solidFill>
                  <a:schemeClr val="accent1">
                    <a:lumMod val="50000"/>
                  </a:schemeClr>
                </a:solidFill>
              </a:rPr>
              <a:t> Antwerp</a:t>
            </a:r>
          </a:p>
          <a:p>
            <a:pPr algn="r">
              <a:buClrTx/>
              <a:buFontTx/>
              <a:buNone/>
            </a:pPr>
            <a:r>
              <a:rPr lang="en-GB" sz="2000" b="0" dirty="0" smtClean="0">
                <a:solidFill>
                  <a:schemeClr val="accent1">
                    <a:lumMod val="50000"/>
                  </a:schemeClr>
                </a:solidFill>
              </a:rPr>
              <a:t>Belgium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433388" y="1066799"/>
            <a:ext cx="8277225" cy="5027649"/>
          </a:xfrm>
        </p:spPr>
        <p:txBody>
          <a:bodyPr/>
          <a:lstStyle/>
          <a:p>
            <a:r>
              <a:rPr lang="en-GB" dirty="0" smtClean="0"/>
              <a:t>EU FP7 project  PASODOBLE  </a:t>
            </a:r>
          </a:p>
          <a:p>
            <a:r>
              <a:rPr lang="en-GB" dirty="0" err="1" smtClean="0"/>
              <a:t>Myair</a:t>
            </a:r>
            <a:r>
              <a:rPr lang="en-GB" dirty="0" smtClean="0"/>
              <a:t> Model Evaluation Toolkit developed for evaluating </a:t>
            </a:r>
            <a:r>
              <a:rPr lang="en-GB" b="1" dirty="0" smtClean="0">
                <a:solidFill>
                  <a:srgbClr val="FF0000"/>
                </a:solidFill>
              </a:rPr>
              <a:t>local air quality forecasts </a:t>
            </a:r>
            <a:r>
              <a:rPr lang="en-GB" dirty="0" smtClean="0"/>
              <a:t>but can also be used for general model evaluation</a:t>
            </a:r>
          </a:p>
          <a:p>
            <a:r>
              <a:rPr lang="en-GB" dirty="0" smtClean="0"/>
              <a:t>A key aim was to build on existing tools and methodologies:</a:t>
            </a:r>
          </a:p>
          <a:p>
            <a:pPr lvl="1"/>
            <a:r>
              <a:rPr lang="en-GB" dirty="0" smtClean="0"/>
              <a:t>FAIRMODE DELTA tool</a:t>
            </a:r>
          </a:p>
          <a:p>
            <a:pPr lvl="1"/>
            <a:r>
              <a:rPr lang="en-GB" dirty="0" err="1" smtClean="0"/>
              <a:t>openair</a:t>
            </a:r>
            <a:r>
              <a:rPr lang="en-GB" dirty="0" smtClean="0"/>
              <a:t> suite of tools (R software, </a:t>
            </a:r>
            <a:r>
              <a:rPr lang="en-GB" dirty="0" err="1" smtClean="0"/>
              <a:t>Carslaw</a:t>
            </a:r>
            <a:r>
              <a:rPr lang="en-GB" dirty="0" smtClean="0"/>
              <a:t> and </a:t>
            </a:r>
            <a:r>
              <a:rPr lang="en-GB" dirty="0" err="1" smtClean="0"/>
              <a:t>Ropkins</a:t>
            </a:r>
            <a:r>
              <a:rPr lang="en-GB" dirty="0" smtClean="0"/>
              <a:t>, 2012)</a:t>
            </a:r>
          </a:p>
          <a:p>
            <a:pPr lvl="1"/>
            <a:r>
              <a:rPr lang="en-GB" dirty="0" smtClean="0"/>
              <a:t>Event-based methods used in weather forecasting evaluation </a:t>
            </a:r>
          </a:p>
          <a:p>
            <a:r>
              <a:rPr lang="en-GB" dirty="0" err="1" smtClean="0"/>
              <a:t>Myair</a:t>
            </a:r>
            <a:r>
              <a:rPr lang="en-GB" dirty="0" smtClean="0"/>
              <a:t> Toolkit includes:</a:t>
            </a:r>
          </a:p>
          <a:p>
            <a:pPr lvl="1"/>
            <a:r>
              <a:rPr lang="en-GB" dirty="0" smtClean="0"/>
              <a:t>a questionnaire tool</a:t>
            </a:r>
          </a:p>
          <a:p>
            <a:pPr lvl="1"/>
            <a:r>
              <a:rPr lang="en-GB" dirty="0" smtClean="0"/>
              <a:t>a data input tool </a:t>
            </a:r>
          </a:p>
          <a:p>
            <a:pPr lvl="1"/>
            <a:r>
              <a:rPr lang="en-GB" dirty="0" smtClean="0"/>
              <a:t>model evaluation tool (</a:t>
            </a:r>
            <a:r>
              <a:rPr lang="en-GB" b="1" dirty="0" smtClean="0"/>
              <a:t>including version 1.2 of the DELTA Target plot</a:t>
            </a:r>
            <a:r>
              <a:rPr lang="en-GB" dirty="0" smtClean="0"/>
              <a:t>)</a:t>
            </a:r>
          </a:p>
          <a:p>
            <a:pPr lvl="1"/>
            <a:r>
              <a:rPr lang="en-GB" dirty="0" smtClean="0"/>
              <a:t>a model diagnostics tool</a:t>
            </a:r>
          </a:p>
        </p:txBody>
      </p:sp>
      <p:sp>
        <p:nvSpPr>
          <p:cNvPr id="4" name="Title 3"/>
          <p:cNvSpPr>
            <a:spLocks noGrp="1"/>
          </p:cNvSpPr>
          <p:nvPr>
            <p:ph type="title"/>
          </p:nvPr>
        </p:nvSpPr>
        <p:spPr/>
        <p:txBody>
          <a:bodyPr/>
          <a:lstStyle/>
          <a:p>
            <a:r>
              <a:rPr lang="en-GB" sz="1800" dirty="0" smtClean="0"/>
              <a:t>Updates to the PASODOBLE </a:t>
            </a:r>
            <a:r>
              <a:rPr lang="en-GB" sz="1800" dirty="0" err="1" smtClean="0"/>
              <a:t>Myair</a:t>
            </a:r>
            <a:r>
              <a:rPr lang="en-GB" sz="1800" dirty="0" smtClean="0"/>
              <a:t> Model Evaluation Toolkit</a:t>
            </a:r>
            <a:r>
              <a:rPr lang="en-GB" dirty="0" smtClean="0"/>
              <a:t/>
            </a:r>
            <a:br>
              <a:rPr lang="en-GB" dirty="0" smtClean="0"/>
            </a:br>
            <a:r>
              <a:rPr lang="en-GB" sz="2400" dirty="0" smtClean="0"/>
              <a:t>Background</a:t>
            </a:r>
            <a:endParaRPr lang="en-GB"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1979577" y="2041506"/>
            <a:ext cx="4981575" cy="1200150"/>
          </a:xfrm>
          <a:prstGeom prst="rect">
            <a:avLst/>
          </a:prstGeom>
          <a:noFill/>
          <a:ln w="9525">
            <a:noFill/>
            <a:miter lim="800000"/>
            <a:headEnd/>
            <a:tailEnd/>
          </a:ln>
          <a:effectLst/>
        </p:spPr>
      </p:pic>
      <p:sp>
        <p:nvSpPr>
          <p:cNvPr id="105475" name="Rectangle 3"/>
          <p:cNvSpPr>
            <a:spLocks noGrp="1" noChangeArrowheads="1"/>
          </p:cNvSpPr>
          <p:nvPr>
            <p:ph type="body" idx="1"/>
          </p:nvPr>
        </p:nvSpPr>
        <p:spPr>
          <a:xfrm>
            <a:off x="433388" y="1066799"/>
            <a:ext cx="8277225" cy="5027649"/>
          </a:xfrm>
        </p:spPr>
        <p:txBody>
          <a:bodyPr/>
          <a:lstStyle/>
          <a:p>
            <a:r>
              <a:rPr lang="en-GB" dirty="0" err="1" smtClean="0"/>
              <a:t>Myair</a:t>
            </a:r>
            <a:r>
              <a:rPr lang="en-GB" dirty="0" smtClean="0"/>
              <a:t> </a:t>
            </a:r>
            <a:r>
              <a:rPr lang="en-GB" dirty="0" smtClean="0"/>
              <a:t>Toolkit </a:t>
            </a:r>
            <a:r>
              <a:rPr lang="en-GB" dirty="0" smtClean="0"/>
              <a:t>analyses data for any pollutant, so in order to include the DELTA version 3.2 Target plot, we need values of k, </a:t>
            </a:r>
            <a:r>
              <a:rPr lang="en-GB" dirty="0" err="1" smtClean="0"/>
              <a:t>u</a:t>
            </a:r>
            <a:r>
              <a:rPr lang="en-GB" baseline="-25000" dirty="0" err="1" smtClean="0"/>
              <a:t>r</a:t>
            </a:r>
            <a:r>
              <a:rPr lang="en-GB" baseline="30000" dirty="0" err="1" smtClean="0"/>
              <a:t>LV</a:t>
            </a:r>
            <a:r>
              <a:rPr lang="en-GB" dirty="0" smtClean="0"/>
              <a:t> and </a:t>
            </a:r>
            <a:r>
              <a:rPr lang="el-GR" dirty="0" smtClean="0"/>
              <a:t>α</a:t>
            </a:r>
            <a:r>
              <a:rPr lang="en-GB" dirty="0" smtClean="0"/>
              <a:t> for other pollutants, e.g. </a:t>
            </a:r>
            <a:r>
              <a:rPr lang="en-GB" dirty="0" err="1" smtClean="0"/>
              <a:t>NO</a:t>
            </a:r>
            <a:r>
              <a:rPr lang="en-GB" baseline="-25000" dirty="0" err="1" smtClean="0"/>
              <a:t>x</a:t>
            </a:r>
            <a:r>
              <a:rPr lang="en-GB" dirty="0" smtClean="0"/>
              <a:t> and PM</a:t>
            </a:r>
            <a:r>
              <a:rPr lang="en-GB" baseline="-25000" dirty="0" smtClean="0"/>
              <a:t>2.5</a:t>
            </a:r>
            <a:r>
              <a:rPr lang="en-GB" dirty="0" smtClean="0"/>
              <a:t>. </a:t>
            </a:r>
          </a:p>
          <a:p>
            <a:endParaRPr lang="en-GB" dirty="0" smtClean="0"/>
          </a:p>
          <a:p>
            <a:endParaRPr lang="en-GB" dirty="0" smtClean="0"/>
          </a:p>
        </p:txBody>
      </p:sp>
      <p:sp>
        <p:nvSpPr>
          <p:cNvPr id="4" name="Title 3"/>
          <p:cNvSpPr>
            <a:spLocks noGrp="1"/>
          </p:cNvSpPr>
          <p:nvPr>
            <p:ph type="title"/>
          </p:nvPr>
        </p:nvSpPr>
        <p:spPr/>
        <p:txBody>
          <a:bodyPr/>
          <a:lstStyle/>
          <a:p>
            <a:r>
              <a:rPr lang="en-GB" sz="1800" dirty="0" smtClean="0"/>
              <a:t>Updates to the PASODOBLE </a:t>
            </a:r>
            <a:r>
              <a:rPr lang="en-GB" sz="1800" dirty="0" err="1" smtClean="0"/>
              <a:t>Myair</a:t>
            </a:r>
            <a:r>
              <a:rPr lang="en-GB" sz="1800" dirty="0" smtClean="0"/>
              <a:t> Model Evaluation Toolkit</a:t>
            </a:r>
            <a:r>
              <a:rPr lang="en-GB" dirty="0" smtClean="0"/>
              <a:t/>
            </a:r>
            <a:br>
              <a:rPr lang="en-GB" dirty="0" smtClean="0"/>
            </a:br>
            <a:r>
              <a:rPr lang="en-GB" sz="2000" dirty="0" smtClean="0"/>
              <a:t>Incorporating the latest Target plot in the PASODOBLE Toolkit</a:t>
            </a:r>
            <a:endParaRPr lang="en-GB" sz="2000" dirty="0"/>
          </a:p>
        </p:txBody>
      </p:sp>
      <p:pic>
        <p:nvPicPr>
          <p:cNvPr id="27651" name="Picture 3"/>
          <p:cNvPicPr>
            <a:picLocks noChangeAspect="1" noChangeArrowheads="1"/>
          </p:cNvPicPr>
          <p:nvPr/>
        </p:nvPicPr>
        <p:blipFill>
          <a:blip r:embed="rId4" cstate="print"/>
          <a:srcRect/>
          <a:stretch>
            <a:fillRect/>
          </a:stretch>
        </p:blipFill>
        <p:spPr bwMode="auto">
          <a:xfrm>
            <a:off x="409518" y="3282948"/>
            <a:ext cx="8407923" cy="11493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979577" y="2041506"/>
            <a:ext cx="4981575" cy="1200150"/>
          </a:xfrm>
          <a:prstGeom prst="rect">
            <a:avLst/>
          </a:prstGeom>
          <a:noFill/>
          <a:ln w="9525">
            <a:noFill/>
            <a:miter lim="800000"/>
            <a:headEnd/>
            <a:tailEnd/>
          </a:ln>
          <a:effectLst/>
        </p:spPr>
      </p:pic>
      <p:sp>
        <p:nvSpPr>
          <p:cNvPr id="105475" name="Rectangle 3"/>
          <p:cNvSpPr>
            <a:spLocks noGrp="1" noChangeArrowheads="1"/>
          </p:cNvSpPr>
          <p:nvPr>
            <p:ph type="body" idx="1"/>
          </p:nvPr>
        </p:nvSpPr>
        <p:spPr>
          <a:xfrm>
            <a:off x="433388" y="1066799"/>
            <a:ext cx="8277225" cy="5100675"/>
          </a:xfrm>
        </p:spPr>
        <p:txBody>
          <a:bodyPr/>
          <a:lstStyle/>
          <a:p>
            <a:r>
              <a:rPr lang="en-GB" dirty="0" err="1" smtClean="0"/>
              <a:t>Myair</a:t>
            </a:r>
            <a:r>
              <a:rPr lang="en-GB" dirty="0" smtClean="0"/>
              <a:t> </a:t>
            </a:r>
            <a:r>
              <a:rPr lang="en-GB" dirty="0" smtClean="0"/>
              <a:t>Toolkit </a:t>
            </a:r>
            <a:r>
              <a:rPr lang="en-GB" dirty="0" smtClean="0"/>
              <a:t>analyses data for any pollutant, so in order to include the DELTA version 3.2 Target plot, we need values of k, </a:t>
            </a:r>
            <a:r>
              <a:rPr lang="en-GB" dirty="0" err="1" smtClean="0"/>
              <a:t>u</a:t>
            </a:r>
            <a:r>
              <a:rPr lang="en-GB" baseline="-25000" dirty="0" err="1" smtClean="0"/>
              <a:t>r</a:t>
            </a:r>
            <a:r>
              <a:rPr lang="en-GB" baseline="30000" dirty="0" err="1" smtClean="0"/>
              <a:t>LV</a:t>
            </a:r>
            <a:r>
              <a:rPr lang="en-GB" dirty="0" smtClean="0"/>
              <a:t> and </a:t>
            </a:r>
            <a:r>
              <a:rPr lang="el-GR" dirty="0" smtClean="0"/>
              <a:t>α</a:t>
            </a:r>
            <a:r>
              <a:rPr lang="en-GB" dirty="0" smtClean="0"/>
              <a:t> for other pollutants, e.g. </a:t>
            </a:r>
            <a:r>
              <a:rPr lang="en-GB" dirty="0" err="1" smtClean="0"/>
              <a:t>NO</a:t>
            </a:r>
            <a:r>
              <a:rPr lang="en-GB" baseline="-25000" dirty="0" err="1" smtClean="0"/>
              <a:t>x</a:t>
            </a:r>
            <a:r>
              <a:rPr lang="en-GB" dirty="0" smtClean="0"/>
              <a:t> and PM</a:t>
            </a:r>
            <a:r>
              <a:rPr lang="en-GB" baseline="-25000" dirty="0" smtClean="0"/>
              <a:t>2.5</a:t>
            </a:r>
            <a:r>
              <a:rPr lang="en-GB" dirty="0" smtClean="0"/>
              <a:t>. </a:t>
            </a:r>
          </a:p>
          <a:p>
            <a:endParaRPr lang="en-GB" dirty="0" smtClean="0"/>
          </a:p>
          <a:p>
            <a:endParaRPr lang="en-GB" dirty="0" smtClean="0"/>
          </a:p>
          <a:p>
            <a:r>
              <a:rPr lang="en-GB" dirty="0" smtClean="0"/>
              <a:t>If pollutants don’t have limit values, is there any way of generalising the formulation for model evaluation purposes, for instance:</a:t>
            </a:r>
          </a:p>
          <a:p>
            <a:pPr lvl="1"/>
            <a:r>
              <a:rPr lang="en-GB" dirty="0" smtClean="0"/>
              <a:t>Set the coverage factor k = 2 for </a:t>
            </a:r>
            <a:r>
              <a:rPr lang="en-GB" dirty="0" err="1" smtClean="0"/>
              <a:t>NO</a:t>
            </a:r>
            <a:r>
              <a:rPr lang="en-GB" baseline="-25000" dirty="0" err="1" smtClean="0"/>
              <a:t>x</a:t>
            </a:r>
            <a:r>
              <a:rPr lang="en-GB" dirty="0" smtClean="0"/>
              <a:t> and PM</a:t>
            </a:r>
            <a:r>
              <a:rPr lang="en-GB" baseline="-25000" dirty="0" smtClean="0"/>
              <a:t>2.5</a:t>
            </a:r>
            <a:r>
              <a:rPr lang="en-GB" dirty="0" smtClean="0"/>
              <a:t>?</a:t>
            </a:r>
          </a:p>
          <a:p>
            <a:pPr lvl="1"/>
            <a:r>
              <a:rPr lang="en-GB" dirty="0" smtClean="0"/>
              <a:t>Set </a:t>
            </a:r>
            <a:r>
              <a:rPr lang="en-GB" dirty="0" err="1" smtClean="0"/>
              <a:t>u</a:t>
            </a:r>
            <a:r>
              <a:rPr lang="en-GB" baseline="-25000" dirty="0" err="1" smtClean="0"/>
              <a:t>r</a:t>
            </a:r>
            <a:r>
              <a:rPr lang="en-GB" baseline="30000" dirty="0" err="1" smtClean="0"/>
              <a:t>LV</a:t>
            </a:r>
            <a:r>
              <a:rPr lang="en-GB" dirty="0" smtClean="0"/>
              <a:t> (</a:t>
            </a:r>
            <a:r>
              <a:rPr lang="en-GB" dirty="0" err="1" smtClean="0"/>
              <a:t>NO</a:t>
            </a:r>
            <a:r>
              <a:rPr lang="en-GB" baseline="-25000" dirty="0" err="1" smtClean="0"/>
              <a:t>x</a:t>
            </a:r>
            <a:r>
              <a:rPr lang="en-GB" dirty="0" smtClean="0"/>
              <a:t>) = </a:t>
            </a:r>
            <a:r>
              <a:rPr lang="en-GB" dirty="0" err="1" smtClean="0"/>
              <a:t>u</a:t>
            </a:r>
            <a:r>
              <a:rPr lang="en-GB" baseline="-25000" dirty="0" err="1" smtClean="0"/>
              <a:t>r</a:t>
            </a:r>
            <a:r>
              <a:rPr lang="en-GB" baseline="30000" dirty="0" err="1" smtClean="0"/>
              <a:t>LV</a:t>
            </a:r>
            <a:r>
              <a:rPr lang="en-GB" dirty="0" smtClean="0"/>
              <a:t> (NO</a:t>
            </a:r>
            <a:r>
              <a:rPr lang="en-GB" baseline="-25000" dirty="0" smtClean="0"/>
              <a:t>2</a:t>
            </a:r>
            <a:r>
              <a:rPr lang="en-GB" dirty="0" smtClean="0"/>
              <a:t>)  and </a:t>
            </a:r>
            <a:r>
              <a:rPr lang="en-GB" dirty="0" err="1" smtClean="0"/>
              <a:t>u</a:t>
            </a:r>
            <a:r>
              <a:rPr lang="en-GB" baseline="-25000" dirty="0" err="1" smtClean="0"/>
              <a:t>r</a:t>
            </a:r>
            <a:r>
              <a:rPr lang="en-GB" baseline="30000" dirty="0" err="1" smtClean="0"/>
              <a:t>LV</a:t>
            </a:r>
            <a:r>
              <a:rPr lang="en-GB" dirty="0" smtClean="0"/>
              <a:t> (PM</a:t>
            </a:r>
            <a:r>
              <a:rPr lang="en-GB" baseline="-25000" dirty="0" smtClean="0"/>
              <a:t>2.5</a:t>
            </a:r>
            <a:r>
              <a:rPr lang="en-GB" dirty="0" smtClean="0"/>
              <a:t>) = </a:t>
            </a:r>
            <a:r>
              <a:rPr lang="en-GB" dirty="0" err="1" smtClean="0"/>
              <a:t>u</a:t>
            </a:r>
            <a:r>
              <a:rPr lang="en-GB" baseline="-25000" dirty="0" err="1" smtClean="0"/>
              <a:t>r</a:t>
            </a:r>
            <a:r>
              <a:rPr lang="en-GB" baseline="30000" dirty="0" err="1" smtClean="0"/>
              <a:t>LV</a:t>
            </a:r>
            <a:r>
              <a:rPr lang="en-GB" dirty="0" smtClean="0"/>
              <a:t> (PM</a:t>
            </a:r>
            <a:r>
              <a:rPr lang="en-GB" baseline="-25000" dirty="0" smtClean="0"/>
              <a:t>10</a:t>
            </a:r>
            <a:r>
              <a:rPr lang="en-GB" dirty="0" smtClean="0"/>
              <a:t>) ?</a:t>
            </a:r>
          </a:p>
          <a:p>
            <a:pPr lvl="1"/>
            <a:r>
              <a:rPr lang="en-GB" dirty="0" smtClean="0"/>
              <a:t>Set </a:t>
            </a:r>
            <a:r>
              <a:rPr lang="el-GR" dirty="0" smtClean="0"/>
              <a:t>α</a:t>
            </a:r>
            <a:r>
              <a:rPr lang="en-GB" dirty="0" smtClean="0"/>
              <a:t>(</a:t>
            </a:r>
            <a:r>
              <a:rPr lang="en-GB" dirty="0" err="1" smtClean="0"/>
              <a:t>NO</a:t>
            </a:r>
            <a:r>
              <a:rPr lang="en-GB" baseline="-25000" dirty="0" err="1" smtClean="0"/>
              <a:t>x</a:t>
            </a:r>
            <a:r>
              <a:rPr lang="en-GB" dirty="0" smtClean="0"/>
              <a:t>) = </a:t>
            </a:r>
            <a:r>
              <a:rPr lang="el-GR" dirty="0" smtClean="0"/>
              <a:t>α</a:t>
            </a:r>
            <a:r>
              <a:rPr lang="en-GB" dirty="0" smtClean="0"/>
              <a:t>(NO</a:t>
            </a:r>
            <a:r>
              <a:rPr lang="en-GB" baseline="-25000" dirty="0" smtClean="0"/>
              <a:t>2</a:t>
            </a:r>
            <a:r>
              <a:rPr lang="en-GB" dirty="0" smtClean="0"/>
              <a:t>) and </a:t>
            </a:r>
            <a:r>
              <a:rPr lang="el-GR" dirty="0" smtClean="0"/>
              <a:t>α</a:t>
            </a:r>
            <a:r>
              <a:rPr lang="en-GB" dirty="0" smtClean="0"/>
              <a:t>(PM</a:t>
            </a:r>
            <a:r>
              <a:rPr lang="en-GB" baseline="-25000" dirty="0" smtClean="0"/>
              <a:t>2.5</a:t>
            </a:r>
            <a:r>
              <a:rPr lang="en-GB" dirty="0" smtClean="0"/>
              <a:t>) = </a:t>
            </a:r>
            <a:r>
              <a:rPr lang="el-GR" dirty="0" smtClean="0"/>
              <a:t>α</a:t>
            </a:r>
            <a:r>
              <a:rPr lang="en-GB" dirty="0" smtClean="0"/>
              <a:t>(PM</a:t>
            </a:r>
            <a:r>
              <a:rPr lang="en-GB" baseline="-25000" dirty="0" smtClean="0"/>
              <a:t>10</a:t>
            </a:r>
            <a:r>
              <a:rPr lang="en-GB" dirty="0" smtClean="0"/>
              <a:t>) ?</a:t>
            </a:r>
          </a:p>
          <a:p>
            <a:pPr lvl="1"/>
            <a:r>
              <a:rPr lang="en-GB" dirty="0" smtClean="0"/>
              <a:t>Set LV to be a user-input concentration.</a:t>
            </a:r>
          </a:p>
          <a:p>
            <a:r>
              <a:rPr lang="en-GB" dirty="0" smtClean="0"/>
              <a:t>What about other pollutants?</a:t>
            </a:r>
          </a:p>
          <a:p>
            <a:pPr>
              <a:buNone/>
            </a:pPr>
            <a:endParaRPr lang="en-GB" b="1" dirty="0" smtClean="0"/>
          </a:p>
        </p:txBody>
      </p:sp>
      <p:sp>
        <p:nvSpPr>
          <p:cNvPr id="4" name="Title 3"/>
          <p:cNvSpPr>
            <a:spLocks noGrp="1"/>
          </p:cNvSpPr>
          <p:nvPr>
            <p:ph type="title"/>
          </p:nvPr>
        </p:nvSpPr>
        <p:spPr/>
        <p:txBody>
          <a:bodyPr/>
          <a:lstStyle/>
          <a:p>
            <a:r>
              <a:rPr lang="en-GB" sz="1800" dirty="0" smtClean="0"/>
              <a:t>Updates to the PASODOBLE </a:t>
            </a:r>
            <a:r>
              <a:rPr lang="en-GB" sz="1800" dirty="0" err="1" smtClean="0"/>
              <a:t>Myair</a:t>
            </a:r>
            <a:r>
              <a:rPr lang="en-GB" sz="1800" dirty="0" smtClean="0"/>
              <a:t> Model Evaluation Toolkit</a:t>
            </a:r>
            <a:r>
              <a:rPr lang="en-GB" dirty="0" smtClean="0"/>
              <a:t/>
            </a:r>
            <a:br>
              <a:rPr lang="en-GB" dirty="0" smtClean="0"/>
            </a:br>
            <a:r>
              <a:rPr lang="en-GB" sz="2000" dirty="0" smtClean="0"/>
              <a:t>Incorporating the latest Target plot in the PASODOBLE Toolkit</a:t>
            </a:r>
            <a:endParaRPr lang="en-GB"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433388" y="1066799"/>
            <a:ext cx="8277225" cy="5100675"/>
          </a:xfrm>
        </p:spPr>
        <p:txBody>
          <a:bodyPr/>
          <a:lstStyle/>
          <a:p>
            <a:r>
              <a:rPr lang="en-GB" dirty="0" smtClean="0"/>
              <a:t>What about other pollutants?</a:t>
            </a:r>
          </a:p>
          <a:p>
            <a:pPr>
              <a:buNone/>
            </a:pPr>
            <a:endParaRPr lang="en-GB" b="1" dirty="0" smtClean="0"/>
          </a:p>
        </p:txBody>
      </p:sp>
      <p:sp>
        <p:nvSpPr>
          <p:cNvPr id="4" name="Title 3"/>
          <p:cNvSpPr>
            <a:spLocks noGrp="1"/>
          </p:cNvSpPr>
          <p:nvPr>
            <p:ph type="title"/>
          </p:nvPr>
        </p:nvSpPr>
        <p:spPr/>
        <p:txBody>
          <a:bodyPr/>
          <a:lstStyle/>
          <a:p>
            <a:r>
              <a:rPr lang="en-GB" sz="1800" dirty="0" smtClean="0"/>
              <a:t>Updates to the PASODOBLE </a:t>
            </a:r>
            <a:r>
              <a:rPr lang="en-GB" sz="1800" dirty="0" err="1" smtClean="0"/>
              <a:t>Myair</a:t>
            </a:r>
            <a:r>
              <a:rPr lang="en-GB" sz="1800" dirty="0" smtClean="0"/>
              <a:t> Model Evaluation Toolkit</a:t>
            </a:r>
            <a:r>
              <a:rPr lang="en-GB" dirty="0" smtClean="0"/>
              <a:t/>
            </a:r>
            <a:br>
              <a:rPr lang="en-GB" dirty="0" smtClean="0"/>
            </a:br>
            <a:r>
              <a:rPr lang="en-GB" sz="2000" dirty="0" smtClean="0"/>
              <a:t>Incorporating the latest Target plot in the PASODOBLE Toolkit</a:t>
            </a:r>
            <a:endParaRPr lang="en-GB" sz="2000" dirty="0"/>
          </a:p>
        </p:txBody>
      </p:sp>
      <p:pic>
        <p:nvPicPr>
          <p:cNvPr id="8" name="Picture 7" descr="Idaho Falls_ADMS_conc_targetplot.png"/>
          <p:cNvPicPr>
            <a:picLocks noChangeAspect="1"/>
          </p:cNvPicPr>
          <p:nvPr/>
        </p:nvPicPr>
        <p:blipFill>
          <a:blip r:embed="rId3"/>
          <a:srcRect t="13263" b="19780"/>
          <a:stretch>
            <a:fillRect/>
          </a:stretch>
        </p:blipFill>
        <p:spPr>
          <a:xfrm>
            <a:off x="1650960" y="1462585"/>
            <a:ext cx="5470404" cy="5179559"/>
          </a:xfrm>
          <a:prstGeom prst="rect">
            <a:avLst/>
          </a:prstGeom>
        </p:spPr>
      </p:pic>
      <p:sp>
        <p:nvSpPr>
          <p:cNvPr id="9" name="TextBox 8"/>
          <p:cNvSpPr txBox="1"/>
          <p:nvPr/>
        </p:nvSpPr>
        <p:spPr>
          <a:xfrm>
            <a:off x="4097331" y="1457298"/>
            <a:ext cx="1277956" cy="307777"/>
          </a:xfrm>
          <a:prstGeom prst="rect">
            <a:avLst/>
          </a:prstGeom>
          <a:solidFill>
            <a:schemeClr val="bg1"/>
          </a:solidFill>
          <a:ln w="22225">
            <a:solidFill>
              <a:schemeClr val="tx1"/>
            </a:solidFill>
          </a:ln>
        </p:spPr>
        <p:txBody>
          <a:bodyPr wrap="square" rtlCol="0">
            <a:spAutoFit/>
          </a:bodyPr>
          <a:lstStyle/>
          <a:p>
            <a:pPr>
              <a:buNone/>
            </a:pPr>
            <a:r>
              <a:rPr lang="en-GB" sz="1400" dirty="0" smtClean="0"/>
              <a:t>SF6 (tracer)</a:t>
            </a:r>
            <a:endParaRPr lang="en-GB" sz="1400" b="0" dirty="0" smtClean="0"/>
          </a:p>
        </p:txBody>
      </p:sp>
      <p:sp>
        <p:nvSpPr>
          <p:cNvPr id="10" name="TextBox 9"/>
          <p:cNvSpPr txBox="1"/>
          <p:nvPr/>
        </p:nvSpPr>
        <p:spPr>
          <a:xfrm>
            <a:off x="263466" y="1639863"/>
            <a:ext cx="1533547" cy="1631216"/>
          </a:xfrm>
          <a:prstGeom prst="rect">
            <a:avLst/>
          </a:prstGeom>
          <a:solidFill>
            <a:schemeClr val="bg1"/>
          </a:solidFill>
          <a:ln w="22225">
            <a:solidFill>
              <a:schemeClr val="tx1"/>
            </a:solidFill>
          </a:ln>
        </p:spPr>
        <p:txBody>
          <a:bodyPr wrap="square" rtlCol="0">
            <a:spAutoFit/>
          </a:bodyPr>
          <a:lstStyle/>
          <a:p>
            <a:pPr algn="r">
              <a:buNone/>
            </a:pPr>
            <a:r>
              <a:rPr lang="en-GB" sz="2000" dirty="0" smtClean="0"/>
              <a:t>Version 1.2 Target plot included in the </a:t>
            </a:r>
            <a:r>
              <a:rPr lang="en-GB" sz="2000" dirty="0" err="1" smtClean="0"/>
              <a:t>Myair</a:t>
            </a:r>
            <a:r>
              <a:rPr lang="en-GB" sz="2000" dirty="0" smtClean="0"/>
              <a:t> Toolkit  </a:t>
            </a:r>
            <a:endParaRPr lang="en-GB" sz="2000" b="0" dirty="0" smtClean="0"/>
          </a:p>
        </p:txBody>
      </p:sp>
      <p:sp>
        <p:nvSpPr>
          <p:cNvPr id="11" name="TextBox 10"/>
          <p:cNvSpPr txBox="1"/>
          <p:nvPr/>
        </p:nvSpPr>
        <p:spPr>
          <a:xfrm>
            <a:off x="6981858" y="2808279"/>
            <a:ext cx="1979577" cy="1631216"/>
          </a:xfrm>
          <a:prstGeom prst="rect">
            <a:avLst/>
          </a:prstGeom>
          <a:solidFill>
            <a:schemeClr val="bg1"/>
          </a:solidFill>
          <a:ln w="22225">
            <a:solidFill>
              <a:schemeClr val="tx1"/>
            </a:solidFill>
          </a:ln>
        </p:spPr>
        <p:txBody>
          <a:bodyPr wrap="square" rtlCol="0">
            <a:spAutoFit/>
          </a:bodyPr>
          <a:lstStyle/>
          <a:p>
            <a:pPr>
              <a:buNone/>
            </a:pPr>
            <a:r>
              <a:rPr lang="en-GB" sz="2000" dirty="0" smtClean="0"/>
              <a:t>ADMS-Urban results for a model evaluation dataset  </a:t>
            </a:r>
            <a:endParaRPr lang="en-GB" sz="2000" b="0" dirty="0" smtClean="0"/>
          </a:p>
        </p:txBody>
      </p:sp>
      <p:sp>
        <p:nvSpPr>
          <p:cNvPr id="12" name="TextBox 11"/>
          <p:cNvSpPr txBox="1"/>
          <p:nvPr/>
        </p:nvSpPr>
        <p:spPr>
          <a:xfrm>
            <a:off x="190440" y="5692806"/>
            <a:ext cx="1643085" cy="523220"/>
          </a:xfrm>
          <a:prstGeom prst="rect">
            <a:avLst/>
          </a:prstGeom>
          <a:solidFill>
            <a:schemeClr val="bg1"/>
          </a:solidFill>
          <a:ln w="22225">
            <a:solidFill>
              <a:schemeClr val="tx1"/>
            </a:solidFill>
          </a:ln>
        </p:spPr>
        <p:txBody>
          <a:bodyPr wrap="square" rtlCol="0">
            <a:spAutoFit/>
          </a:bodyPr>
          <a:lstStyle/>
          <a:p>
            <a:pPr>
              <a:buNone/>
            </a:pPr>
            <a:r>
              <a:rPr lang="en-GB" sz="1400" dirty="0" smtClean="0"/>
              <a:t>CRMSE / 2 </a:t>
            </a:r>
            <a:r>
              <a:rPr lang="en-GB" sz="1400" dirty="0" err="1" smtClean="0"/>
              <a:t>RMS</a:t>
            </a:r>
            <a:r>
              <a:rPr lang="en-GB" sz="1400" baseline="-25000" dirty="0" err="1" smtClean="0"/>
              <a:t>u</a:t>
            </a:r>
            <a:r>
              <a:rPr lang="en-GB" sz="1400" dirty="0" smtClean="0"/>
              <a:t> on Target 3.2</a:t>
            </a:r>
            <a:r>
              <a:rPr lang="en-GB" sz="1400" baseline="-25000" dirty="0" smtClean="0"/>
              <a:t> </a:t>
            </a:r>
            <a:endParaRPr lang="en-GB" sz="1400" b="0" dirty="0" smtClean="0"/>
          </a:p>
        </p:txBody>
      </p:sp>
      <p:sp>
        <p:nvSpPr>
          <p:cNvPr id="13" name="TextBox 12"/>
          <p:cNvSpPr txBox="1"/>
          <p:nvPr/>
        </p:nvSpPr>
        <p:spPr>
          <a:xfrm>
            <a:off x="3878253" y="6350040"/>
            <a:ext cx="1204929" cy="307777"/>
          </a:xfrm>
          <a:prstGeom prst="rect">
            <a:avLst/>
          </a:prstGeom>
          <a:solidFill>
            <a:schemeClr val="bg1"/>
          </a:solidFill>
          <a:ln w="22225">
            <a:solidFill>
              <a:schemeClr val="tx1"/>
            </a:solidFill>
          </a:ln>
        </p:spPr>
        <p:txBody>
          <a:bodyPr wrap="square" rtlCol="0">
            <a:spAutoFit/>
          </a:bodyPr>
          <a:lstStyle/>
          <a:p>
            <a:pPr>
              <a:buNone/>
            </a:pPr>
            <a:r>
              <a:rPr lang="en-GB" sz="1400" dirty="0" smtClean="0"/>
              <a:t>CRMSE / </a:t>
            </a:r>
            <a:r>
              <a:rPr lang="el-GR" sz="1400" dirty="0" smtClean="0"/>
              <a:t>σ</a:t>
            </a:r>
            <a:r>
              <a:rPr lang="en-GB" sz="1400" baseline="-25000" dirty="0" smtClean="0"/>
              <a:t>o</a:t>
            </a:r>
            <a:endParaRPr lang="en-GB" sz="1400" b="0" dirty="0" smtClean="0"/>
          </a:p>
        </p:txBody>
      </p:sp>
      <p:cxnSp>
        <p:nvCxnSpPr>
          <p:cNvPr id="14" name="Straight Arrow Connector 13"/>
          <p:cNvCxnSpPr>
            <a:stCxn id="13" idx="1"/>
            <a:endCxn id="12" idx="3"/>
          </p:cNvCxnSpPr>
          <p:nvPr/>
        </p:nvCxnSpPr>
        <p:spPr bwMode="auto">
          <a:xfrm rot="10800000">
            <a:off x="1833525" y="5954417"/>
            <a:ext cx="2044728" cy="549513"/>
          </a:xfrm>
          <a:prstGeom prst="straightConnector1">
            <a:avLst/>
          </a:prstGeom>
          <a:noFill/>
          <a:ln w="222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GB" dirty="0" smtClean="0"/>
              <a:t>Summary</a:t>
            </a:r>
            <a:endParaRPr lang="en-GB" dirty="0"/>
          </a:p>
        </p:txBody>
      </p:sp>
      <p:sp>
        <p:nvSpPr>
          <p:cNvPr id="105475" name="Rectangle 3"/>
          <p:cNvSpPr>
            <a:spLocks noGrp="1" noChangeArrowheads="1"/>
          </p:cNvSpPr>
          <p:nvPr>
            <p:ph type="body" idx="1"/>
          </p:nvPr>
        </p:nvSpPr>
        <p:spPr>
          <a:xfrm>
            <a:off x="433388" y="1066800"/>
            <a:ext cx="8410633" cy="4078312"/>
          </a:xfrm>
        </p:spPr>
        <p:txBody>
          <a:bodyPr/>
          <a:lstStyle/>
          <a:p>
            <a:r>
              <a:rPr lang="en-GB" sz="2400" dirty="0" smtClean="0"/>
              <a:t>The new statistical indicators used in DELTA version 3.2 work with the ADMS-Urban London dataset.</a:t>
            </a:r>
          </a:p>
          <a:p>
            <a:r>
              <a:rPr lang="en-GB" sz="2400" dirty="0" smtClean="0"/>
              <a:t>Users must be aware </a:t>
            </a:r>
            <a:r>
              <a:rPr lang="en-GB" sz="2400" smtClean="0"/>
              <a:t>of the differences </a:t>
            </a:r>
            <a:r>
              <a:rPr lang="en-GB" sz="2400" dirty="0" smtClean="0"/>
              <a:t>between the results in the target plot and some of the other indicators.</a:t>
            </a:r>
          </a:p>
          <a:p>
            <a:r>
              <a:rPr lang="en-GB" sz="2400" dirty="0" smtClean="0"/>
              <a:t>For the hourly NO</a:t>
            </a:r>
            <a:r>
              <a:rPr lang="en-GB" sz="2400" baseline="-25000" dirty="0" smtClean="0"/>
              <a:t>2</a:t>
            </a:r>
            <a:r>
              <a:rPr lang="en-GB" sz="2400" dirty="0" smtClean="0"/>
              <a:t> statistics, could there be an allowance for the uncertainty in the hourly model inputs?</a:t>
            </a:r>
          </a:p>
          <a:p>
            <a:r>
              <a:rPr lang="en-GB" sz="2400" dirty="0" smtClean="0"/>
              <a:t>Generalisation of the statistical indicators for all pollutants would make this model evaluation approach more widely applicable, for instance via inclusion in the PASODOBLE </a:t>
            </a:r>
            <a:r>
              <a:rPr lang="en-GB" sz="2400" dirty="0" err="1" smtClean="0"/>
              <a:t>Myair</a:t>
            </a:r>
            <a:r>
              <a:rPr lang="en-GB" sz="2400" dirty="0" smtClean="0"/>
              <a:t> Model Evaluation Toolkit.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GB" dirty="0"/>
              <a:t>Contents</a:t>
            </a:r>
          </a:p>
        </p:txBody>
      </p:sp>
      <p:sp>
        <p:nvSpPr>
          <p:cNvPr id="105475" name="Rectangle 3"/>
          <p:cNvSpPr>
            <a:spLocks noGrp="1" noChangeArrowheads="1"/>
          </p:cNvSpPr>
          <p:nvPr>
            <p:ph type="body" idx="1"/>
          </p:nvPr>
        </p:nvSpPr>
        <p:spPr>
          <a:xfrm>
            <a:off x="433388" y="1066799"/>
            <a:ext cx="8410633" cy="5027649"/>
          </a:xfrm>
        </p:spPr>
        <p:txBody>
          <a:bodyPr/>
          <a:lstStyle/>
          <a:p>
            <a:r>
              <a:rPr lang="en-GB" sz="2800" dirty="0" smtClean="0"/>
              <a:t>Comments on DELTA version 3.2 with the ADMS-Urban London dataset:</a:t>
            </a:r>
          </a:p>
          <a:p>
            <a:pPr lvl="1"/>
            <a:r>
              <a:rPr lang="en-GB" sz="2400" dirty="0" smtClean="0"/>
              <a:t>Comparison of old and new Target plots</a:t>
            </a:r>
          </a:p>
          <a:p>
            <a:pPr lvl="1"/>
            <a:r>
              <a:rPr lang="en-GB" sz="2400" dirty="0" smtClean="0"/>
              <a:t>Using DELTA to investigate model issues</a:t>
            </a:r>
          </a:p>
          <a:p>
            <a:pPr lvl="1"/>
            <a:r>
              <a:rPr lang="en-GB" sz="2400" dirty="0" smtClean="0"/>
              <a:t>Other minor comments </a:t>
            </a:r>
          </a:p>
          <a:p>
            <a:r>
              <a:rPr lang="en-GB" sz="2800" dirty="0" smtClean="0"/>
              <a:t>Updates to the PASODOBLE </a:t>
            </a:r>
            <a:r>
              <a:rPr lang="en-GB" sz="2800" dirty="0" err="1" smtClean="0"/>
              <a:t>Myair</a:t>
            </a:r>
            <a:r>
              <a:rPr lang="en-GB" sz="2800" dirty="0" smtClean="0"/>
              <a:t> Model Evaluation Toolkit:</a:t>
            </a:r>
          </a:p>
          <a:p>
            <a:pPr lvl="1"/>
            <a:r>
              <a:rPr lang="en-GB" sz="2400" dirty="0" smtClean="0"/>
              <a:t>Background</a:t>
            </a:r>
          </a:p>
          <a:p>
            <a:pPr lvl="1"/>
            <a:r>
              <a:rPr lang="en-GB" sz="2400" dirty="0" smtClean="0"/>
              <a:t>Incorporating the latest Target plot in the PASODOBLE toolkit </a:t>
            </a:r>
          </a:p>
          <a:p>
            <a:r>
              <a:rPr lang="en-GB" sz="2800" dirty="0" smtClean="0"/>
              <a:t>Summary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433388" y="1066799"/>
            <a:ext cx="8277225" cy="5027649"/>
          </a:xfrm>
        </p:spPr>
        <p:txBody>
          <a:bodyPr/>
          <a:lstStyle/>
          <a:p>
            <a:r>
              <a:rPr lang="en-GB" sz="2400" dirty="0" smtClean="0"/>
              <a:t>Background:</a:t>
            </a:r>
          </a:p>
          <a:p>
            <a:pPr lvl="1"/>
            <a:r>
              <a:rPr lang="en-GB" sz="1800" dirty="0" smtClean="0"/>
              <a:t>ADMS-Urban is a high resolution (10s of metres) Gaussian plume model </a:t>
            </a:r>
          </a:p>
          <a:p>
            <a:pPr lvl="1"/>
            <a:r>
              <a:rPr lang="en-GB" sz="1800" dirty="0" smtClean="0"/>
              <a:t>Hourly calculations are performed at background, roadside and kerbside </a:t>
            </a:r>
            <a:r>
              <a:rPr lang="en-GB" sz="1800" dirty="0" smtClean="0"/>
              <a:t>locations</a:t>
            </a:r>
          </a:p>
          <a:p>
            <a:pPr lvl="1"/>
            <a:r>
              <a:rPr lang="en-GB" sz="1800" dirty="0" smtClean="0"/>
              <a:t>ADMS-Urban London dataset is for 2008</a:t>
            </a:r>
            <a:endParaRPr lang="en-GB" sz="1800" dirty="0" smtClean="0"/>
          </a:p>
          <a:p>
            <a:pPr lvl="1"/>
            <a:r>
              <a:rPr lang="en-GB" sz="1800" dirty="0" smtClean="0"/>
              <a:t>London has over 100 continuous monitors measuring </a:t>
            </a:r>
            <a:r>
              <a:rPr lang="en-GB" sz="1800" dirty="0" err="1" smtClean="0"/>
              <a:t>NO</a:t>
            </a:r>
            <a:r>
              <a:rPr lang="en-GB" sz="1800" baseline="-25000" dirty="0" err="1" smtClean="0"/>
              <a:t>x</a:t>
            </a:r>
            <a:r>
              <a:rPr lang="en-GB" sz="1800" dirty="0" smtClean="0"/>
              <a:t> and NO</a:t>
            </a:r>
            <a:r>
              <a:rPr lang="en-GB" sz="1800" baseline="-25000" dirty="0" smtClean="0"/>
              <a:t>2</a:t>
            </a:r>
            <a:r>
              <a:rPr lang="en-GB" sz="1800" dirty="0" smtClean="0"/>
              <a:t>, and over 75 measuring PM</a:t>
            </a:r>
            <a:r>
              <a:rPr lang="en-GB" sz="1800" baseline="-25000" dirty="0" smtClean="0"/>
              <a:t>10</a:t>
            </a:r>
          </a:p>
          <a:p>
            <a:r>
              <a:rPr lang="en-GB" sz="2400" dirty="0" smtClean="0"/>
              <a:t>Possible issues:</a:t>
            </a:r>
          </a:p>
          <a:p>
            <a:pPr lvl="1"/>
            <a:r>
              <a:rPr lang="en-GB" sz="1800" dirty="0" smtClean="0"/>
              <a:t>Most of the modelled data used to test the statistics in the DELTA tool has come from </a:t>
            </a:r>
            <a:r>
              <a:rPr lang="en-GB" sz="1800" dirty="0" err="1" smtClean="0"/>
              <a:t>Eulerian</a:t>
            </a:r>
            <a:r>
              <a:rPr lang="en-GB" sz="1800" dirty="0" smtClean="0"/>
              <a:t> grid models (CHIMERE, TCAM, </a:t>
            </a:r>
            <a:r>
              <a:rPr lang="en-GB" sz="1800" dirty="0" err="1" smtClean="0"/>
              <a:t>CAMx</a:t>
            </a:r>
            <a:r>
              <a:rPr lang="en-GB" sz="1800" dirty="0" smtClean="0"/>
              <a:t> etc). Is the tool applicable to non-</a:t>
            </a:r>
            <a:r>
              <a:rPr lang="en-GB" sz="1800" dirty="0" err="1" smtClean="0"/>
              <a:t>Eulerian</a:t>
            </a:r>
            <a:r>
              <a:rPr lang="en-GB" sz="1800" dirty="0" smtClean="0"/>
              <a:t> models?</a:t>
            </a:r>
          </a:p>
          <a:p>
            <a:pPr lvl="1"/>
            <a:r>
              <a:rPr lang="en-GB" sz="1800" dirty="0" smtClean="0"/>
              <a:t>The hourly NO</a:t>
            </a:r>
            <a:r>
              <a:rPr lang="en-GB" sz="1800" baseline="-25000" dirty="0" smtClean="0"/>
              <a:t>2</a:t>
            </a:r>
            <a:r>
              <a:rPr lang="en-GB" sz="1800" dirty="0" smtClean="0"/>
              <a:t> target is challenging as the models require accurate hourly input data to produce good results. Should there be some allowance in the Model Performance Criteria (MPC) to allow for this?</a:t>
            </a:r>
          </a:p>
        </p:txBody>
      </p:sp>
      <p:sp>
        <p:nvSpPr>
          <p:cNvPr id="4" name="Title 3"/>
          <p:cNvSpPr>
            <a:spLocks noGrp="1"/>
          </p:cNvSpPr>
          <p:nvPr>
            <p:ph type="title"/>
          </p:nvPr>
        </p:nvSpPr>
        <p:spPr/>
        <p:txBody>
          <a:bodyPr/>
          <a:lstStyle/>
          <a:p>
            <a:r>
              <a:rPr lang="en-GB" sz="1800" dirty="0" smtClean="0"/>
              <a:t>Comments on DELTA version 3.2 with the ADMS-Urban London dataset</a:t>
            </a:r>
            <a:r>
              <a:rPr lang="en-GB" dirty="0" smtClean="0"/>
              <a:t/>
            </a:r>
            <a:br>
              <a:rPr lang="en-GB" dirty="0" smtClean="0"/>
            </a:br>
            <a:r>
              <a:rPr lang="en-GB" sz="2400" dirty="0" smtClean="0"/>
              <a:t>Comparison of old and new Target plots</a:t>
            </a:r>
            <a:endParaRPr lang="en-GB"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O2plot.gif"/>
          <p:cNvPicPr>
            <a:picLocks noChangeAspect="1"/>
          </p:cNvPicPr>
          <p:nvPr/>
        </p:nvPicPr>
        <p:blipFill>
          <a:blip r:embed="rId3"/>
          <a:srcRect l="7935"/>
          <a:stretch>
            <a:fillRect/>
          </a:stretch>
        </p:blipFill>
        <p:spPr>
          <a:xfrm>
            <a:off x="6069033" y="3136896"/>
            <a:ext cx="3074967" cy="3175467"/>
          </a:xfrm>
          <a:prstGeom prst="rect">
            <a:avLst/>
          </a:prstGeom>
        </p:spPr>
      </p:pic>
      <p:sp>
        <p:nvSpPr>
          <p:cNvPr id="105475" name="Rectangle 3"/>
          <p:cNvSpPr>
            <a:spLocks noGrp="1" noChangeArrowheads="1"/>
          </p:cNvSpPr>
          <p:nvPr>
            <p:ph type="body" idx="1"/>
          </p:nvPr>
        </p:nvSpPr>
        <p:spPr>
          <a:xfrm>
            <a:off x="433388" y="1066799"/>
            <a:ext cx="8277225" cy="5027649"/>
          </a:xfrm>
        </p:spPr>
        <p:txBody>
          <a:bodyPr/>
          <a:lstStyle/>
          <a:p>
            <a:r>
              <a:rPr lang="en-GB" sz="2400" dirty="0" smtClean="0"/>
              <a:t>Target plots showing ADMS-Urban London 2008 results:</a:t>
            </a:r>
          </a:p>
          <a:p>
            <a:pPr lvl="1"/>
            <a:r>
              <a:rPr lang="en-GB" sz="1800" dirty="0" smtClean="0"/>
              <a:t>O</a:t>
            </a:r>
            <a:r>
              <a:rPr lang="en-GB" sz="1800" baseline="-25000" dirty="0" smtClean="0"/>
              <a:t>3</a:t>
            </a:r>
            <a:r>
              <a:rPr lang="en-GB" sz="1800" dirty="0" smtClean="0"/>
              <a:t> and PM</a:t>
            </a:r>
            <a:r>
              <a:rPr lang="en-GB" sz="1800" baseline="-25000" dirty="0" smtClean="0"/>
              <a:t>10 </a:t>
            </a:r>
            <a:r>
              <a:rPr lang="en-GB" sz="1800" dirty="0" smtClean="0"/>
              <a:t>plots look similar in versions 1.2,  2.0 and 3.2 of the DELTA tool.</a:t>
            </a:r>
          </a:p>
          <a:p>
            <a:pPr lvl="1"/>
            <a:r>
              <a:rPr lang="en-GB" sz="1800" dirty="0" smtClean="0"/>
              <a:t>NO</a:t>
            </a:r>
            <a:r>
              <a:rPr lang="en-GB" sz="1800" baseline="-25000" dirty="0" smtClean="0"/>
              <a:t>2</a:t>
            </a:r>
            <a:r>
              <a:rPr lang="en-GB" sz="1800" dirty="0" smtClean="0"/>
              <a:t> plots have changed significantly </a:t>
            </a:r>
          </a:p>
        </p:txBody>
      </p:sp>
      <p:sp>
        <p:nvSpPr>
          <p:cNvPr id="4" name="Title 3"/>
          <p:cNvSpPr>
            <a:spLocks noGrp="1"/>
          </p:cNvSpPr>
          <p:nvPr>
            <p:ph type="title"/>
          </p:nvPr>
        </p:nvSpPr>
        <p:spPr/>
        <p:txBody>
          <a:bodyPr/>
          <a:lstStyle/>
          <a:p>
            <a:r>
              <a:rPr lang="en-GB" sz="1800" dirty="0" smtClean="0"/>
              <a:t>Comments on DELTA version 3.2 with the ADMS-Urban London dataset</a:t>
            </a:r>
            <a:r>
              <a:rPr lang="en-GB" dirty="0" smtClean="0"/>
              <a:t/>
            </a:r>
            <a:br>
              <a:rPr lang="en-GB" dirty="0" smtClean="0"/>
            </a:br>
            <a:r>
              <a:rPr lang="en-GB" sz="2400" dirty="0" smtClean="0"/>
              <a:t>Comparison of old and new Target plots</a:t>
            </a:r>
            <a:endParaRPr lang="en-GB" sz="2400" dirty="0"/>
          </a:p>
        </p:txBody>
      </p:sp>
      <p:pic>
        <p:nvPicPr>
          <p:cNvPr id="5" name="Picture 4" descr="no2_mean_targetv1_2.bmp"/>
          <p:cNvPicPr>
            <a:picLocks noChangeAspect="1"/>
          </p:cNvPicPr>
          <p:nvPr/>
        </p:nvPicPr>
        <p:blipFill>
          <a:blip r:embed="rId4" cstate="print"/>
          <a:srcRect l="8038"/>
          <a:stretch>
            <a:fillRect/>
          </a:stretch>
        </p:blipFill>
        <p:spPr>
          <a:xfrm>
            <a:off x="0" y="3136896"/>
            <a:ext cx="3014120" cy="3116128"/>
          </a:xfrm>
          <a:prstGeom prst="rect">
            <a:avLst/>
          </a:prstGeom>
        </p:spPr>
      </p:pic>
      <p:pic>
        <p:nvPicPr>
          <p:cNvPr id="6" name="Picture 5" descr="no2_mean_target.bmp"/>
          <p:cNvPicPr>
            <a:picLocks noChangeAspect="1"/>
          </p:cNvPicPr>
          <p:nvPr/>
        </p:nvPicPr>
        <p:blipFill>
          <a:blip r:embed="rId5" cstate="print"/>
          <a:srcRect l="7487" r="2675"/>
          <a:stretch>
            <a:fillRect/>
          </a:stretch>
        </p:blipFill>
        <p:spPr>
          <a:xfrm>
            <a:off x="3038454" y="3136896"/>
            <a:ext cx="2977338" cy="3150843"/>
          </a:xfrm>
          <a:prstGeom prst="rect">
            <a:avLst/>
          </a:prstGeom>
        </p:spPr>
      </p:pic>
      <p:sp>
        <p:nvSpPr>
          <p:cNvPr id="8" name="TextBox 7"/>
          <p:cNvSpPr txBox="1"/>
          <p:nvPr/>
        </p:nvSpPr>
        <p:spPr>
          <a:xfrm>
            <a:off x="190440" y="2808279"/>
            <a:ext cx="2446371" cy="307777"/>
          </a:xfrm>
          <a:prstGeom prst="rect">
            <a:avLst/>
          </a:prstGeom>
          <a:solidFill>
            <a:schemeClr val="bg1"/>
          </a:solidFill>
          <a:ln w="22225">
            <a:solidFill>
              <a:schemeClr val="tx1"/>
            </a:solidFill>
          </a:ln>
        </p:spPr>
        <p:txBody>
          <a:bodyPr wrap="square" rtlCol="0">
            <a:spAutoFit/>
          </a:bodyPr>
          <a:lstStyle/>
          <a:p>
            <a:pPr>
              <a:buNone/>
            </a:pPr>
            <a:r>
              <a:rPr lang="en-GB" sz="1400" dirty="0" smtClean="0"/>
              <a:t>Version 1.2</a:t>
            </a:r>
            <a:r>
              <a:rPr lang="en-GB" sz="1400" b="0" dirty="0" smtClean="0"/>
              <a:t>: Results look ok</a:t>
            </a:r>
          </a:p>
        </p:txBody>
      </p:sp>
      <p:sp>
        <p:nvSpPr>
          <p:cNvPr id="9" name="TextBox 8"/>
          <p:cNvSpPr txBox="1"/>
          <p:nvPr/>
        </p:nvSpPr>
        <p:spPr>
          <a:xfrm>
            <a:off x="3111480" y="2808279"/>
            <a:ext cx="2811500" cy="307777"/>
          </a:xfrm>
          <a:prstGeom prst="rect">
            <a:avLst/>
          </a:prstGeom>
          <a:solidFill>
            <a:schemeClr val="bg1"/>
          </a:solidFill>
          <a:ln w="22225">
            <a:solidFill>
              <a:schemeClr val="tx1"/>
            </a:solidFill>
          </a:ln>
        </p:spPr>
        <p:txBody>
          <a:bodyPr wrap="square" rtlCol="0">
            <a:spAutoFit/>
          </a:bodyPr>
          <a:lstStyle/>
          <a:p>
            <a:pPr>
              <a:buNone/>
            </a:pPr>
            <a:r>
              <a:rPr lang="en-GB" sz="1400" dirty="0" smtClean="0"/>
              <a:t>Version 2.0</a:t>
            </a:r>
            <a:r>
              <a:rPr lang="en-GB" sz="1400" b="0" dirty="0" smtClean="0"/>
              <a:t>: Results look terrible</a:t>
            </a:r>
          </a:p>
        </p:txBody>
      </p:sp>
      <p:sp>
        <p:nvSpPr>
          <p:cNvPr id="10" name="TextBox 9"/>
          <p:cNvSpPr txBox="1"/>
          <p:nvPr/>
        </p:nvSpPr>
        <p:spPr>
          <a:xfrm>
            <a:off x="6361137" y="2808279"/>
            <a:ext cx="2592423" cy="307777"/>
          </a:xfrm>
          <a:prstGeom prst="rect">
            <a:avLst/>
          </a:prstGeom>
          <a:solidFill>
            <a:schemeClr val="bg1"/>
          </a:solidFill>
          <a:ln w="22225">
            <a:solidFill>
              <a:schemeClr val="tx1"/>
            </a:solidFill>
          </a:ln>
        </p:spPr>
        <p:txBody>
          <a:bodyPr wrap="square" rtlCol="0">
            <a:spAutoFit/>
          </a:bodyPr>
          <a:lstStyle/>
          <a:p>
            <a:pPr>
              <a:buNone/>
            </a:pPr>
            <a:r>
              <a:rPr lang="en-GB" sz="1400" dirty="0" smtClean="0"/>
              <a:t>Version 3.2</a:t>
            </a:r>
            <a:r>
              <a:rPr lang="en-GB" sz="1400" b="0" dirty="0" smtClean="0"/>
              <a:t>: Results ok again!</a:t>
            </a:r>
          </a:p>
        </p:txBody>
      </p:sp>
      <p:cxnSp>
        <p:nvCxnSpPr>
          <p:cNvPr id="11" name="Straight Arrow Connector 10"/>
          <p:cNvCxnSpPr>
            <a:stCxn id="8" idx="3"/>
            <a:endCxn id="9" idx="1"/>
          </p:cNvCxnSpPr>
          <p:nvPr/>
        </p:nvCxnSpPr>
        <p:spPr bwMode="auto">
          <a:xfrm>
            <a:off x="2636811" y="2962168"/>
            <a:ext cx="474669" cy="1588"/>
          </a:xfrm>
          <a:prstGeom prst="straightConnector1">
            <a:avLst/>
          </a:prstGeom>
          <a:noFill/>
          <a:ln w="222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5922981" y="2954331"/>
            <a:ext cx="438156" cy="1588"/>
          </a:xfrm>
          <a:prstGeom prst="straightConnector1">
            <a:avLst/>
          </a:prstGeom>
          <a:noFill/>
          <a:ln w="222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DMS2008_leapyear_NO2_benchmark.gif"/>
          <p:cNvPicPr>
            <a:picLocks noChangeAspect="1"/>
          </p:cNvPicPr>
          <p:nvPr/>
        </p:nvPicPr>
        <p:blipFill>
          <a:blip r:embed="rId3"/>
          <a:srcRect l="6015" t="7321" r="4488"/>
          <a:stretch>
            <a:fillRect/>
          </a:stretch>
        </p:blipFill>
        <p:spPr>
          <a:xfrm>
            <a:off x="5119695" y="873090"/>
            <a:ext cx="3822349" cy="5583267"/>
          </a:xfrm>
          <a:prstGeom prst="rect">
            <a:avLst/>
          </a:prstGeom>
        </p:spPr>
      </p:pic>
      <p:sp>
        <p:nvSpPr>
          <p:cNvPr id="105475" name="Rectangle 3"/>
          <p:cNvSpPr>
            <a:spLocks noGrp="1" noChangeArrowheads="1"/>
          </p:cNvSpPr>
          <p:nvPr>
            <p:ph type="body" idx="1"/>
          </p:nvPr>
        </p:nvSpPr>
        <p:spPr>
          <a:xfrm>
            <a:off x="0" y="1055655"/>
            <a:ext cx="4856229" cy="5027649"/>
          </a:xfrm>
        </p:spPr>
        <p:txBody>
          <a:bodyPr/>
          <a:lstStyle/>
          <a:p>
            <a:r>
              <a:rPr lang="en-GB" sz="2400" dirty="0" smtClean="0"/>
              <a:t>Version 3.2 Target plot for NO</a:t>
            </a:r>
            <a:r>
              <a:rPr lang="en-GB" sz="2400" baseline="-25000" dirty="0" smtClean="0"/>
              <a:t>2</a:t>
            </a:r>
          </a:p>
          <a:p>
            <a:pPr lvl="1"/>
            <a:r>
              <a:rPr lang="en-GB" sz="1800" dirty="0" smtClean="0"/>
              <a:t>BIAS for all monitors is fine</a:t>
            </a:r>
          </a:p>
          <a:p>
            <a:pPr lvl="1"/>
            <a:r>
              <a:rPr lang="en-GB" sz="1800" dirty="0" smtClean="0"/>
              <a:t>Target plot indicates that there are 5 sites outside the MPC due to correlation (R) and 3 sites outside the MPC due to the standard deviation (SD).</a:t>
            </a:r>
          </a:p>
          <a:p>
            <a:pPr lvl="1"/>
            <a:r>
              <a:rPr lang="en-GB" sz="1800" dirty="0" smtClean="0"/>
              <a:t>In the TIME section of the SUMMARY STATISTICS, it is only the correlation  (R) that has any points outside the range: </a:t>
            </a:r>
            <a:r>
              <a:rPr lang="en-GB" sz="1800" i="1" dirty="0" smtClean="0"/>
              <a:t>satisfying the TIME statistics is a necessary but not sufficient condition for the Target criteria to be satisfied.</a:t>
            </a:r>
            <a:r>
              <a:rPr lang="en-GB" sz="1800" dirty="0" smtClean="0"/>
              <a:t>  </a:t>
            </a:r>
          </a:p>
        </p:txBody>
      </p:sp>
      <p:sp>
        <p:nvSpPr>
          <p:cNvPr id="4" name="Title 3"/>
          <p:cNvSpPr>
            <a:spLocks noGrp="1"/>
          </p:cNvSpPr>
          <p:nvPr>
            <p:ph type="title"/>
          </p:nvPr>
        </p:nvSpPr>
        <p:spPr/>
        <p:txBody>
          <a:bodyPr/>
          <a:lstStyle/>
          <a:p>
            <a:r>
              <a:rPr lang="en-GB" sz="1800" dirty="0" smtClean="0"/>
              <a:t>Comments on DELTA version 3.2 with the ADMS-Urban London dataset</a:t>
            </a:r>
            <a:r>
              <a:rPr lang="en-GB" dirty="0" smtClean="0"/>
              <a:t/>
            </a:r>
            <a:br>
              <a:rPr lang="en-GB" dirty="0" smtClean="0"/>
            </a:br>
            <a:r>
              <a:rPr lang="en-GB" sz="2400" dirty="0" smtClean="0"/>
              <a:t>Using DELTA to investigate model issues</a:t>
            </a:r>
            <a:endParaRPr lang="en-GB" sz="2400" dirty="0"/>
          </a:p>
        </p:txBody>
      </p:sp>
      <p:sp>
        <p:nvSpPr>
          <p:cNvPr id="15" name="TextBox 14"/>
          <p:cNvSpPr txBox="1"/>
          <p:nvPr/>
        </p:nvSpPr>
        <p:spPr>
          <a:xfrm>
            <a:off x="1870038" y="5108598"/>
            <a:ext cx="1533546" cy="307777"/>
          </a:xfrm>
          <a:prstGeom prst="rect">
            <a:avLst/>
          </a:prstGeom>
          <a:solidFill>
            <a:schemeClr val="bg1"/>
          </a:solidFill>
          <a:ln w="22225">
            <a:solidFill>
              <a:schemeClr val="tx1"/>
            </a:solidFill>
          </a:ln>
        </p:spPr>
        <p:txBody>
          <a:bodyPr wrap="square" rtlCol="0">
            <a:spAutoFit/>
          </a:bodyPr>
          <a:lstStyle/>
          <a:p>
            <a:pPr>
              <a:buNone/>
            </a:pPr>
            <a:r>
              <a:rPr lang="en-GB" sz="1400" dirty="0" smtClean="0"/>
              <a:t>TIME statistics</a:t>
            </a:r>
            <a:endParaRPr lang="en-GB" sz="1400" b="0" dirty="0" smtClean="0"/>
          </a:p>
        </p:txBody>
      </p:sp>
      <p:cxnSp>
        <p:nvCxnSpPr>
          <p:cNvPr id="16" name="Straight Arrow Connector 15"/>
          <p:cNvCxnSpPr>
            <a:endCxn id="15" idx="3"/>
          </p:cNvCxnSpPr>
          <p:nvPr/>
        </p:nvCxnSpPr>
        <p:spPr bwMode="auto">
          <a:xfrm rot="10800000" flipV="1">
            <a:off x="3403584" y="4560903"/>
            <a:ext cx="1862164" cy="701584"/>
          </a:xfrm>
          <a:prstGeom prst="straightConnector1">
            <a:avLst/>
          </a:prstGeom>
          <a:noFill/>
          <a:ln w="22225" cap="flat" cmpd="sng" algn="ctr">
            <a:solidFill>
              <a:schemeClr val="tx1"/>
            </a:solidFill>
            <a:prstDash val="solid"/>
            <a:round/>
            <a:headEnd type="none" w="med" len="med"/>
            <a:tailEnd type="arrow"/>
          </a:ln>
          <a:effectLst/>
        </p:spPr>
      </p:cxnSp>
      <p:cxnSp>
        <p:nvCxnSpPr>
          <p:cNvPr id="20" name="Straight Arrow Connector 19"/>
          <p:cNvCxnSpPr>
            <a:stCxn id="15" idx="1"/>
          </p:cNvCxnSpPr>
          <p:nvPr/>
        </p:nvCxnSpPr>
        <p:spPr bwMode="auto">
          <a:xfrm rot="10800000" flipV="1">
            <a:off x="519058" y="5262486"/>
            <a:ext cx="1350981" cy="312943"/>
          </a:xfrm>
          <a:prstGeom prst="straightConnector1">
            <a:avLst/>
          </a:prstGeom>
          <a:noFill/>
          <a:ln w="22225" cap="flat" cmpd="sng" algn="ctr">
            <a:solidFill>
              <a:schemeClr val="tx1"/>
            </a:solidFill>
            <a:prstDash val="solid"/>
            <a:round/>
            <a:headEnd type="none" w="med" len="med"/>
            <a:tailEnd type="arrow"/>
          </a:ln>
          <a:effectLst/>
        </p:spPr>
      </p:cxnSp>
      <p:sp>
        <p:nvSpPr>
          <p:cNvPr id="22" name="TextBox 21"/>
          <p:cNvSpPr txBox="1"/>
          <p:nvPr/>
        </p:nvSpPr>
        <p:spPr>
          <a:xfrm>
            <a:off x="5265747" y="1347759"/>
            <a:ext cx="365130" cy="307777"/>
          </a:xfrm>
          <a:prstGeom prst="rect">
            <a:avLst/>
          </a:prstGeom>
          <a:solidFill>
            <a:schemeClr val="bg1"/>
          </a:solidFill>
          <a:ln w="22225">
            <a:solidFill>
              <a:schemeClr val="tx1"/>
            </a:solidFill>
          </a:ln>
        </p:spPr>
        <p:txBody>
          <a:bodyPr wrap="square" rtlCol="0">
            <a:spAutoFit/>
          </a:bodyPr>
          <a:lstStyle/>
          <a:p>
            <a:pPr>
              <a:buNone/>
            </a:pPr>
            <a:r>
              <a:rPr lang="en-GB" sz="1400" dirty="0" smtClean="0"/>
              <a:t>R</a:t>
            </a:r>
            <a:endParaRPr lang="en-GB" sz="1400" b="0" dirty="0" smtClean="0"/>
          </a:p>
        </p:txBody>
      </p:sp>
      <p:sp>
        <p:nvSpPr>
          <p:cNvPr id="23" name="TextBox 22"/>
          <p:cNvSpPr txBox="1"/>
          <p:nvPr/>
        </p:nvSpPr>
        <p:spPr>
          <a:xfrm>
            <a:off x="8669330" y="1347759"/>
            <a:ext cx="474670" cy="307777"/>
          </a:xfrm>
          <a:prstGeom prst="rect">
            <a:avLst/>
          </a:prstGeom>
          <a:solidFill>
            <a:schemeClr val="bg1"/>
          </a:solidFill>
          <a:ln w="22225">
            <a:solidFill>
              <a:schemeClr val="tx1"/>
            </a:solidFill>
          </a:ln>
        </p:spPr>
        <p:txBody>
          <a:bodyPr wrap="square" rtlCol="0">
            <a:spAutoFit/>
          </a:bodyPr>
          <a:lstStyle/>
          <a:p>
            <a:pPr>
              <a:buNone/>
            </a:pPr>
            <a:r>
              <a:rPr lang="en-GB" sz="1400" dirty="0" smtClean="0"/>
              <a:t>SD</a:t>
            </a:r>
            <a:endParaRPr lang="en-GB" sz="1400" b="0" dirty="0" smtClean="0"/>
          </a:p>
        </p:txBody>
      </p:sp>
      <p:pic>
        <p:nvPicPr>
          <p:cNvPr id="14" name="Picture 13" descr="ADMS2008_NO2_summary.tif"/>
          <p:cNvPicPr>
            <a:picLocks noChangeAspect="1"/>
          </p:cNvPicPr>
          <p:nvPr/>
        </p:nvPicPr>
        <p:blipFill>
          <a:blip r:embed="rId4"/>
          <a:srcRect t="26172" b="51109"/>
          <a:stretch>
            <a:fillRect/>
          </a:stretch>
        </p:blipFill>
        <p:spPr>
          <a:xfrm>
            <a:off x="1" y="5643214"/>
            <a:ext cx="7420014" cy="1214786"/>
          </a:xfrm>
          <a:prstGeom prst="rect">
            <a:avLst/>
          </a:prstGeom>
        </p:spPr>
      </p:pic>
      <p:sp>
        <p:nvSpPr>
          <p:cNvPr id="19" name="Oval 18"/>
          <p:cNvSpPr/>
          <p:nvPr/>
        </p:nvSpPr>
        <p:spPr bwMode="auto">
          <a:xfrm>
            <a:off x="5959494" y="1530324"/>
            <a:ext cx="584208" cy="474669"/>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ct val="20000"/>
              </a:spcBef>
              <a:spcAft>
                <a:spcPct val="0"/>
              </a:spcAft>
              <a:buClr>
                <a:srgbClr val="21306B"/>
              </a:buClr>
              <a:buSzTx/>
              <a:buFontTx/>
              <a:buChar char="•"/>
              <a:tabLst/>
            </a:pPr>
            <a:endParaRPr kumimoji="0" lang="en-GB" sz="2200" b="1" i="0" u="none" strike="noStrike" cap="none" normalizeH="0" baseline="0" smtClean="0">
              <a:ln>
                <a:noFill/>
              </a:ln>
              <a:solidFill>
                <a:schemeClr val="tx1"/>
              </a:solidFill>
              <a:effectLst/>
              <a:latin typeface="Arial" charset="0"/>
            </a:endParaRPr>
          </a:p>
        </p:txBody>
      </p:sp>
      <p:sp>
        <p:nvSpPr>
          <p:cNvPr id="21" name="Oval 20"/>
          <p:cNvSpPr/>
          <p:nvPr/>
        </p:nvSpPr>
        <p:spPr bwMode="auto">
          <a:xfrm>
            <a:off x="7748631" y="1785915"/>
            <a:ext cx="584208" cy="62072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ct val="20000"/>
              </a:spcBef>
              <a:spcAft>
                <a:spcPct val="0"/>
              </a:spcAft>
              <a:buClr>
                <a:srgbClr val="21306B"/>
              </a:buClr>
              <a:buSzTx/>
              <a:buFontTx/>
              <a:buChar char="•"/>
              <a:tabLst/>
            </a:pPr>
            <a:endParaRPr kumimoji="0" lang="en-GB" sz="2200" b="1" i="0" u="none" strike="noStrike" cap="none" normalizeH="0" baseline="0" smtClean="0">
              <a:ln>
                <a:noFill/>
              </a:ln>
              <a:solidFill>
                <a:schemeClr val="tx1"/>
              </a:solidFill>
              <a:effectLst/>
              <a:latin typeface="Arial" charset="0"/>
            </a:endParaRPr>
          </a:p>
        </p:txBody>
      </p:sp>
      <p:sp>
        <p:nvSpPr>
          <p:cNvPr id="24" name="Oval 23"/>
          <p:cNvSpPr/>
          <p:nvPr/>
        </p:nvSpPr>
        <p:spPr bwMode="auto">
          <a:xfrm>
            <a:off x="4572000" y="5911884"/>
            <a:ext cx="803286" cy="62072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ct val="20000"/>
              </a:spcBef>
              <a:spcAft>
                <a:spcPct val="0"/>
              </a:spcAft>
              <a:buClr>
                <a:srgbClr val="21306B"/>
              </a:buClr>
              <a:buSzTx/>
              <a:buFontTx/>
              <a:buChar char="•"/>
              <a:tabLst/>
            </a:pPr>
            <a:endParaRPr kumimoji="0" lang="en-GB" sz="2200" b="1" i="0" u="none" strike="noStrike" cap="none" normalizeH="0" baseline="0" smtClean="0">
              <a:ln>
                <a:noFill/>
              </a:ln>
              <a:solidFill>
                <a:schemeClr val="tx1"/>
              </a:solidFill>
              <a:effectLst/>
              <a:latin typeface="Arial" charset="0"/>
            </a:endParaRPr>
          </a:p>
        </p:txBody>
      </p:sp>
      <p:cxnSp>
        <p:nvCxnSpPr>
          <p:cNvPr id="29" name="Straight Arrow Connector 28"/>
          <p:cNvCxnSpPr/>
          <p:nvPr/>
        </p:nvCxnSpPr>
        <p:spPr bwMode="auto">
          <a:xfrm rot="16200000" flipV="1">
            <a:off x="5393545" y="1694635"/>
            <a:ext cx="182562" cy="146050"/>
          </a:xfrm>
          <a:prstGeom prst="straightConnector1">
            <a:avLst/>
          </a:prstGeom>
          <a:noFill/>
          <a:ln w="22225"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flipV="1">
            <a:off x="8734482" y="1676376"/>
            <a:ext cx="176217" cy="152400"/>
          </a:xfrm>
          <a:prstGeom prst="straightConnector1">
            <a:avLst/>
          </a:prstGeom>
          <a:noFill/>
          <a:ln w="22225" cap="flat" cmpd="sng" algn="ctr">
            <a:solidFill>
              <a:schemeClr val="tx1"/>
            </a:solidFill>
            <a:prstDash val="solid"/>
            <a:round/>
            <a:headEnd type="none" w="med" len="med"/>
            <a:tailEnd type="arrow"/>
          </a:ln>
          <a:effectLst/>
        </p:spPr>
      </p:cxnSp>
      <p:sp>
        <p:nvSpPr>
          <p:cNvPr id="35" name="Oval 34"/>
          <p:cNvSpPr/>
          <p:nvPr/>
        </p:nvSpPr>
        <p:spPr bwMode="auto">
          <a:xfrm>
            <a:off x="5265747" y="5218137"/>
            <a:ext cx="985851" cy="474669"/>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ct val="20000"/>
              </a:spcBef>
              <a:spcAft>
                <a:spcPct val="0"/>
              </a:spcAft>
              <a:buClr>
                <a:srgbClr val="21306B"/>
              </a:buClr>
              <a:buSzTx/>
              <a:buFontTx/>
              <a:buChar char="•"/>
              <a:tabLst/>
            </a:pPr>
            <a:endParaRPr kumimoji="0" lang="en-GB" sz="2200" b="1" i="0" u="none" strike="noStrike" cap="none" normalizeH="0" baseline="0" smtClean="0">
              <a:ln>
                <a:noFill/>
              </a:ln>
              <a:solidFill>
                <a:schemeClr val="tx1"/>
              </a:solidFill>
              <a:effectLst/>
              <a:latin typeface="Arial" charset="0"/>
            </a:endParaRPr>
          </a:p>
        </p:txBody>
      </p:sp>
      <p:sp>
        <p:nvSpPr>
          <p:cNvPr id="37" name="TextBox 36"/>
          <p:cNvSpPr txBox="1"/>
          <p:nvPr/>
        </p:nvSpPr>
        <p:spPr>
          <a:xfrm>
            <a:off x="4206870" y="5072085"/>
            <a:ext cx="876312" cy="523220"/>
          </a:xfrm>
          <a:prstGeom prst="rect">
            <a:avLst/>
          </a:prstGeom>
          <a:solidFill>
            <a:schemeClr val="bg1"/>
          </a:solidFill>
          <a:ln w="22225">
            <a:solidFill>
              <a:schemeClr val="tx1"/>
            </a:solidFill>
          </a:ln>
        </p:spPr>
        <p:txBody>
          <a:bodyPr wrap="square" rtlCol="0">
            <a:spAutoFit/>
          </a:bodyPr>
          <a:lstStyle/>
          <a:p>
            <a:pPr algn="r">
              <a:buNone/>
            </a:pPr>
            <a:r>
              <a:rPr lang="en-GB" sz="1400" dirty="0" smtClean="0"/>
              <a:t>AQD statistic</a:t>
            </a:r>
            <a:endParaRPr lang="en-GB" sz="1400" b="0" dirty="0" smtClean="0"/>
          </a:p>
        </p:txBody>
      </p:sp>
      <p:cxnSp>
        <p:nvCxnSpPr>
          <p:cNvPr id="38" name="Straight Arrow Connector 37"/>
          <p:cNvCxnSpPr>
            <a:stCxn id="37" idx="3"/>
            <a:endCxn id="35" idx="2"/>
          </p:cNvCxnSpPr>
          <p:nvPr/>
        </p:nvCxnSpPr>
        <p:spPr bwMode="auto">
          <a:xfrm>
            <a:off x="5083182" y="5333695"/>
            <a:ext cx="182565" cy="121777"/>
          </a:xfrm>
          <a:prstGeom prst="straightConnector1">
            <a:avLst/>
          </a:prstGeom>
          <a:noFill/>
          <a:ln w="222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correlation.gif"/>
          <p:cNvPicPr>
            <a:picLocks noChangeAspect="1"/>
          </p:cNvPicPr>
          <p:nvPr/>
        </p:nvPicPr>
        <p:blipFill>
          <a:blip r:embed="rId3"/>
          <a:stretch>
            <a:fillRect/>
          </a:stretch>
        </p:blipFill>
        <p:spPr>
          <a:xfrm>
            <a:off x="4681539" y="1274733"/>
            <a:ext cx="4462461" cy="4242635"/>
          </a:xfrm>
          <a:prstGeom prst="rect">
            <a:avLst/>
          </a:prstGeom>
        </p:spPr>
      </p:pic>
      <p:sp>
        <p:nvSpPr>
          <p:cNvPr id="105475" name="Rectangle 3"/>
          <p:cNvSpPr>
            <a:spLocks noGrp="1" noChangeArrowheads="1"/>
          </p:cNvSpPr>
          <p:nvPr>
            <p:ph type="body" idx="1"/>
          </p:nvPr>
        </p:nvSpPr>
        <p:spPr>
          <a:xfrm>
            <a:off x="0" y="873090"/>
            <a:ext cx="6288111" cy="463525"/>
          </a:xfrm>
        </p:spPr>
        <p:txBody>
          <a:bodyPr/>
          <a:lstStyle/>
          <a:p>
            <a:r>
              <a:rPr lang="en-GB" sz="2400" dirty="0" smtClean="0"/>
              <a:t>Version 3.2 Correlation, R diagram for NO</a:t>
            </a:r>
            <a:r>
              <a:rPr lang="en-GB" sz="2400" baseline="-25000" dirty="0" smtClean="0"/>
              <a:t>2</a:t>
            </a:r>
          </a:p>
          <a:p>
            <a:pPr lvl="1"/>
            <a:endParaRPr lang="en-GB" dirty="0" smtClean="0"/>
          </a:p>
          <a:p>
            <a:pPr lvl="1"/>
            <a:endParaRPr lang="en-GB" dirty="0" smtClean="0"/>
          </a:p>
        </p:txBody>
      </p:sp>
      <p:sp>
        <p:nvSpPr>
          <p:cNvPr id="4" name="Title 3"/>
          <p:cNvSpPr>
            <a:spLocks noGrp="1"/>
          </p:cNvSpPr>
          <p:nvPr>
            <p:ph type="title"/>
          </p:nvPr>
        </p:nvSpPr>
        <p:spPr/>
        <p:txBody>
          <a:bodyPr/>
          <a:lstStyle/>
          <a:p>
            <a:r>
              <a:rPr lang="en-GB" sz="1800" dirty="0" smtClean="0"/>
              <a:t>Comments on DELTA version 3.2 with the ADMS-Urban London dataset</a:t>
            </a:r>
            <a:r>
              <a:rPr lang="en-GB" dirty="0" smtClean="0"/>
              <a:t/>
            </a:r>
            <a:br>
              <a:rPr lang="en-GB" dirty="0" smtClean="0"/>
            </a:br>
            <a:r>
              <a:rPr lang="en-GB" sz="2000" dirty="0" smtClean="0"/>
              <a:t>Using DELTA to investigate model issues</a:t>
            </a:r>
            <a:endParaRPr lang="en-GB" sz="2000" dirty="0"/>
          </a:p>
        </p:txBody>
      </p:sp>
      <p:sp>
        <p:nvSpPr>
          <p:cNvPr id="11" name="TextBox 10"/>
          <p:cNvSpPr txBox="1"/>
          <p:nvPr/>
        </p:nvSpPr>
        <p:spPr>
          <a:xfrm>
            <a:off x="6689754" y="4487877"/>
            <a:ext cx="1022364" cy="307777"/>
          </a:xfrm>
          <a:prstGeom prst="rect">
            <a:avLst/>
          </a:prstGeom>
          <a:solidFill>
            <a:schemeClr val="bg1"/>
          </a:solidFill>
          <a:ln w="22225">
            <a:solidFill>
              <a:schemeClr val="tx1"/>
            </a:solidFill>
          </a:ln>
        </p:spPr>
        <p:txBody>
          <a:bodyPr wrap="square" rtlCol="0">
            <a:spAutoFit/>
          </a:bodyPr>
          <a:lstStyle/>
          <a:p>
            <a:pPr>
              <a:buNone/>
            </a:pPr>
            <a:r>
              <a:rPr lang="en-GB" sz="1400" dirty="0" err="1" smtClean="0"/>
              <a:t>RMS</a:t>
            </a:r>
            <a:r>
              <a:rPr lang="en-GB" sz="1400" baseline="-25000" dirty="0" err="1" smtClean="0"/>
              <a:t>u</a:t>
            </a:r>
            <a:r>
              <a:rPr lang="en-GB" sz="1400" dirty="0" smtClean="0"/>
              <a:t> / </a:t>
            </a:r>
            <a:r>
              <a:rPr lang="el-GR" sz="1400" dirty="0" smtClean="0"/>
              <a:t>σ</a:t>
            </a:r>
            <a:r>
              <a:rPr lang="en-GB" sz="1400" baseline="-25000" dirty="0" smtClean="0"/>
              <a:t>o</a:t>
            </a:r>
            <a:endParaRPr lang="en-GB" sz="1400" b="0" dirty="0" smtClean="0"/>
          </a:p>
        </p:txBody>
      </p:sp>
      <p:pic>
        <p:nvPicPr>
          <p:cNvPr id="17" name="Picture 16" descr="ADMS2008_NO2_summary.tif"/>
          <p:cNvPicPr>
            <a:picLocks noChangeAspect="1"/>
          </p:cNvPicPr>
          <p:nvPr/>
        </p:nvPicPr>
        <p:blipFill>
          <a:blip r:embed="rId4"/>
          <a:srcRect t="26172" b="51109"/>
          <a:stretch>
            <a:fillRect/>
          </a:stretch>
        </p:blipFill>
        <p:spPr>
          <a:xfrm>
            <a:off x="0" y="5577458"/>
            <a:ext cx="7821657" cy="1280542"/>
          </a:xfrm>
          <a:prstGeom prst="rect">
            <a:avLst/>
          </a:prstGeom>
        </p:spPr>
      </p:pic>
      <p:sp>
        <p:nvSpPr>
          <p:cNvPr id="20" name="Oval 19"/>
          <p:cNvSpPr/>
          <p:nvPr/>
        </p:nvSpPr>
        <p:spPr bwMode="auto">
          <a:xfrm>
            <a:off x="4754565" y="5911884"/>
            <a:ext cx="803286" cy="62072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ct val="20000"/>
              </a:spcBef>
              <a:spcAft>
                <a:spcPct val="0"/>
              </a:spcAft>
              <a:buClr>
                <a:srgbClr val="21306B"/>
              </a:buClr>
              <a:buSzTx/>
              <a:buFontTx/>
              <a:buChar char="•"/>
              <a:tabLst/>
            </a:pPr>
            <a:endParaRPr kumimoji="0" lang="en-GB" sz="2200" b="1" i="0" u="none" strike="noStrike" cap="none" normalizeH="0" baseline="0" smtClean="0">
              <a:ln>
                <a:noFill/>
              </a:ln>
              <a:solidFill>
                <a:schemeClr val="tx1"/>
              </a:solidFill>
              <a:effectLst/>
              <a:latin typeface="Arial" charset="0"/>
            </a:endParaRPr>
          </a:p>
        </p:txBody>
      </p:sp>
      <p:sp>
        <p:nvSpPr>
          <p:cNvPr id="23" name="Oval 22"/>
          <p:cNvSpPr/>
          <p:nvPr/>
        </p:nvSpPr>
        <p:spPr bwMode="auto">
          <a:xfrm>
            <a:off x="6726267" y="2808279"/>
            <a:ext cx="949338" cy="109539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ct val="20000"/>
              </a:spcBef>
              <a:spcAft>
                <a:spcPct val="0"/>
              </a:spcAft>
              <a:buClr>
                <a:srgbClr val="21306B"/>
              </a:buClr>
              <a:buSzTx/>
              <a:buFontTx/>
              <a:buChar char="•"/>
              <a:tabLst/>
            </a:pPr>
            <a:endParaRPr kumimoji="0" lang="en-GB" sz="2200" b="1" i="0" u="none" strike="noStrike" cap="none" normalizeH="0" baseline="0" smtClean="0">
              <a:ln>
                <a:noFill/>
              </a:ln>
              <a:solidFill>
                <a:schemeClr val="tx1"/>
              </a:solidFill>
              <a:effectLst/>
              <a:latin typeface="Arial" charset="0"/>
            </a:endParaRPr>
          </a:p>
        </p:txBody>
      </p:sp>
      <p:cxnSp>
        <p:nvCxnSpPr>
          <p:cNvPr id="24" name="Straight Arrow Connector 23"/>
          <p:cNvCxnSpPr>
            <a:stCxn id="23" idx="3"/>
            <a:endCxn id="20" idx="7"/>
          </p:cNvCxnSpPr>
          <p:nvPr/>
        </p:nvCxnSpPr>
        <p:spPr bwMode="auto">
          <a:xfrm rot="5400000">
            <a:off x="5022987" y="4160478"/>
            <a:ext cx="2259533" cy="1425082"/>
          </a:xfrm>
          <a:prstGeom prst="straightConnector1">
            <a:avLst/>
          </a:prstGeom>
          <a:noFill/>
          <a:ln w="22225" cap="flat" cmpd="sng" algn="ctr">
            <a:solidFill>
              <a:schemeClr val="tx1"/>
            </a:solidFill>
            <a:prstDash val="solid"/>
            <a:round/>
            <a:headEnd type="none" w="med" len="med"/>
            <a:tailEnd type="arrow"/>
          </a:ln>
          <a:effectLst/>
        </p:spPr>
      </p:cxnSp>
      <p:pic>
        <p:nvPicPr>
          <p:cNvPr id="27" name="Picture 26" descr="ADMS2008_corrected_leapyear_target_NO2.jpg"/>
          <p:cNvPicPr>
            <a:picLocks noChangeAspect="1"/>
          </p:cNvPicPr>
          <p:nvPr/>
        </p:nvPicPr>
        <p:blipFill>
          <a:blip r:embed="rId5"/>
          <a:srcRect l="50266" t="15092" b="26728"/>
          <a:stretch>
            <a:fillRect/>
          </a:stretch>
        </p:blipFill>
        <p:spPr>
          <a:xfrm>
            <a:off x="0" y="1311246"/>
            <a:ext cx="4374407" cy="3687813"/>
          </a:xfrm>
          <a:prstGeom prst="rect">
            <a:avLst/>
          </a:prstGeom>
        </p:spPr>
      </p:pic>
      <p:sp>
        <p:nvSpPr>
          <p:cNvPr id="10" name="TextBox 9"/>
          <p:cNvSpPr txBox="1"/>
          <p:nvPr/>
        </p:nvSpPr>
        <p:spPr>
          <a:xfrm>
            <a:off x="4718052" y="2516175"/>
            <a:ext cx="400110" cy="1304700"/>
          </a:xfrm>
          <a:prstGeom prst="rect">
            <a:avLst/>
          </a:prstGeom>
          <a:solidFill>
            <a:schemeClr val="bg1"/>
          </a:solidFill>
          <a:ln w="22225">
            <a:solidFill>
              <a:schemeClr val="tx1"/>
            </a:solidFill>
          </a:ln>
        </p:spPr>
        <p:txBody>
          <a:bodyPr vert="vert270" wrap="square" rtlCol="0">
            <a:spAutoFit/>
          </a:bodyPr>
          <a:lstStyle/>
          <a:p>
            <a:pPr>
              <a:buNone/>
            </a:pPr>
            <a:r>
              <a:rPr lang="en-GB" sz="1400" dirty="0" smtClean="0"/>
              <a:t>Correlation, R</a:t>
            </a:r>
            <a:endParaRPr lang="en-GB" sz="1400" b="0" dirty="0" smtClean="0"/>
          </a:p>
        </p:txBody>
      </p:sp>
      <p:sp>
        <p:nvSpPr>
          <p:cNvPr id="28" name="TextBox 27"/>
          <p:cNvSpPr txBox="1"/>
          <p:nvPr/>
        </p:nvSpPr>
        <p:spPr>
          <a:xfrm>
            <a:off x="3147993" y="2260584"/>
            <a:ext cx="474670" cy="307777"/>
          </a:xfrm>
          <a:prstGeom prst="rect">
            <a:avLst/>
          </a:prstGeom>
          <a:solidFill>
            <a:schemeClr val="bg1"/>
          </a:solidFill>
          <a:ln w="22225">
            <a:solidFill>
              <a:schemeClr val="tx1"/>
            </a:solidFill>
          </a:ln>
        </p:spPr>
        <p:txBody>
          <a:bodyPr wrap="square" rtlCol="0">
            <a:spAutoFit/>
          </a:bodyPr>
          <a:lstStyle/>
          <a:p>
            <a:pPr>
              <a:buNone/>
            </a:pPr>
            <a:r>
              <a:rPr lang="en-GB" sz="1400" dirty="0" smtClean="0"/>
              <a:t>SD</a:t>
            </a:r>
            <a:endParaRPr lang="en-GB" sz="1400" b="0" dirty="0" smtClean="0"/>
          </a:p>
        </p:txBody>
      </p:sp>
      <p:sp>
        <p:nvSpPr>
          <p:cNvPr id="29" name="Oval 28"/>
          <p:cNvSpPr/>
          <p:nvPr/>
        </p:nvSpPr>
        <p:spPr bwMode="auto">
          <a:xfrm>
            <a:off x="1577934" y="2662227"/>
            <a:ext cx="1022364" cy="146052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ct val="20000"/>
              </a:spcBef>
              <a:spcAft>
                <a:spcPct val="0"/>
              </a:spcAft>
              <a:buClr>
                <a:srgbClr val="21306B"/>
              </a:buClr>
              <a:buSzTx/>
              <a:buFontTx/>
              <a:buChar char="•"/>
              <a:tabLst/>
            </a:pPr>
            <a:endParaRPr kumimoji="0" lang="en-GB" sz="2200" b="1" i="0" u="none" strike="noStrike" cap="none" normalizeH="0" baseline="0" smtClean="0">
              <a:ln>
                <a:noFill/>
              </a:ln>
              <a:solidFill>
                <a:schemeClr val="tx1"/>
              </a:solidFill>
              <a:effectLst/>
              <a:latin typeface="Arial" charset="0"/>
            </a:endParaRPr>
          </a:p>
        </p:txBody>
      </p:sp>
      <p:sp>
        <p:nvSpPr>
          <p:cNvPr id="36" name="TextBox 35"/>
          <p:cNvSpPr txBox="1"/>
          <p:nvPr/>
        </p:nvSpPr>
        <p:spPr>
          <a:xfrm>
            <a:off x="3622662" y="1420785"/>
            <a:ext cx="1679598" cy="738664"/>
          </a:xfrm>
          <a:prstGeom prst="rect">
            <a:avLst/>
          </a:prstGeom>
          <a:solidFill>
            <a:schemeClr val="bg1"/>
          </a:solidFill>
          <a:ln w="22225">
            <a:solidFill>
              <a:schemeClr val="tx1"/>
            </a:solidFill>
          </a:ln>
        </p:spPr>
        <p:txBody>
          <a:bodyPr wrap="square" rtlCol="0">
            <a:spAutoFit/>
          </a:bodyPr>
          <a:lstStyle/>
          <a:p>
            <a:pPr>
              <a:buNone/>
            </a:pPr>
            <a:r>
              <a:rPr lang="en-GB" sz="1400" dirty="0" smtClean="0"/>
              <a:t>Site indicators only agree for 2/3 sites </a:t>
            </a:r>
            <a:endParaRPr lang="en-GB" sz="1400" b="0" dirty="0" smtClean="0"/>
          </a:p>
        </p:txBody>
      </p:sp>
      <p:sp>
        <p:nvSpPr>
          <p:cNvPr id="38" name="TextBox 37"/>
          <p:cNvSpPr txBox="1"/>
          <p:nvPr/>
        </p:nvSpPr>
        <p:spPr>
          <a:xfrm>
            <a:off x="153927" y="5254650"/>
            <a:ext cx="1533546" cy="307777"/>
          </a:xfrm>
          <a:prstGeom prst="rect">
            <a:avLst/>
          </a:prstGeom>
          <a:solidFill>
            <a:schemeClr val="bg1"/>
          </a:solidFill>
          <a:ln w="22225">
            <a:solidFill>
              <a:schemeClr val="tx1"/>
            </a:solidFill>
          </a:ln>
        </p:spPr>
        <p:txBody>
          <a:bodyPr wrap="square" rtlCol="0">
            <a:spAutoFit/>
          </a:bodyPr>
          <a:lstStyle/>
          <a:p>
            <a:pPr>
              <a:buNone/>
            </a:pPr>
            <a:r>
              <a:rPr lang="en-GB" sz="1400" dirty="0" smtClean="0"/>
              <a:t>TIME statistics</a:t>
            </a:r>
            <a:endParaRPr lang="en-GB" sz="1400" b="0" dirty="0" smtClean="0"/>
          </a:p>
        </p:txBody>
      </p:sp>
      <p:sp>
        <p:nvSpPr>
          <p:cNvPr id="39" name="TextBox 38"/>
          <p:cNvSpPr txBox="1"/>
          <p:nvPr/>
        </p:nvSpPr>
        <p:spPr>
          <a:xfrm>
            <a:off x="336492" y="1457298"/>
            <a:ext cx="1168416" cy="307777"/>
          </a:xfrm>
          <a:prstGeom prst="rect">
            <a:avLst/>
          </a:prstGeom>
          <a:solidFill>
            <a:schemeClr val="bg1"/>
          </a:solidFill>
          <a:ln w="22225">
            <a:solidFill>
              <a:schemeClr val="tx1"/>
            </a:solidFill>
          </a:ln>
        </p:spPr>
        <p:txBody>
          <a:bodyPr wrap="square" rtlCol="0">
            <a:spAutoFit/>
          </a:bodyPr>
          <a:lstStyle/>
          <a:p>
            <a:pPr>
              <a:buNone/>
            </a:pPr>
            <a:r>
              <a:rPr lang="en-GB" sz="1400" dirty="0" smtClean="0"/>
              <a:t>Target plot</a:t>
            </a:r>
            <a:endParaRPr lang="en-GB" sz="1400" b="0" dirty="0" smtClean="0"/>
          </a:p>
        </p:txBody>
      </p:sp>
      <p:grpSp>
        <p:nvGrpSpPr>
          <p:cNvPr id="30" name="Group 29"/>
          <p:cNvGrpSpPr/>
          <p:nvPr/>
        </p:nvGrpSpPr>
        <p:grpSpPr>
          <a:xfrm>
            <a:off x="1504908" y="4341825"/>
            <a:ext cx="4381560" cy="876312"/>
            <a:chOff x="1797012" y="4597416"/>
            <a:chExt cx="4381560" cy="876312"/>
          </a:xfrm>
        </p:grpSpPr>
        <p:sp>
          <p:nvSpPr>
            <p:cNvPr id="25" name="TextBox 24"/>
            <p:cNvSpPr txBox="1"/>
            <p:nvPr/>
          </p:nvSpPr>
          <p:spPr>
            <a:xfrm>
              <a:off x="1797012" y="4597416"/>
              <a:ext cx="4381560" cy="876312"/>
            </a:xfrm>
            <a:prstGeom prst="rect">
              <a:avLst/>
            </a:prstGeom>
            <a:solidFill>
              <a:schemeClr val="bg1"/>
            </a:solidFill>
            <a:ln w="22225">
              <a:solidFill>
                <a:schemeClr val="tx1"/>
              </a:solidFill>
            </a:ln>
          </p:spPr>
          <p:txBody>
            <a:bodyPr wrap="square" rtlCol="0">
              <a:noAutofit/>
            </a:bodyPr>
            <a:lstStyle/>
            <a:p>
              <a:pPr>
                <a:buNone/>
              </a:pPr>
              <a:r>
                <a:rPr lang="en-GB" sz="1400" dirty="0" smtClean="0"/>
                <a:t>From Target plot description in User Guide:</a:t>
              </a:r>
              <a:endParaRPr lang="en-GB" sz="1400" b="0" dirty="0" smtClean="0"/>
            </a:p>
          </p:txBody>
        </p:sp>
        <p:pic>
          <p:nvPicPr>
            <p:cNvPr id="18" name="Picture 2"/>
            <p:cNvPicPr>
              <a:picLocks noChangeAspect="1" noChangeArrowheads="1"/>
            </p:cNvPicPr>
            <p:nvPr/>
          </p:nvPicPr>
          <p:blipFill>
            <a:blip r:embed="rId6"/>
            <a:srcRect/>
            <a:stretch>
              <a:fillRect/>
            </a:stretch>
          </p:blipFill>
          <p:spPr bwMode="auto">
            <a:xfrm>
              <a:off x="2563785" y="4889520"/>
              <a:ext cx="3503156" cy="564578"/>
            </a:xfrm>
            <a:prstGeom prst="rect">
              <a:avLst/>
            </a:prstGeom>
            <a:noFill/>
            <a:ln w="9525">
              <a:noFill/>
              <a:miter lim="800000"/>
              <a:headEnd/>
              <a:tailEnd/>
            </a:ln>
            <a:effectLst/>
          </p:spPr>
        </p:pic>
      </p:grpSp>
      <p:cxnSp>
        <p:nvCxnSpPr>
          <p:cNvPr id="19" name="Straight Arrow Connector 18"/>
          <p:cNvCxnSpPr>
            <a:endCxn id="28" idx="2"/>
          </p:cNvCxnSpPr>
          <p:nvPr/>
        </p:nvCxnSpPr>
        <p:spPr bwMode="auto">
          <a:xfrm rot="10800000">
            <a:off x="3385328" y="2568362"/>
            <a:ext cx="237334" cy="203405"/>
          </a:xfrm>
          <a:prstGeom prst="straightConnector1">
            <a:avLst/>
          </a:prstGeom>
          <a:noFill/>
          <a:ln w="222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D4_Diagnostics_NO2_CD4_TimeVariation.jpg"/>
          <p:cNvPicPr>
            <a:picLocks noChangeAspect="1"/>
          </p:cNvPicPr>
          <p:nvPr/>
        </p:nvPicPr>
        <p:blipFill>
          <a:blip r:embed="rId3" cstate="print"/>
          <a:srcRect t="48433" r="68630"/>
          <a:stretch>
            <a:fillRect/>
          </a:stretch>
        </p:blipFill>
        <p:spPr>
          <a:xfrm>
            <a:off x="628596" y="1858941"/>
            <a:ext cx="3103605" cy="3607831"/>
          </a:xfrm>
          <a:prstGeom prst="rect">
            <a:avLst/>
          </a:prstGeom>
        </p:spPr>
      </p:pic>
      <p:sp>
        <p:nvSpPr>
          <p:cNvPr id="105475" name="Rectangle 3"/>
          <p:cNvSpPr>
            <a:spLocks noGrp="1" noChangeArrowheads="1"/>
          </p:cNvSpPr>
          <p:nvPr>
            <p:ph type="body" idx="1"/>
          </p:nvPr>
        </p:nvSpPr>
        <p:spPr>
          <a:xfrm>
            <a:off x="665109" y="1055655"/>
            <a:ext cx="6288111" cy="463525"/>
          </a:xfrm>
        </p:spPr>
        <p:txBody>
          <a:bodyPr/>
          <a:lstStyle/>
          <a:p>
            <a:r>
              <a:rPr lang="en-GB" sz="2400" dirty="0" smtClean="0"/>
              <a:t>Temporal variation of NO</a:t>
            </a:r>
            <a:r>
              <a:rPr lang="en-GB" sz="2400" baseline="-25000" dirty="0" smtClean="0"/>
              <a:t>2</a:t>
            </a:r>
            <a:r>
              <a:rPr lang="en-GB" sz="2400" dirty="0" smtClean="0"/>
              <a:t> at selected sites</a:t>
            </a:r>
            <a:endParaRPr lang="en-GB" sz="2400" baseline="-25000" dirty="0" smtClean="0"/>
          </a:p>
          <a:p>
            <a:pPr lvl="1"/>
            <a:endParaRPr lang="en-GB" dirty="0" smtClean="0"/>
          </a:p>
          <a:p>
            <a:pPr lvl="1"/>
            <a:endParaRPr lang="en-GB" dirty="0" smtClean="0"/>
          </a:p>
        </p:txBody>
      </p:sp>
      <p:sp>
        <p:nvSpPr>
          <p:cNvPr id="4" name="Title 3"/>
          <p:cNvSpPr>
            <a:spLocks noGrp="1"/>
          </p:cNvSpPr>
          <p:nvPr>
            <p:ph type="title"/>
          </p:nvPr>
        </p:nvSpPr>
        <p:spPr/>
        <p:txBody>
          <a:bodyPr/>
          <a:lstStyle/>
          <a:p>
            <a:r>
              <a:rPr lang="en-GB" sz="1800" dirty="0" smtClean="0"/>
              <a:t>Comments on DELTA version 3.2 with the ADMS-Urban London dataset</a:t>
            </a:r>
            <a:r>
              <a:rPr lang="en-GB" dirty="0" smtClean="0"/>
              <a:t/>
            </a:r>
            <a:br>
              <a:rPr lang="en-GB" dirty="0" smtClean="0"/>
            </a:br>
            <a:r>
              <a:rPr lang="en-GB" sz="2000" dirty="0" smtClean="0"/>
              <a:t>Using DELTA to investigate model issues</a:t>
            </a:r>
            <a:endParaRPr lang="en-GB" sz="2000" dirty="0"/>
          </a:p>
        </p:txBody>
      </p:sp>
      <p:sp>
        <p:nvSpPr>
          <p:cNvPr id="22" name="TextBox 21"/>
          <p:cNvSpPr txBox="1"/>
          <p:nvPr/>
        </p:nvSpPr>
        <p:spPr>
          <a:xfrm>
            <a:off x="1577934" y="1566837"/>
            <a:ext cx="1898676" cy="523220"/>
          </a:xfrm>
          <a:prstGeom prst="rect">
            <a:avLst/>
          </a:prstGeom>
          <a:noFill/>
          <a:ln w="22225">
            <a:noFill/>
          </a:ln>
        </p:spPr>
        <p:txBody>
          <a:bodyPr wrap="square" rtlCol="0">
            <a:spAutoFit/>
          </a:bodyPr>
          <a:lstStyle/>
          <a:p>
            <a:pPr algn="ctr">
              <a:buNone/>
            </a:pPr>
            <a:r>
              <a:rPr lang="en-GB" sz="1400" dirty="0" smtClean="0"/>
              <a:t>Site CD4         (within MPC for R)</a:t>
            </a:r>
            <a:endParaRPr lang="en-GB" sz="1400" b="0" dirty="0" smtClean="0"/>
          </a:p>
        </p:txBody>
      </p:sp>
      <p:pic>
        <p:nvPicPr>
          <p:cNvPr id="15" name="Picture 14" descr="MY1_Diagnostics_NO2_MY1_TimeVariation.jpg"/>
          <p:cNvPicPr>
            <a:picLocks noChangeAspect="1"/>
          </p:cNvPicPr>
          <p:nvPr/>
        </p:nvPicPr>
        <p:blipFill>
          <a:blip r:embed="rId4" cstate="print"/>
          <a:srcRect t="50232" r="66126"/>
          <a:stretch>
            <a:fillRect/>
          </a:stretch>
        </p:blipFill>
        <p:spPr>
          <a:xfrm>
            <a:off x="4024305" y="1968480"/>
            <a:ext cx="3395709" cy="3527980"/>
          </a:xfrm>
          <a:prstGeom prst="rect">
            <a:avLst/>
          </a:prstGeom>
        </p:spPr>
      </p:pic>
      <p:pic>
        <p:nvPicPr>
          <p:cNvPr id="17" name="Picture 16" descr="MY1_Diagnostics_NO2_MY1_TimeVariation.jpg"/>
          <p:cNvPicPr>
            <a:picLocks noChangeAspect="1"/>
          </p:cNvPicPr>
          <p:nvPr/>
        </p:nvPicPr>
        <p:blipFill>
          <a:blip r:embed="rId5" cstate="print"/>
          <a:srcRect l="52159" t="44086" r="33251" b="50326"/>
          <a:stretch>
            <a:fillRect/>
          </a:stretch>
        </p:blipFill>
        <p:spPr>
          <a:xfrm>
            <a:off x="7127910" y="3282948"/>
            <a:ext cx="1752624" cy="474669"/>
          </a:xfrm>
          <a:prstGeom prst="rect">
            <a:avLst/>
          </a:prstGeom>
        </p:spPr>
      </p:pic>
      <p:sp>
        <p:nvSpPr>
          <p:cNvPr id="21" name="TextBox 20"/>
          <p:cNvSpPr txBox="1"/>
          <p:nvPr/>
        </p:nvSpPr>
        <p:spPr>
          <a:xfrm>
            <a:off x="4827591" y="1530324"/>
            <a:ext cx="2008215" cy="523220"/>
          </a:xfrm>
          <a:prstGeom prst="rect">
            <a:avLst/>
          </a:prstGeom>
          <a:noFill/>
          <a:ln w="22225">
            <a:noFill/>
          </a:ln>
        </p:spPr>
        <p:txBody>
          <a:bodyPr wrap="square" rtlCol="0">
            <a:spAutoFit/>
          </a:bodyPr>
          <a:lstStyle/>
          <a:p>
            <a:pPr algn="ctr">
              <a:buNone/>
            </a:pPr>
            <a:r>
              <a:rPr lang="en-GB" sz="1400" dirty="0" smtClean="0"/>
              <a:t>Site MY1        (exceeds MPC for R)</a:t>
            </a:r>
            <a:endParaRPr lang="en-GB" sz="1400" b="0" dirty="0" smtClean="0"/>
          </a:p>
        </p:txBody>
      </p:sp>
      <p:graphicFrame>
        <p:nvGraphicFramePr>
          <p:cNvPr id="24" name="Table 23"/>
          <p:cNvGraphicFramePr>
            <a:graphicFrameLocks noGrp="1"/>
          </p:cNvGraphicFramePr>
          <p:nvPr/>
        </p:nvGraphicFramePr>
        <p:xfrm>
          <a:off x="226953" y="5546754"/>
          <a:ext cx="8690095" cy="1112520"/>
        </p:xfrm>
        <a:graphic>
          <a:graphicData uri="http://schemas.openxmlformats.org/drawingml/2006/table">
            <a:tbl>
              <a:tblPr firstRow="1" bandRow="1">
                <a:tableStyleId>{5940675A-B579-460E-94D1-54222C63F5DA}</a:tableStyleId>
              </a:tblPr>
              <a:tblGrid>
                <a:gridCol w="1093066"/>
                <a:gridCol w="2120078"/>
                <a:gridCol w="1168416"/>
                <a:gridCol w="1168416"/>
                <a:gridCol w="1497033"/>
                <a:gridCol w="1643086"/>
              </a:tblGrid>
              <a:tr h="370840">
                <a:tc>
                  <a:txBody>
                    <a:bodyPr/>
                    <a:lstStyle/>
                    <a:p>
                      <a:r>
                        <a:rPr lang="en-GB" b="1" dirty="0" smtClean="0"/>
                        <a:t>Site</a:t>
                      </a:r>
                      <a:endParaRPr lang="en-GB" b="1" dirty="0"/>
                    </a:p>
                  </a:txBody>
                  <a:tcPr>
                    <a:solidFill>
                      <a:schemeClr val="bg1"/>
                    </a:solidFill>
                  </a:tcPr>
                </a:tc>
                <a:tc>
                  <a:txBody>
                    <a:bodyPr/>
                    <a:lstStyle/>
                    <a:p>
                      <a:r>
                        <a:rPr lang="en-GB" b="1" dirty="0" smtClean="0"/>
                        <a:t>Type</a:t>
                      </a:r>
                      <a:endParaRPr lang="en-GB" b="1" dirty="0"/>
                    </a:p>
                  </a:txBody>
                  <a:tcPr>
                    <a:solidFill>
                      <a:schemeClr val="bg1"/>
                    </a:solidFill>
                  </a:tcPr>
                </a:tc>
                <a:tc>
                  <a:txBody>
                    <a:bodyPr/>
                    <a:lstStyle/>
                    <a:p>
                      <a:endParaRPr lang="en-GB" b="1" dirty="0"/>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GB" sz="1800" b="1" dirty="0" smtClean="0"/>
                        <a:t>      </a:t>
                      </a:r>
                      <a:r>
                        <a:rPr lang="el-GR" sz="1800" b="1" dirty="0" smtClean="0"/>
                        <a:t>σ</a:t>
                      </a:r>
                      <a:r>
                        <a:rPr lang="en-GB" sz="1800" b="1" baseline="-25000" dirty="0" smtClean="0"/>
                        <a:t>o</a:t>
                      </a:r>
                      <a:endParaRPr lang="en-GB" b="1" dirty="0"/>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GB" sz="1800" b="1" dirty="0" smtClean="0"/>
                        <a:t>      </a:t>
                      </a:r>
                      <a:r>
                        <a:rPr lang="en-GB" sz="1800" b="1" dirty="0" err="1" smtClean="0"/>
                        <a:t>RMS</a:t>
                      </a:r>
                      <a:r>
                        <a:rPr lang="en-GB" sz="1800" b="1" baseline="-25000" dirty="0" err="1" smtClean="0"/>
                        <a:t>u</a:t>
                      </a:r>
                      <a:r>
                        <a:rPr lang="en-GB" sz="1800" b="1" dirty="0" smtClean="0"/>
                        <a:t> </a:t>
                      </a:r>
                      <a:endParaRPr lang="en-GB" b="1" dirty="0"/>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err="1" smtClean="0"/>
                        <a:t>RMS</a:t>
                      </a:r>
                      <a:r>
                        <a:rPr lang="en-GB" sz="1800" b="1" baseline="-25000" dirty="0" err="1" smtClean="0"/>
                        <a:t>u</a:t>
                      </a:r>
                      <a:r>
                        <a:rPr lang="en-GB" sz="1800" b="1" dirty="0" smtClean="0"/>
                        <a:t> / </a:t>
                      </a:r>
                      <a:r>
                        <a:rPr lang="el-GR" sz="1800" b="1" dirty="0" smtClean="0"/>
                        <a:t>σ</a:t>
                      </a:r>
                      <a:r>
                        <a:rPr lang="en-GB" sz="1800" b="1" baseline="-25000" dirty="0" smtClean="0"/>
                        <a:t>o</a:t>
                      </a:r>
                      <a:endParaRPr lang="en-GB" sz="1800" b="1" dirty="0" smtClean="0"/>
                    </a:p>
                  </a:txBody>
                  <a:tcPr>
                    <a:lnL w="12700" cap="flat" cmpd="sng" algn="ctr">
                      <a:solidFill>
                        <a:schemeClr val="tx1"/>
                      </a:solidFill>
                      <a:prstDash val="solid"/>
                      <a:round/>
                      <a:headEnd type="none" w="med" len="med"/>
                      <a:tailEnd type="none" w="med" len="med"/>
                    </a:lnL>
                    <a:solidFill>
                      <a:schemeClr val="bg1"/>
                    </a:solidFill>
                  </a:tcPr>
                </a:tc>
              </a:tr>
              <a:tr h="370840">
                <a:tc>
                  <a:txBody>
                    <a:bodyPr/>
                    <a:lstStyle/>
                    <a:p>
                      <a:r>
                        <a:rPr lang="en-GB" dirty="0" smtClean="0"/>
                        <a:t>CD4</a:t>
                      </a:r>
                      <a:endParaRPr lang="en-GB" dirty="0"/>
                    </a:p>
                  </a:txBody>
                  <a:tcPr>
                    <a:solidFill>
                      <a:schemeClr val="bg1"/>
                    </a:solidFill>
                  </a:tcPr>
                </a:tc>
                <a:tc>
                  <a:txBody>
                    <a:bodyPr/>
                    <a:lstStyle/>
                    <a:p>
                      <a:r>
                        <a:rPr lang="en-GB" dirty="0" smtClean="0"/>
                        <a:t>Urban background</a:t>
                      </a:r>
                      <a:endParaRPr lang="en-GB" dirty="0"/>
                    </a:p>
                  </a:txBody>
                  <a:tcPr>
                    <a:solidFill>
                      <a:schemeClr val="bg1"/>
                    </a:solidFill>
                  </a:tcPr>
                </a:tc>
                <a:tc>
                  <a:txBody>
                    <a:bodyPr/>
                    <a:lstStyle/>
                    <a:p>
                      <a:pPr algn="ctr"/>
                      <a:r>
                        <a:rPr lang="en-GB" dirty="0" smtClean="0"/>
                        <a:t>60</a:t>
                      </a:r>
                      <a:endParaRPr lang="en-GB" dirty="0"/>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23</a:t>
                      </a:r>
                      <a:endParaRPr lang="en-GB" dirty="0"/>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GB" dirty="0" smtClean="0"/>
                        <a:t>17</a:t>
                      </a:r>
                      <a:endParaRPr lang="en-GB" dirty="0"/>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0.73</a:t>
                      </a:r>
                      <a:endParaRPr lang="en-GB" dirty="0"/>
                    </a:p>
                  </a:txBody>
                  <a:tcPr>
                    <a:lnL w="12700" cap="flat" cmpd="sng" algn="ctr">
                      <a:solidFill>
                        <a:schemeClr val="tx1"/>
                      </a:solidFill>
                      <a:prstDash val="solid"/>
                      <a:round/>
                      <a:headEnd type="none" w="med" len="med"/>
                      <a:tailEnd type="none" w="med" len="med"/>
                    </a:lnL>
                    <a:solidFill>
                      <a:schemeClr val="bg1"/>
                    </a:solidFill>
                  </a:tcPr>
                </a:tc>
              </a:tr>
              <a:tr h="370840">
                <a:tc>
                  <a:txBody>
                    <a:bodyPr/>
                    <a:lstStyle/>
                    <a:p>
                      <a:r>
                        <a:rPr lang="en-GB" dirty="0" smtClean="0"/>
                        <a:t>MY1</a:t>
                      </a:r>
                      <a:endParaRPr lang="en-GB" dirty="0"/>
                    </a:p>
                  </a:txBody>
                  <a:tcPr>
                    <a:solidFill>
                      <a:schemeClr val="bg1"/>
                    </a:solidFill>
                  </a:tcPr>
                </a:tc>
                <a:tc>
                  <a:txBody>
                    <a:bodyPr/>
                    <a:lstStyle/>
                    <a:p>
                      <a:r>
                        <a:rPr lang="en-GB" dirty="0" smtClean="0"/>
                        <a:t>Kerbside</a:t>
                      </a:r>
                      <a:endParaRPr lang="en-GB" dirty="0"/>
                    </a:p>
                  </a:txBody>
                  <a:tcPr>
                    <a:solidFill>
                      <a:schemeClr val="bg1"/>
                    </a:solidFill>
                  </a:tcPr>
                </a:tc>
                <a:tc>
                  <a:txBody>
                    <a:bodyPr/>
                    <a:lstStyle/>
                    <a:p>
                      <a:pPr algn="ctr"/>
                      <a:r>
                        <a:rPr lang="en-GB" dirty="0" smtClean="0"/>
                        <a:t>114</a:t>
                      </a:r>
                      <a:endParaRPr lang="en-GB" dirty="0"/>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60</a:t>
                      </a:r>
                      <a:endParaRPr lang="en-GB" dirty="0"/>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GB" dirty="0" smtClean="0"/>
                        <a:t>31</a:t>
                      </a:r>
                      <a:endParaRPr lang="en-GB" dirty="0"/>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0.53</a:t>
                      </a:r>
                      <a:endParaRPr lang="en-GB" dirty="0"/>
                    </a:p>
                  </a:txBody>
                  <a:tcPr>
                    <a:lnL w="12700" cap="flat" cmpd="sng" algn="ctr">
                      <a:solidFill>
                        <a:schemeClr val="tx1"/>
                      </a:solidFill>
                      <a:prstDash val="solid"/>
                      <a:round/>
                      <a:headEnd type="none" w="med" len="med"/>
                      <a:tailEnd type="none" w="med" len="med"/>
                    </a:lnL>
                    <a:solidFill>
                      <a:schemeClr val="bg1"/>
                    </a:solidFill>
                  </a:tcPr>
                </a:tc>
              </a:tr>
            </a:tbl>
          </a:graphicData>
        </a:graphic>
      </p:graphicFrame>
      <p:pic>
        <p:nvPicPr>
          <p:cNvPr id="25" name="Picture 2"/>
          <p:cNvPicPr>
            <a:picLocks noChangeAspect="1" noChangeArrowheads="1"/>
          </p:cNvPicPr>
          <p:nvPr/>
        </p:nvPicPr>
        <p:blipFill>
          <a:blip r:embed="rId6" cstate="print"/>
          <a:srcRect/>
          <a:stretch>
            <a:fillRect/>
          </a:stretch>
        </p:blipFill>
        <p:spPr bwMode="auto">
          <a:xfrm>
            <a:off x="3914766" y="5583267"/>
            <a:ext cx="273053" cy="316167"/>
          </a:xfrm>
          <a:prstGeom prst="rect">
            <a:avLst/>
          </a:prstGeom>
          <a:noFill/>
          <a:ln w="9525">
            <a:noFill/>
            <a:miter lim="800000"/>
            <a:headEnd/>
            <a:tailEnd/>
          </a:ln>
          <a:effectLst/>
        </p:spPr>
      </p:pic>
      <p:pic>
        <p:nvPicPr>
          <p:cNvPr id="11" name="Picture 10" descr="MY1_Diagnostics_NO2_MY1_TimeVariation.jpg"/>
          <p:cNvPicPr>
            <a:picLocks noChangeAspect="1"/>
          </p:cNvPicPr>
          <p:nvPr/>
        </p:nvPicPr>
        <p:blipFill>
          <a:blip r:embed="rId5" cstate="print"/>
          <a:srcRect l="36353" t="44086" r="49057" b="50756"/>
          <a:stretch>
            <a:fillRect/>
          </a:stretch>
        </p:blipFill>
        <p:spPr>
          <a:xfrm>
            <a:off x="7127910" y="2954331"/>
            <a:ext cx="1752624" cy="438156"/>
          </a:xfrm>
          <a:prstGeom prst="rect">
            <a:avLst/>
          </a:prstGeom>
        </p:spPr>
      </p:pic>
      <p:sp>
        <p:nvSpPr>
          <p:cNvPr id="12" name="TextBox 11"/>
          <p:cNvSpPr txBox="1"/>
          <p:nvPr/>
        </p:nvSpPr>
        <p:spPr>
          <a:xfrm>
            <a:off x="4279896" y="2224071"/>
            <a:ext cx="511182" cy="307777"/>
          </a:xfrm>
          <a:prstGeom prst="rect">
            <a:avLst/>
          </a:prstGeom>
          <a:solidFill>
            <a:schemeClr val="bg1"/>
          </a:solidFill>
          <a:ln w="22225">
            <a:solidFill>
              <a:schemeClr val="tx1"/>
            </a:solidFill>
          </a:ln>
        </p:spPr>
        <p:txBody>
          <a:bodyPr wrap="square" rtlCol="0">
            <a:spAutoFit/>
          </a:bodyPr>
          <a:lstStyle/>
          <a:p>
            <a:pPr algn="ctr">
              <a:buNone/>
            </a:pPr>
            <a:r>
              <a:rPr lang="en-GB" sz="1400" dirty="0" smtClean="0"/>
              <a:t>160</a:t>
            </a:r>
            <a:endParaRPr lang="en-GB" sz="1400" b="0" dirty="0" smtClean="0"/>
          </a:p>
        </p:txBody>
      </p:sp>
      <p:sp>
        <p:nvSpPr>
          <p:cNvPr id="13" name="TextBox 12"/>
          <p:cNvSpPr txBox="1"/>
          <p:nvPr/>
        </p:nvSpPr>
        <p:spPr>
          <a:xfrm>
            <a:off x="4279896" y="4633929"/>
            <a:ext cx="511182" cy="307777"/>
          </a:xfrm>
          <a:prstGeom prst="rect">
            <a:avLst/>
          </a:prstGeom>
          <a:solidFill>
            <a:schemeClr val="bg1"/>
          </a:solidFill>
          <a:ln w="22225">
            <a:solidFill>
              <a:schemeClr val="tx1"/>
            </a:solidFill>
          </a:ln>
        </p:spPr>
        <p:txBody>
          <a:bodyPr wrap="square" rtlCol="0">
            <a:spAutoFit/>
          </a:bodyPr>
          <a:lstStyle/>
          <a:p>
            <a:pPr algn="ctr">
              <a:buNone/>
            </a:pPr>
            <a:r>
              <a:rPr lang="en-GB" sz="1400" dirty="0" smtClean="0"/>
              <a:t>60</a:t>
            </a:r>
            <a:endParaRPr lang="en-GB" sz="1400" b="0" dirty="0" smtClean="0"/>
          </a:p>
        </p:txBody>
      </p:sp>
      <p:sp>
        <p:nvSpPr>
          <p:cNvPr id="14" name="TextBox 13"/>
          <p:cNvSpPr txBox="1"/>
          <p:nvPr/>
        </p:nvSpPr>
        <p:spPr>
          <a:xfrm>
            <a:off x="811161" y="4378338"/>
            <a:ext cx="511182" cy="307777"/>
          </a:xfrm>
          <a:prstGeom prst="rect">
            <a:avLst/>
          </a:prstGeom>
          <a:solidFill>
            <a:schemeClr val="bg1"/>
          </a:solidFill>
          <a:ln w="22225">
            <a:solidFill>
              <a:schemeClr val="tx1"/>
            </a:solidFill>
          </a:ln>
        </p:spPr>
        <p:txBody>
          <a:bodyPr wrap="square" rtlCol="0">
            <a:spAutoFit/>
          </a:bodyPr>
          <a:lstStyle/>
          <a:p>
            <a:pPr algn="ctr">
              <a:buNone/>
            </a:pPr>
            <a:r>
              <a:rPr lang="en-GB" sz="1400" dirty="0" smtClean="0"/>
              <a:t>40</a:t>
            </a:r>
            <a:endParaRPr lang="en-GB" sz="1400" b="0" dirty="0" smtClean="0"/>
          </a:p>
        </p:txBody>
      </p:sp>
      <p:sp>
        <p:nvSpPr>
          <p:cNvPr id="18" name="TextBox 17"/>
          <p:cNvSpPr txBox="1"/>
          <p:nvPr/>
        </p:nvSpPr>
        <p:spPr>
          <a:xfrm>
            <a:off x="811161" y="2297097"/>
            <a:ext cx="511182" cy="307777"/>
          </a:xfrm>
          <a:prstGeom prst="rect">
            <a:avLst/>
          </a:prstGeom>
          <a:solidFill>
            <a:schemeClr val="bg1"/>
          </a:solidFill>
          <a:ln w="22225">
            <a:solidFill>
              <a:schemeClr val="tx1"/>
            </a:solidFill>
          </a:ln>
        </p:spPr>
        <p:txBody>
          <a:bodyPr wrap="square" rtlCol="0">
            <a:spAutoFit/>
          </a:bodyPr>
          <a:lstStyle/>
          <a:p>
            <a:pPr algn="ctr">
              <a:buNone/>
            </a:pPr>
            <a:r>
              <a:rPr lang="en-GB" sz="1400" dirty="0" smtClean="0"/>
              <a:t>80</a:t>
            </a:r>
            <a:endParaRPr lang="en-GB" sz="1400" b="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433388" y="1066799"/>
            <a:ext cx="8277225" cy="5173702"/>
          </a:xfrm>
        </p:spPr>
        <p:txBody>
          <a:bodyPr/>
          <a:lstStyle/>
          <a:p>
            <a:r>
              <a:rPr lang="en-GB" sz="2400" dirty="0" smtClean="0"/>
              <a:t>Possible issues:</a:t>
            </a:r>
          </a:p>
          <a:p>
            <a:pPr lvl="1"/>
            <a:r>
              <a:rPr lang="en-GB" sz="1600" dirty="0" smtClean="0"/>
              <a:t>Most of the modelled data used to test the statistics in the DELTA tool has come from </a:t>
            </a:r>
            <a:r>
              <a:rPr lang="en-GB" sz="1600" dirty="0" err="1" smtClean="0"/>
              <a:t>Eulerian</a:t>
            </a:r>
            <a:r>
              <a:rPr lang="en-GB" sz="1600" dirty="0" smtClean="0"/>
              <a:t> grid models (CHIMERE, TCAM, </a:t>
            </a:r>
            <a:r>
              <a:rPr lang="en-GB" sz="1600" dirty="0" err="1" smtClean="0"/>
              <a:t>CAMx</a:t>
            </a:r>
            <a:r>
              <a:rPr lang="en-GB" sz="1600" dirty="0" smtClean="0"/>
              <a:t> etc). Is the tool applicable to non-</a:t>
            </a:r>
            <a:r>
              <a:rPr lang="en-GB" sz="1600" dirty="0" err="1" smtClean="0"/>
              <a:t>Eulerian</a:t>
            </a:r>
            <a:r>
              <a:rPr lang="en-GB" sz="1600" dirty="0" smtClean="0"/>
              <a:t> models?</a:t>
            </a:r>
          </a:p>
          <a:p>
            <a:pPr lvl="1">
              <a:buNone/>
            </a:pPr>
            <a:r>
              <a:rPr lang="en-GB" sz="1800" b="1" dirty="0" smtClean="0"/>
              <a:t>Statistical indicators in the DELTA tool seem to work for ADMS-Urban</a:t>
            </a:r>
          </a:p>
          <a:p>
            <a:pPr lvl="1"/>
            <a:r>
              <a:rPr lang="en-GB" sz="1600" dirty="0" smtClean="0"/>
              <a:t>The hourly NO</a:t>
            </a:r>
            <a:r>
              <a:rPr lang="en-GB" sz="1600" baseline="-25000" dirty="0" smtClean="0"/>
              <a:t>2</a:t>
            </a:r>
            <a:r>
              <a:rPr lang="en-GB" sz="1600" dirty="0" smtClean="0"/>
              <a:t> target is challenging as the models require accurate hourly input data, including large changes, to produce good results. Should there be some allowance in the Model Performance Criteria (MPC) to allow for this?</a:t>
            </a:r>
          </a:p>
          <a:p>
            <a:pPr lvl="1">
              <a:buNone/>
            </a:pPr>
            <a:r>
              <a:rPr lang="en-GB" sz="1800" b="1" dirty="0" smtClean="0"/>
              <a:t>When looking at the hourly NO</a:t>
            </a:r>
            <a:r>
              <a:rPr lang="en-GB" sz="1800" b="1" baseline="-25000" dirty="0" smtClean="0"/>
              <a:t>2</a:t>
            </a:r>
            <a:r>
              <a:rPr lang="en-GB" sz="1800" b="1" dirty="0" smtClean="0"/>
              <a:t> statistic, there are many hourly inputs:</a:t>
            </a:r>
          </a:p>
          <a:p>
            <a:pPr lvl="1">
              <a:buNone/>
            </a:pPr>
            <a:endParaRPr lang="en-GB" sz="1800" b="1" dirty="0" smtClean="0"/>
          </a:p>
          <a:p>
            <a:pPr lvl="1">
              <a:buNone/>
            </a:pPr>
            <a:endParaRPr lang="en-GB" sz="1800" b="1" dirty="0" smtClean="0"/>
          </a:p>
          <a:p>
            <a:pPr lvl="1">
              <a:buNone/>
            </a:pPr>
            <a:endParaRPr lang="en-GB" sz="1800" b="1" dirty="0" smtClean="0"/>
          </a:p>
          <a:p>
            <a:pPr lvl="1" indent="0">
              <a:buNone/>
            </a:pPr>
            <a:endParaRPr lang="en-GB" sz="1800" b="1" dirty="0" smtClean="0"/>
          </a:p>
          <a:p>
            <a:pPr marL="324000" lvl="1" indent="0">
              <a:buNone/>
            </a:pPr>
            <a:r>
              <a:rPr lang="en-GB" sz="1800" b="1" dirty="0" smtClean="0"/>
              <a:t>If it doesn’t matter within an hour or two when a model correctly predicts an </a:t>
            </a:r>
            <a:r>
              <a:rPr lang="en-GB" sz="1800" b="1" dirty="0" err="1" smtClean="0"/>
              <a:t>exceedence</a:t>
            </a:r>
            <a:r>
              <a:rPr lang="en-GB" sz="1800" b="1" dirty="0" smtClean="0"/>
              <a:t>, should there be some averaging in some of the statistics, for instance the correlation?</a:t>
            </a:r>
          </a:p>
        </p:txBody>
      </p:sp>
      <p:sp>
        <p:nvSpPr>
          <p:cNvPr id="4" name="Title 3"/>
          <p:cNvSpPr>
            <a:spLocks noGrp="1"/>
          </p:cNvSpPr>
          <p:nvPr>
            <p:ph type="title"/>
          </p:nvPr>
        </p:nvSpPr>
        <p:spPr/>
        <p:txBody>
          <a:bodyPr/>
          <a:lstStyle/>
          <a:p>
            <a:r>
              <a:rPr lang="en-GB" sz="1800" dirty="0" smtClean="0"/>
              <a:t>Comments on DELTA version 3.2 with the ADMS-Urban London dataset</a:t>
            </a:r>
            <a:r>
              <a:rPr lang="en-GB" dirty="0" smtClean="0"/>
              <a:t/>
            </a:r>
            <a:br>
              <a:rPr lang="en-GB" dirty="0" smtClean="0"/>
            </a:br>
            <a:r>
              <a:rPr lang="en-GB" sz="2400" dirty="0" smtClean="0"/>
              <a:t>Comparison of old and new Target plots</a:t>
            </a:r>
            <a:endParaRPr lang="en-GB" sz="2400" dirty="0"/>
          </a:p>
        </p:txBody>
      </p:sp>
      <p:grpSp>
        <p:nvGrpSpPr>
          <p:cNvPr id="13" name="Group 12"/>
          <p:cNvGrpSpPr/>
          <p:nvPr/>
        </p:nvGrpSpPr>
        <p:grpSpPr>
          <a:xfrm>
            <a:off x="1030239" y="3794130"/>
            <a:ext cx="6170697" cy="1245644"/>
            <a:chOff x="701622" y="4232286"/>
            <a:chExt cx="6170697" cy="1245644"/>
          </a:xfrm>
        </p:grpSpPr>
        <p:sp>
          <p:nvSpPr>
            <p:cNvPr id="5" name="TextBox 4"/>
            <p:cNvSpPr txBox="1"/>
            <p:nvPr/>
          </p:nvSpPr>
          <p:spPr>
            <a:xfrm>
              <a:off x="5813442" y="4451364"/>
              <a:ext cx="1058877" cy="401643"/>
            </a:xfrm>
            <a:prstGeom prst="rect">
              <a:avLst/>
            </a:prstGeom>
            <a:solidFill>
              <a:schemeClr val="bg1"/>
            </a:solidFill>
            <a:ln w="22225">
              <a:solidFill>
                <a:schemeClr val="tx1"/>
              </a:solidFill>
            </a:ln>
          </p:spPr>
          <p:txBody>
            <a:bodyPr wrap="square" rtlCol="0">
              <a:spAutoFit/>
            </a:bodyPr>
            <a:lstStyle/>
            <a:p>
              <a:pPr>
                <a:buNone/>
              </a:pPr>
              <a:r>
                <a:rPr lang="en-GB" sz="2000" dirty="0" smtClean="0"/>
                <a:t>Model</a:t>
              </a:r>
              <a:endParaRPr lang="en-GB" sz="2000" b="0" dirty="0" smtClean="0"/>
            </a:p>
          </p:txBody>
        </p:sp>
        <p:sp>
          <p:nvSpPr>
            <p:cNvPr id="6" name="TextBox 5"/>
            <p:cNvSpPr txBox="1"/>
            <p:nvPr/>
          </p:nvSpPr>
          <p:spPr>
            <a:xfrm>
              <a:off x="701622" y="4232286"/>
              <a:ext cx="3870378" cy="369332"/>
            </a:xfrm>
            <a:prstGeom prst="rect">
              <a:avLst/>
            </a:prstGeom>
            <a:solidFill>
              <a:schemeClr val="bg1"/>
            </a:solidFill>
            <a:ln w="22225">
              <a:solidFill>
                <a:schemeClr val="tx1"/>
              </a:solidFill>
            </a:ln>
          </p:spPr>
          <p:txBody>
            <a:bodyPr wrap="square" rtlCol="0">
              <a:spAutoFit/>
            </a:bodyPr>
            <a:lstStyle/>
            <a:p>
              <a:pPr>
                <a:buNone/>
              </a:pPr>
              <a:r>
                <a:rPr lang="en-GB" sz="1800" dirty="0" smtClean="0"/>
                <a:t>Hourly emissions / traffic data</a:t>
              </a:r>
              <a:endParaRPr lang="en-GB" sz="1800" b="0" dirty="0" smtClean="0"/>
            </a:p>
          </p:txBody>
        </p:sp>
        <p:sp>
          <p:nvSpPr>
            <p:cNvPr id="7" name="TextBox 6"/>
            <p:cNvSpPr txBox="1"/>
            <p:nvPr/>
          </p:nvSpPr>
          <p:spPr>
            <a:xfrm>
              <a:off x="884187" y="4670442"/>
              <a:ext cx="3541761" cy="369332"/>
            </a:xfrm>
            <a:prstGeom prst="rect">
              <a:avLst/>
            </a:prstGeom>
            <a:solidFill>
              <a:schemeClr val="bg1"/>
            </a:solidFill>
            <a:ln w="22225">
              <a:solidFill>
                <a:schemeClr val="tx1"/>
              </a:solidFill>
            </a:ln>
          </p:spPr>
          <p:txBody>
            <a:bodyPr wrap="square" rtlCol="0">
              <a:spAutoFit/>
            </a:bodyPr>
            <a:lstStyle/>
            <a:p>
              <a:pPr>
                <a:buNone/>
              </a:pPr>
              <a:r>
                <a:rPr lang="en-GB" sz="1800" dirty="0" smtClean="0"/>
                <a:t>Hourly meteorological data</a:t>
              </a:r>
              <a:endParaRPr lang="en-GB" sz="1800" b="0" dirty="0" smtClean="0"/>
            </a:p>
          </p:txBody>
        </p:sp>
        <p:sp>
          <p:nvSpPr>
            <p:cNvPr id="8" name="TextBox 7"/>
            <p:cNvSpPr txBox="1"/>
            <p:nvPr/>
          </p:nvSpPr>
          <p:spPr>
            <a:xfrm>
              <a:off x="1103265" y="5108598"/>
              <a:ext cx="3176631" cy="369332"/>
            </a:xfrm>
            <a:prstGeom prst="rect">
              <a:avLst/>
            </a:prstGeom>
            <a:solidFill>
              <a:schemeClr val="bg1"/>
            </a:solidFill>
            <a:ln w="22225">
              <a:solidFill>
                <a:schemeClr val="tx1"/>
              </a:solidFill>
            </a:ln>
          </p:spPr>
          <p:txBody>
            <a:bodyPr wrap="square" rtlCol="0">
              <a:spAutoFit/>
            </a:bodyPr>
            <a:lstStyle/>
            <a:p>
              <a:pPr>
                <a:buNone/>
              </a:pPr>
              <a:r>
                <a:rPr lang="en-GB" sz="1800" dirty="0" smtClean="0"/>
                <a:t>Hourly background data</a:t>
              </a:r>
              <a:endParaRPr lang="en-GB" sz="1800" b="0" dirty="0" smtClean="0"/>
            </a:p>
          </p:txBody>
        </p:sp>
        <p:cxnSp>
          <p:nvCxnSpPr>
            <p:cNvPr id="9" name="Straight Arrow Connector 8"/>
            <p:cNvCxnSpPr>
              <a:stCxn id="6" idx="3"/>
              <a:endCxn id="5" idx="1"/>
            </p:cNvCxnSpPr>
            <p:nvPr/>
          </p:nvCxnSpPr>
          <p:spPr bwMode="auto">
            <a:xfrm>
              <a:off x="4572000" y="4416952"/>
              <a:ext cx="1241442" cy="235234"/>
            </a:xfrm>
            <a:prstGeom prst="straightConnector1">
              <a:avLst/>
            </a:prstGeom>
            <a:noFill/>
            <a:ln w="22225" cap="flat" cmpd="sng" algn="ctr">
              <a:solidFill>
                <a:schemeClr val="tx1"/>
              </a:solidFill>
              <a:prstDash val="solid"/>
              <a:round/>
              <a:headEnd type="none" w="med" len="med"/>
              <a:tailEnd type="arrow"/>
            </a:ln>
            <a:effectLst/>
          </p:spPr>
        </p:cxnSp>
        <p:cxnSp>
          <p:nvCxnSpPr>
            <p:cNvPr id="12" name="Straight Arrow Connector 11"/>
            <p:cNvCxnSpPr>
              <a:stCxn id="7" idx="3"/>
              <a:endCxn id="5" idx="1"/>
            </p:cNvCxnSpPr>
            <p:nvPr/>
          </p:nvCxnSpPr>
          <p:spPr bwMode="auto">
            <a:xfrm flipV="1">
              <a:off x="4425948" y="4652186"/>
              <a:ext cx="1387494" cy="202922"/>
            </a:xfrm>
            <a:prstGeom prst="straightConnector1">
              <a:avLst/>
            </a:prstGeom>
            <a:noFill/>
            <a:ln w="22225" cap="flat" cmpd="sng" algn="ctr">
              <a:solidFill>
                <a:schemeClr val="tx1"/>
              </a:solidFill>
              <a:prstDash val="solid"/>
              <a:round/>
              <a:headEnd type="none" w="med" len="med"/>
              <a:tailEnd type="arrow"/>
            </a:ln>
            <a:effectLst/>
          </p:spPr>
        </p:cxnSp>
        <p:cxnSp>
          <p:nvCxnSpPr>
            <p:cNvPr id="15" name="Straight Arrow Connector 14"/>
            <p:cNvCxnSpPr>
              <a:stCxn id="8" idx="3"/>
              <a:endCxn id="5" idx="1"/>
            </p:cNvCxnSpPr>
            <p:nvPr/>
          </p:nvCxnSpPr>
          <p:spPr bwMode="auto">
            <a:xfrm flipV="1">
              <a:off x="4279896" y="4652186"/>
              <a:ext cx="1533546" cy="641078"/>
            </a:xfrm>
            <a:prstGeom prst="straightConnector1">
              <a:avLst/>
            </a:prstGeom>
            <a:noFill/>
            <a:ln w="22225" cap="flat" cmpd="sng" algn="ctr">
              <a:solidFill>
                <a:schemeClr val="tx1"/>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800" dirty="0" smtClean="0"/>
              <a:t>Comments on DELTA version 3.2 with the ADMS-Urban London dataset</a:t>
            </a:r>
            <a:r>
              <a:rPr lang="en-GB" dirty="0" smtClean="0"/>
              <a:t/>
            </a:r>
            <a:br>
              <a:rPr lang="en-GB" dirty="0" smtClean="0"/>
            </a:br>
            <a:r>
              <a:rPr lang="en-GB" sz="2400" dirty="0" smtClean="0"/>
              <a:t>Other minor comments</a:t>
            </a:r>
            <a:endParaRPr lang="en-GB" sz="2400" dirty="0"/>
          </a:p>
        </p:txBody>
      </p:sp>
      <p:sp>
        <p:nvSpPr>
          <p:cNvPr id="6" name="Rectangle 3"/>
          <p:cNvSpPr txBox="1">
            <a:spLocks noChangeArrowheads="1"/>
          </p:cNvSpPr>
          <p:nvPr/>
        </p:nvSpPr>
        <p:spPr bwMode="auto">
          <a:xfrm>
            <a:off x="409518" y="1092168"/>
            <a:ext cx="8105886" cy="4527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a:buClr>
                <a:schemeClr val="accent1">
                  <a:lumMod val="75000"/>
                </a:schemeClr>
              </a:buClr>
              <a:defRPr/>
            </a:pPr>
            <a:r>
              <a:rPr lang="en-GB" sz="2000" b="0" kern="0" dirty="0" smtClean="0"/>
              <a:t>The NMSD standard deviation plot  implies that it is normalised, but the axis is not</a:t>
            </a:r>
          </a:p>
          <a:p>
            <a:pPr marL="285750" marR="0" lvl="0" indent="-285750" algn="l" defTabSz="914400" rtl="0" eaLnBrk="1" fontAlgn="base" latinLnBrk="0" hangingPunct="1">
              <a:lnSpc>
                <a:spcPct val="100000"/>
              </a:lnSpc>
              <a:spcBef>
                <a:spcPct val="20000"/>
              </a:spcBef>
              <a:spcAft>
                <a:spcPct val="0"/>
              </a:spcAft>
              <a:buClr>
                <a:schemeClr val="accent1">
                  <a:lumMod val="75000"/>
                </a:schemeClr>
              </a:buClr>
              <a:buSzTx/>
              <a:buFontTx/>
              <a:buChar char="•"/>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285750" indent="-285750">
              <a:buClr>
                <a:schemeClr val="accent1">
                  <a:lumMod val="75000"/>
                </a:schemeClr>
              </a:buClr>
              <a:defRPr/>
            </a:pPr>
            <a:endParaRPr lang="en-GB" sz="2000" b="0" kern="0" dirty="0" smtClean="0"/>
          </a:p>
          <a:p>
            <a:pPr marL="285750" indent="-285750">
              <a:buClr>
                <a:schemeClr val="accent1">
                  <a:lumMod val="75000"/>
                </a:schemeClr>
              </a:buClr>
              <a:defRPr/>
            </a:pPr>
            <a:endParaRPr lang="en-GB" sz="2000" b="0" kern="0" dirty="0" smtClean="0"/>
          </a:p>
          <a:p>
            <a:pPr marL="285750" indent="-285750">
              <a:buClr>
                <a:schemeClr val="accent1">
                  <a:lumMod val="75000"/>
                </a:schemeClr>
              </a:buClr>
              <a:defRPr/>
            </a:pPr>
            <a:endParaRPr lang="en-GB" sz="2000" b="0" kern="0" dirty="0" smtClean="0"/>
          </a:p>
          <a:p>
            <a:pPr marL="285750" indent="-285750">
              <a:buClr>
                <a:schemeClr val="accent1">
                  <a:lumMod val="75000"/>
                </a:schemeClr>
              </a:buClr>
              <a:defRPr/>
            </a:pPr>
            <a:endParaRPr lang="en-GB" sz="2000" b="0" kern="0" dirty="0" smtClean="0"/>
          </a:p>
          <a:p>
            <a:pPr marL="285750" indent="-285750">
              <a:buClr>
                <a:schemeClr val="accent1">
                  <a:lumMod val="75000"/>
                </a:schemeClr>
              </a:buClr>
              <a:defRPr/>
            </a:pPr>
            <a:endParaRPr lang="en-GB" sz="2000" b="0" kern="0" dirty="0" smtClean="0"/>
          </a:p>
          <a:p>
            <a:pPr marL="285750" indent="-285750">
              <a:buClr>
                <a:schemeClr val="accent1">
                  <a:lumMod val="75000"/>
                </a:schemeClr>
              </a:buClr>
              <a:defRPr/>
            </a:pPr>
            <a:endParaRPr lang="en-GB" sz="2000" b="0" kern="0" dirty="0" smtClean="0"/>
          </a:p>
          <a:p>
            <a:pPr marL="285750" indent="-285750">
              <a:buClr>
                <a:schemeClr val="accent1">
                  <a:lumMod val="75000"/>
                </a:schemeClr>
              </a:buClr>
              <a:defRPr/>
            </a:pPr>
            <a:endParaRPr lang="en-GB" sz="2000" b="0" kern="0" dirty="0" smtClean="0"/>
          </a:p>
          <a:p>
            <a:pPr marL="285750" indent="-285750">
              <a:buClr>
                <a:schemeClr val="accent1">
                  <a:lumMod val="75000"/>
                </a:schemeClr>
              </a:buClr>
              <a:defRPr/>
            </a:pPr>
            <a:r>
              <a:rPr lang="en-GB" sz="2000" b="0" kern="0" dirty="0" smtClean="0"/>
              <a:t>There is not enough room for all the London monitors on the keys</a:t>
            </a:r>
          </a:p>
          <a:p>
            <a:pPr marL="285750" indent="-285750">
              <a:buClr>
                <a:schemeClr val="accent1">
                  <a:lumMod val="75000"/>
                </a:schemeClr>
              </a:buClr>
              <a:defRPr/>
            </a:pPr>
            <a:r>
              <a:rPr lang="en-GB" sz="2000" b="0" kern="0" dirty="0" smtClean="0"/>
              <a:t>No statistics are output, for instance values to .txt files</a:t>
            </a:r>
          </a:p>
          <a:p>
            <a:pPr marL="285750" marR="0" lvl="0" indent="-285750" algn="l" defTabSz="914400" rtl="0" eaLnBrk="1" fontAlgn="base" latinLnBrk="0" hangingPunct="1">
              <a:lnSpc>
                <a:spcPct val="100000"/>
              </a:lnSpc>
              <a:spcBef>
                <a:spcPct val="20000"/>
              </a:spcBef>
              <a:spcAft>
                <a:spcPct val="0"/>
              </a:spcAft>
              <a:buClr>
                <a:schemeClr val="accent1">
                  <a:lumMod val="75000"/>
                </a:schemeClr>
              </a:buClr>
              <a:buSzTx/>
              <a:buFontTx/>
              <a:buChar char="•"/>
              <a:tabLst/>
              <a:defRPr/>
            </a:pPr>
            <a:endParaRPr lang="en-GB" sz="2000" b="0" kern="0" dirty="0" smtClean="0">
              <a:latin typeface="+mn-lt"/>
            </a:endParaRPr>
          </a:p>
          <a:p>
            <a:pPr marL="285750" marR="0" lvl="0" indent="-285750" algn="l" defTabSz="914400" rtl="0" eaLnBrk="1" fontAlgn="base" latinLnBrk="0" hangingPunct="1">
              <a:lnSpc>
                <a:spcPct val="100000"/>
              </a:lnSpc>
              <a:spcBef>
                <a:spcPct val="20000"/>
              </a:spcBef>
              <a:spcAft>
                <a:spcPct val="0"/>
              </a:spcAft>
              <a:buClr>
                <a:schemeClr val="accent1">
                  <a:lumMod val="75000"/>
                </a:schemeClr>
              </a:buClr>
              <a:buSzTx/>
              <a:buFontTx/>
              <a:buChar char="•"/>
              <a:tabLst/>
              <a:defRPr/>
            </a:pPr>
            <a:endParaRPr lang="en-GB" sz="2000" b="0" kern="0" dirty="0" smtClean="0">
              <a:latin typeface="+mn-lt"/>
            </a:endParaRPr>
          </a:p>
          <a:p>
            <a:pPr marL="285750" marR="0" lvl="0" indent="-285750" algn="l" defTabSz="914400" rtl="0" eaLnBrk="1" fontAlgn="base" latinLnBrk="0" hangingPunct="1">
              <a:lnSpc>
                <a:spcPct val="100000"/>
              </a:lnSpc>
              <a:spcBef>
                <a:spcPct val="20000"/>
              </a:spcBef>
              <a:spcAft>
                <a:spcPct val="0"/>
              </a:spcAft>
              <a:buClr>
                <a:schemeClr val="accent1">
                  <a:lumMod val="75000"/>
                </a:schemeClr>
              </a:buClr>
              <a:buSzTx/>
              <a:buFontTx/>
              <a:buChar char="•"/>
              <a:tabLst/>
              <a:defRPr/>
            </a:pPr>
            <a:endParaRPr lang="en-GB" sz="2000" b="0" kern="0" dirty="0" smtClean="0">
              <a:latin typeface="+mn-lt"/>
            </a:endParaRPr>
          </a:p>
          <a:p>
            <a:pPr marL="285750" marR="0" lvl="0" indent="-285750" algn="l" defTabSz="914400" rtl="0" eaLnBrk="1" fontAlgn="base" latinLnBrk="0" hangingPunct="1">
              <a:lnSpc>
                <a:spcPct val="100000"/>
              </a:lnSpc>
              <a:spcBef>
                <a:spcPct val="20000"/>
              </a:spcBef>
              <a:spcAft>
                <a:spcPct val="0"/>
              </a:spcAft>
              <a:buClr>
                <a:schemeClr val="accent1">
                  <a:lumMod val="75000"/>
                </a:schemeClr>
              </a:buClr>
              <a:buSzTx/>
              <a:buFontTx/>
              <a:buChar char="•"/>
              <a:tabLst/>
              <a:defRPr/>
            </a:pPr>
            <a:endParaRPr lang="en-GB" sz="2000" b="0" kern="0" dirty="0" smtClean="0">
              <a:latin typeface="+mn-lt"/>
            </a:endParaRPr>
          </a:p>
          <a:p>
            <a:pPr marL="285750" marR="0" lvl="0" indent="-285750" algn="l" defTabSz="914400" rtl="0" eaLnBrk="1" fontAlgn="base" latinLnBrk="0" hangingPunct="1">
              <a:lnSpc>
                <a:spcPct val="100000"/>
              </a:lnSpc>
              <a:spcBef>
                <a:spcPct val="20000"/>
              </a:spcBef>
              <a:spcAft>
                <a:spcPct val="0"/>
              </a:spcAft>
              <a:buClr>
                <a:schemeClr val="accent1">
                  <a:lumMod val="75000"/>
                </a:schemeClr>
              </a:buClr>
              <a:buSzTx/>
              <a:buFontTx/>
              <a:buChar char="•"/>
              <a:tabLst/>
              <a:defRPr/>
            </a:pPr>
            <a:endParaRPr lang="en-GB" sz="2000" b="0" kern="0" dirty="0" smtClean="0">
              <a:latin typeface="+mn-lt"/>
            </a:endParaRPr>
          </a:p>
          <a:p>
            <a:pPr marL="285750" marR="0" lvl="0" indent="-285750" algn="l" defTabSz="914400" rtl="0" eaLnBrk="1" fontAlgn="base" latinLnBrk="0" hangingPunct="1">
              <a:lnSpc>
                <a:spcPct val="100000"/>
              </a:lnSpc>
              <a:spcBef>
                <a:spcPct val="20000"/>
              </a:spcBef>
              <a:spcAft>
                <a:spcPct val="0"/>
              </a:spcAft>
              <a:buClr>
                <a:schemeClr val="accent1">
                  <a:lumMod val="75000"/>
                </a:schemeClr>
              </a:buClr>
              <a:buSzTx/>
              <a:buFontTx/>
              <a:buChar char="•"/>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
                <a:schemeClr val="accent1">
                  <a:lumMod val="75000"/>
                </a:schemeClr>
              </a:buClr>
              <a:buSzTx/>
              <a:buFontTx/>
              <a:buChar char="•"/>
              <a:tabLst/>
              <a:defRPr/>
            </a:pPr>
            <a:endParaRPr lang="en-GB" sz="2000" b="0" kern="0" dirty="0" smtClean="0">
              <a:latin typeface="+mn-lt"/>
            </a:endParaRPr>
          </a:p>
          <a:p>
            <a:pPr marL="285750" marR="0" lvl="0" indent="-285750" algn="l" defTabSz="914400" rtl="0" eaLnBrk="1" fontAlgn="base" latinLnBrk="0" hangingPunct="1">
              <a:lnSpc>
                <a:spcPct val="100000"/>
              </a:lnSpc>
              <a:spcBef>
                <a:spcPct val="20000"/>
              </a:spcBef>
              <a:spcAft>
                <a:spcPct val="0"/>
              </a:spcAft>
              <a:buClr>
                <a:schemeClr val="accent1">
                  <a:lumMod val="75000"/>
                </a:schemeClr>
              </a:buClr>
              <a:buSzTx/>
              <a:buFontTx/>
              <a:buChar char="•"/>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
                <a:schemeClr val="accent1">
                  <a:lumMod val="75000"/>
                </a:schemeClr>
              </a:buClr>
              <a:buSzTx/>
              <a:buFontTx/>
              <a:buChar char="•"/>
              <a:tabLst/>
              <a:defRPr/>
            </a:pPr>
            <a:endParaRPr lang="en-GB" sz="2000" b="0" kern="0" dirty="0" smtClean="0">
              <a:latin typeface="+mn-lt"/>
            </a:endParaRPr>
          </a:p>
        </p:txBody>
      </p:sp>
      <p:sp>
        <p:nvSpPr>
          <p:cNvPr id="22" name="Rectangle 3"/>
          <p:cNvSpPr txBox="1">
            <a:spLocks noChangeArrowheads="1"/>
          </p:cNvSpPr>
          <p:nvPr/>
        </p:nvSpPr>
        <p:spPr bwMode="auto">
          <a:xfrm>
            <a:off x="409518" y="5437215"/>
            <a:ext cx="8556684" cy="5730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lvl="0" indent="-285750">
              <a:buClr>
                <a:schemeClr val="accent1">
                  <a:lumMod val="75000"/>
                </a:schemeClr>
              </a:buClr>
              <a:defRPr/>
            </a:pPr>
            <a:endParaRPr lang="en-GB" sz="2000" b="0" kern="0" dirty="0" smtClean="0"/>
          </a:p>
        </p:txBody>
      </p:sp>
      <p:pic>
        <p:nvPicPr>
          <p:cNvPr id="23" name="Picture 22" descr="ADMS2008_NO2_MPC_on_SD.tif"/>
          <p:cNvPicPr>
            <a:picLocks noChangeAspect="1"/>
          </p:cNvPicPr>
          <p:nvPr/>
        </p:nvPicPr>
        <p:blipFill>
          <a:blip r:embed="rId3"/>
          <a:srcRect t="6227" r="55191" b="54987"/>
          <a:stretch>
            <a:fillRect/>
          </a:stretch>
        </p:blipFill>
        <p:spPr>
          <a:xfrm>
            <a:off x="2454246" y="1822427"/>
            <a:ext cx="3921731" cy="2446371"/>
          </a:xfrm>
          <a:prstGeom prst="rect">
            <a:avLst/>
          </a:prstGeom>
        </p:spPr>
      </p:pic>
      <p:cxnSp>
        <p:nvCxnSpPr>
          <p:cNvPr id="24" name="Straight Arrow Connector 23"/>
          <p:cNvCxnSpPr/>
          <p:nvPr/>
        </p:nvCxnSpPr>
        <p:spPr bwMode="auto">
          <a:xfrm rot="16200000" flipH="1">
            <a:off x="2271681" y="1785914"/>
            <a:ext cx="620723" cy="328620"/>
          </a:xfrm>
          <a:prstGeom prst="straightConnector1">
            <a:avLst/>
          </a:prstGeom>
          <a:noFill/>
          <a:ln w="22225" cap="flat" cmpd="sng" algn="ctr">
            <a:solidFill>
              <a:schemeClr val="tx1"/>
            </a:solidFill>
            <a:prstDash val="solid"/>
            <a:round/>
            <a:headEnd type="none" w="med" len="med"/>
            <a:tailEnd type="arrow"/>
          </a:ln>
          <a:effectLst/>
        </p:spPr>
      </p:cxnSp>
      <p:sp>
        <p:nvSpPr>
          <p:cNvPr id="29" name="Oval 28"/>
          <p:cNvSpPr/>
          <p:nvPr/>
        </p:nvSpPr>
        <p:spPr bwMode="auto">
          <a:xfrm>
            <a:off x="2490759" y="3684591"/>
            <a:ext cx="446031" cy="693747"/>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ct val="20000"/>
              </a:spcBef>
              <a:spcAft>
                <a:spcPct val="0"/>
              </a:spcAft>
              <a:buClr>
                <a:srgbClr val="21306B"/>
              </a:buClr>
              <a:buSzTx/>
              <a:buFontTx/>
              <a:buChar char="•"/>
              <a:tabLst/>
            </a:pPr>
            <a:endParaRPr kumimoji="0" lang="en-GB" sz="2200" b="1" i="0" u="none" strike="noStrike" cap="none" normalizeH="0" baseline="0" smtClean="0">
              <a:ln>
                <a:noFill/>
              </a:ln>
              <a:solidFill>
                <a:schemeClr val="tx1"/>
              </a:solidFill>
              <a:effectLst/>
              <a:latin typeface="Arial" charset="0"/>
            </a:endParaRPr>
          </a:p>
        </p:txBody>
      </p:sp>
      <p:sp>
        <p:nvSpPr>
          <p:cNvPr id="30" name="Oval 29"/>
          <p:cNvSpPr/>
          <p:nvPr/>
        </p:nvSpPr>
        <p:spPr bwMode="auto">
          <a:xfrm>
            <a:off x="2673324" y="2260584"/>
            <a:ext cx="446031" cy="693747"/>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ct val="20000"/>
              </a:spcBef>
              <a:spcAft>
                <a:spcPct val="0"/>
              </a:spcAft>
              <a:buClr>
                <a:srgbClr val="21306B"/>
              </a:buClr>
              <a:buSzTx/>
              <a:buFontTx/>
              <a:buChar char="•"/>
              <a:tabLst/>
            </a:pPr>
            <a:endParaRPr kumimoji="0" lang="en-GB" sz="22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RCTemplate">
  <a:themeElements>
    <a:clrScheme name="Custom 2">
      <a:dk1>
        <a:srgbClr val="000000"/>
      </a:dk1>
      <a:lt1>
        <a:srgbClr val="FFFFFF"/>
      </a:lt1>
      <a:dk2>
        <a:srgbClr val="000000"/>
      </a:dk2>
      <a:lt2>
        <a:srgbClr val="808080"/>
      </a:lt2>
      <a:accent1>
        <a:srgbClr val="00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CERC template ADMS4 UGM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5750" marR="0" indent="-285750" algn="l" defTabSz="914400" rtl="0" eaLnBrk="1" fontAlgn="base" latinLnBrk="0" hangingPunct="1">
          <a:lnSpc>
            <a:spcPct val="100000"/>
          </a:lnSpc>
          <a:spcBef>
            <a:spcPct val="20000"/>
          </a:spcBef>
          <a:spcAft>
            <a:spcPct val="0"/>
          </a:spcAft>
          <a:buClr>
            <a:srgbClr val="21306B"/>
          </a:buClr>
          <a:buSzTx/>
          <a:buFontTx/>
          <a:buChar char="•"/>
          <a:tabLst/>
          <a:defRPr kumimoji="0" lang="en-GB" sz="2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5750" marR="0" indent="-285750" algn="l" defTabSz="914400" rtl="0" eaLnBrk="1" fontAlgn="base" latinLnBrk="0" hangingPunct="1">
          <a:lnSpc>
            <a:spcPct val="100000"/>
          </a:lnSpc>
          <a:spcBef>
            <a:spcPct val="20000"/>
          </a:spcBef>
          <a:spcAft>
            <a:spcPct val="0"/>
          </a:spcAft>
          <a:buClr>
            <a:srgbClr val="21306B"/>
          </a:buClr>
          <a:buSzTx/>
          <a:buFontTx/>
          <a:buChar char="•"/>
          <a:tabLst/>
          <a:defRPr kumimoji="0" lang="en-GB" sz="2200" b="1" i="0" u="none" strike="noStrike" cap="none" normalizeH="0" baseline="0" smtClean="0">
            <a:ln>
              <a:noFill/>
            </a:ln>
            <a:solidFill>
              <a:schemeClr val="tx1"/>
            </a:solidFill>
            <a:effectLst/>
            <a:latin typeface="Arial" charset="0"/>
          </a:defRPr>
        </a:defPPr>
      </a:lstStyle>
    </a:lnDef>
  </a:objectDefaults>
  <a:extraClrSchemeLst>
    <a:extraClrScheme>
      <a:clrScheme name="CERC template ADMS4 UGM 20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RC template ADMS4 UGM 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RC template ADMS4 UGM 20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RC template ADMS4 UGM 20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RC template ADMS4 UGM 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RC template ADMS4 UGM 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RC template ADMS4 UGM 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CERCTemplate</Template>
  <TotalTime>2419</TotalTime>
  <Words>1136</Words>
  <Application>Microsoft Office PowerPoint</Application>
  <PresentationFormat>On-screen Show (4:3)</PresentationFormat>
  <Paragraphs>159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CERCTemplate</vt:lpstr>
      <vt:lpstr>Comments on DELTA version 3.2 with the ADMS-Urban London dataset &amp; updates to the PASODOBLE Myair Model Evaluation Toolkit </vt:lpstr>
      <vt:lpstr>Contents</vt:lpstr>
      <vt:lpstr>Comments on DELTA version 3.2 with the ADMS-Urban London dataset Comparison of old and new Target plots</vt:lpstr>
      <vt:lpstr>Comments on DELTA version 3.2 with the ADMS-Urban London dataset Comparison of old and new Target plots</vt:lpstr>
      <vt:lpstr>Comments on DELTA version 3.2 with the ADMS-Urban London dataset Using DELTA to investigate model issues</vt:lpstr>
      <vt:lpstr>Comments on DELTA version 3.2 with the ADMS-Urban London dataset Using DELTA to investigate model issues</vt:lpstr>
      <vt:lpstr>Comments on DELTA version 3.2 with the ADMS-Urban London dataset Using DELTA to investigate model issues</vt:lpstr>
      <vt:lpstr>Comments on DELTA version 3.2 with the ADMS-Urban London dataset Comparison of old and new Target plots</vt:lpstr>
      <vt:lpstr>Comments on DELTA version 3.2 with the ADMS-Urban London dataset Other minor comments</vt:lpstr>
      <vt:lpstr>Updates to the PASODOBLE Myair Model Evaluation Toolkit Background</vt:lpstr>
      <vt:lpstr>Updates to the PASODOBLE Myair Model Evaluation Toolkit Incorporating the latest Target plot in the PASODOBLE Toolkit</vt:lpstr>
      <vt:lpstr>Updates to the PASODOBLE Myair Model Evaluation Toolkit Incorporating the latest Target plot in the PASODOBLE Toolkit</vt:lpstr>
      <vt:lpstr>Updates to the PASODOBLE Myair Model Evaluation Toolkit Incorporating the latest Target plot in the PASODOBLE Toolkit</vt:lpstr>
      <vt:lpstr>Summary</vt:lpstr>
    </vt:vector>
  </TitlesOfParts>
  <Company>CERC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ADMS-Urban: Developments in modelling dispersion from the city scale to the local scale</dc:title>
  <dc:creator>CERC</dc:creator>
  <cp:lastModifiedBy>CERC</cp:lastModifiedBy>
  <cp:revision>245</cp:revision>
  <dcterms:created xsi:type="dcterms:W3CDTF">2011-09-17T19:18:47Z</dcterms:created>
  <dcterms:modified xsi:type="dcterms:W3CDTF">2013-04-09T19:27:18Z</dcterms:modified>
</cp:coreProperties>
</file>