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82" autoAdjust="0"/>
  </p:normalViewPr>
  <p:slideViewPr>
    <p:cSldViewPr>
      <p:cViewPr varScale="1">
        <p:scale>
          <a:sx n="109" d="100"/>
          <a:sy n="109" d="100"/>
        </p:scale>
        <p:origin x="-9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79DD6-D4AE-4555-8A6E-81FE9139DA2D}" type="datetimeFigureOut">
              <a:rPr lang="nl-BE" smtClean="0"/>
              <a:pPr/>
              <a:t>11/04/2013</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00B74-9FF3-4AD0-B1C6-82630AF0DC12}" type="slidenum">
              <a:rPr lang="nl-BE" smtClean="0"/>
              <a:pPr/>
              <a:t>‹#›</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solidFill>
                  <a:srgbClr val="FF0000"/>
                </a:solidFill>
              </a:rPr>
              <a:t>ABOUT</a:t>
            </a:r>
          </a:p>
          <a:p>
            <a:endParaRPr lang="en-US" dirty="0" smtClean="0"/>
          </a:p>
          <a:p>
            <a:r>
              <a:rPr lang="en-US" dirty="0" smtClean="0"/>
              <a:t>ATMOSYS is a LIFE+ Environment Policy &amp; Governance project co-financed by the European Commission. Within this project, a generic web-based service is developed, containing novel elements specifically designed to evaluate and </a:t>
            </a:r>
            <a:r>
              <a:rPr lang="en-US" dirty="0" err="1" smtClean="0"/>
              <a:t>analyse</a:t>
            </a:r>
            <a:r>
              <a:rPr lang="en-US" dirty="0" smtClean="0"/>
              <a:t> air pollution in European hot spot regions. The system is established for the hotspot region Flanders in the North of Belgium but can be deployed in other regions as well.</a:t>
            </a:r>
          </a:p>
          <a:p>
            <a:r>
              <a:rPr lang="en-US" dirty="0" smtClean="0"/>
              <a:t>The established system is based on advanced technology, including prognostic 3-D atmospheric computer models, results from recent and on-going air pollution measurement campaigns in urban agglomerations and generic OGC-communication protocols to facilitate a fully automated web-based service.</a:t>
            </a:r>
          </a:p>
          <a:p>
            <a:endParaRPr lang="nl-BE" dirty="0" smtClean="0"/>
          </a:p>
          <a:p>
            <a:endParaRPr lang="en-US" dirty="0" smtClean="0"/>
          </a:p>
          <a:p>
            <a:r>
              <a:rPr lang="en-US" dirty="0" smtClean="0"/>
              <a:t>The ATMOSYS system offers the opportunity to explore forecasted as well as historical data records of air pollution at neighborhood scale by means of animated spatial maps, time series or statistics of the relevant air pollution indicators (ozone, particulate matter, NO2, elemental carbon?). Regional scale air pollution simulations are combined with high resolution street level models in order to capture all relevant spatial scales of the air pollution phenomenon. In addition to the well-established fixed monitoring network in Belgium, dedicated measurement campaigns were setup in various Flemish cities in order to assess the air quality differences between urban background, urban and street canyon locations. Near real time monitoring data and model results (including data assimilation techniques) are made available in a web platform by means of INSPIRE compliant ICT technology to offer citizens and policy makers a multitude of data about local air pollution in European cities.</a:t>
            </a:r>
          </a:p>
          <a:p>
            <a:endParaRPr lang="nl-BE" dirty="0"/>
          </a:p>
        </p:txBody>
      </p:sp>
      <p:sp>
        <p:nvSpPr>
          <p:cNvPr id="4" name="Slide Number Placeholder 3"/>
          <p:cNvSpPr>
            <a:spLocks noGrp="1"/>
          </p:cNvSpPr>
          <p:nvPr>
            <p:ph type="sldNum" sz="quarter" idx="10"/>
          </p:nvPr>
        </p:nvSpPr>
        <p:spPr/>
        <p:txBody>
          <a:bodyPr/>
          <a:lstStyle/>
          <a:p>
            <a:fld id="{B6000B74-9FF3-4AD0-B1C6-82630AF0DC12}" type="slidenum">
              <a:rPr lang="nl-BE" smtClean="0"/>
              <a:pPr/>
              <a:t>2</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p:nvSpPr>
        <p:spPr bwMode="auto">
          <a:xfrm>
            <a:off x="1357313" y="2857500"/>
            <a:ext cx="914400" cy="228600"/>
          </a:xfrm>
          <a:prstGeom prst="rect">
            <a:avLst/>
          </a:prstGeom>
          <a:noFill/>
          <a:ln w="9525">
            <a:noFill/>
            <a:miter lim="800000"/>
            <a:headEnd/>
            <a:tailEnd/>
          </a:ln>
        </p:spPr>
        <p:txBody>
          <a:bodyPr/>
          <a:lstStyle/>
          <a:p>
            <a:pPr eaLnBrk="0" hangingPunct="0">
              <a:defRPr/>
            </a:pPr>
            <a:fld id="{0F80835B-D1D4-439F-958F-43DAB6CE1A3E}" type="datetime1">
              <a:rPr lang="en-GB" sz="1000">
                <a:ea typeface="ヒラギノ角ゴ Pro W3" pitchFamily="1" charset="-128"/>
              </a:rPr>
              <a:pPr eaLnBrk="0" hangingPunct="0">
                <a:defRPr/>
              </a:pPr>
              <a:t>11/04/2013</a:t>
            </a:fld>
            <a:endParaRPr lang="nl-BE" sz="1400" dirty="0">
              <a:ea typeface="ヒラギノ角ゴ Pro W3" pitchFamily="1" charset="-128"/>
            </a:endParaRPr>
          </a:p>
        </p:txBody>
      </p:sp>
      <p:sp>
        <p:nvSpPr>
          <p:cNvPr id="6146" name="Rectangle 2"/>
          <p:cNvSpPr>
            <a:spLocks noGrp="1" noChangeArrowheads="1"/>
          </p:cNvSpPr>
          <p:nvPr>
            <p:ph type="ctrTitle"/>
          </p:nvPr>
        </p:nvSpPr>
        <p:spPr>
          <a:xfrm>
            <a:off x="1371600" y="3090863"/>
            <a:ext cx="6369050" cy="720725"/>
          </a:xfrm>
        </p:spPr>
        <p:txBody>
          <a:bodyPr/>
          <a:lstStyle>
            <a:lvl1pPr>
              <a:defRPr sz="2800">
                <a:solidFill>
                  <a:srgbClr val="34A3DC"/>
                </a:solidFill>
              </a:defRPr>
            </a:lvl1pPr>
          </a:lstStyle>
          <a:p>
            <a:r>
              <a:rPr lang="en-US" smtClean="0"/>
              <a:t>Click to edit Master title style</a:t>
            </a:r>
            <a:endParaRPr lang="nl-BE" dirty="0"/>
          </a:p>
        </p:txBody>
      </p:sp>
      <p:sp>
        <p:nvSpPr>
          <p:cNvPr id="6147" name="Rectangle 3"/>
          <p:cNvSpPr>
            <a:spLocks noGrp="1" noChangeArrowheads="1"/>
          </p:cNvSpPr>
          <p:nvPr>
            <p:ph type="subTitle" idx="1"/>
          </p:nvPr>
        </p:nvSpPr>
        <p:spPr>
          <a:xfrm>
            <a:off x="1371600" y="3811588"/>
            <a:ext cx="6400800" cy="481012"/>
          </a:xfrm>
        </p:spPr>
        <p:txBody>
          <a:bodyPr/>
          <a:lstStyle>
            <a:lvl1pPr marL="0" indent="0">
              <a:buFont typeface="Arial" charset="0"/>
              <a:buNone/>
              <a:defRPr sz="1800"/>
            </a:lvl1pPr>
          </a:lstStyle>
          <a:p>
            <a:r>
              <a:rPr lang="en-US" smtClean="0"/>
              <a:t>Click to edit Master subtitle style</a:t>
            </a:r>
            <a:endParaRPr lang="nl-BE" dirty="0"/>
          </a:p>
        </p:txBody>
      </p:sp>
      <p:pic>
        <p:nvPicPr>
          <p:cNvPr id="16392" name="Picture 8" descr="U:\Document\_Ads - Beeldbewerking &amp; Presentaties\_templates_ppt\2013\hoofding landscape.png"/>
          <p:cNvPicPr>
            <a:picLocks noChangeAspect="1" noChangeArrowheads="1"/>
          </p:cNvPicPr>
          <p:nvPr userDrawn="1"/>
        </p:nvPicPr>
        <p:blipFill>
          <a:blip r:embed="rId2" cstate="print"/>
          <a:srcRect/>
          <a:stretch>
            <a:fillRect/>
          </a:stretch>
        </p:blipFill>
        <p:spPr bwMode="auto">
          <a:xfrm>
            <a:off x="0" y="-27384"/>
            <a:ext cx="9155112" cy="2492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B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creen_02"/>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2" name="Rectangle 8"/>
          <p:cNvSpPr>
            <a:spLocks noChangeArrowheads="1"/>
          </p:cNvSpPr>
          <p:nvPr/>
        </p:nvSpPr>
        <p:spPr bwMode="auto">
          <a:xfrm>
            <a:off x="4114800" y="6477000"/>
            <a:ext cx="914400" cy="228600"/>
          </a:xfrm>
          <a:prstGeom prst="rect">
            <a:avLst/>
          </a:prstGeom>
          <a:noFill/>
          <a:ln w="9525">
            <a:noFill/>
            <a:miter lim="800000"/>
            <a:headEnd/>
            <a:tailEnd/>
          </a:ln>
        </p:spPr>
        <p:txBody>
          <a:bodyPr/>
          <a:lstStyle/>
          <a:p>
            <a:pPr eaLnBrk="0" hangingPunct="0">
              <a:defRPr/>
            </a:pPr>
            <a:fld id="{5A22D428-6735-4D56-B980-2007DCFA8AA5}" type="datetime1">
              <a:rPr lang="en-GB" sz="1000">
                <a:ea typeface="ヒラギノ角ゴ Pro W3" pitchFamily="1" charset="-128"/>
              </a:rPr>
              <a:pPr eaLnBrk="0" hangingPunct="0">
                <a:defRPr/>
              </a:pPr>
              <a:t>11/04/2013</a:t>
            </a:fld>
            <a:endParaRPr lang="nl-BE" sz="1400">
              <a:ea typeface="ヒラギノ角ゴ Pro W3" pitchFamily="1" charset="-128"/>
            </a:endParaRPr>
          </a:p>
        </p:txBody>
      </p:sp>
      <p:sp>
        <p:nvSpPr>
          <p:cNvPr id="1033" name="Rectangle 9"/>
          <p:cNvSpPr>
            <a:spLocks noChangeArrowheads="1"/>
          </p:cNvSpPr>
          <p:nvPr/>
        </p:nvSpPr>
        <p:spPr bwMode="auto">
          <a:xfrm>
            <a:off x="7620000" y="6477000"/>
            <a:ext cx="838200" cy="228600"/>
          </a:xfrm>
          <a:prstGeom prst="rect">
            <a:avLst/>
          </a:prstGeom>
          <a:noFill/>
          <a:ln w="9525">
            <a:noFill/>
            <a:miter lim="800000"/>
            <a:headEnd/>
            <a:tailEnd/>
          </a:ln>
        </p:spPr>
        <p:txBody>
          <a:bodyPr/>
          <a:lstStyle/>
          <a:p>
            <a:pPr algn="r" eaLnBrk="0" hangingPunct="0">
              <a:defRPr/>
            </a:pPr>
            <a:fld id="{1C0F991C-418A-4407-9892-228CC7BD63F7}" type="slidenum">
              <a:rPr lang="nl-NL" sz="1000">
                <a:ea typeface="ヒラギノ角ゴ Pro W3" pitchFamily="1" charset="-128"/>
              </a:rPr>
              <a:pPr algn="r" eaLnBrk="0" hangingPunct="0">
                <a:defRPr/>
              </a:pPr>
              <a:t>‹#›</a:t>
            </a:fld>
            <a:endParaRPr lang="nl-NL" sz="1400">
              <a:ea typeface="ヒラギノ角ゴ Pro W3" pitchFamily="1" charset="-128"/>
            </a:endParaRPr>
          </a:p>
        </p:txBody>
      </p:sp>
      <p:sp>
        <p:nvSpPr>
          <p:cNvPr id="1034" name="Rectangle 10"/>
          <p:cNvSpPr>
            <a:spLocks noChangeArrowheads="1"/>
          </p:cNvSpPr>
          <p:nvPr/>
        </p:nvSpPr>
        <p:spPr bwMode="auto">
          <a:xfrm>
            <a:off x="4132909" y="6659563"/>
            <a:ext cx="885179" cy="200055"/>
          </a:xfrm>
          <a:prstGeom prst="rect">
            <a:avLst/>
          </a:prstGeom>
          <a:noFill/>
          <a:ln w="9525">
            <a:noFill/>
            <a:miter lim="800000"/>
            <a:headEnd/>
            <a:tailEnd/>
          </a:ln>
          <a:effectLst/>
        </p:spPr>
        <p:txBody>
          <a:bodyPr wrap="none">
            <a:spAutoFit/>
          </a:bodyPr>
          <a:lstStyle/>
          <a:p>
            <a:pPr algn="r" eaLnBrk="0" hangingPunct="0">
              <a:defRPr/>
            </a:pPr>
            <a:r>
              <a:rPr lang="nl-BE" sz="700" dirty="0">
                <a:ea typeface="ヒラギノ角ゴ Pro W3" pitchFamily="1" charset="-128"/>
              </a:rPr>
              <a:t>© </a:t>
            </a:r>
            <a:r>
              <a:rPr lang="nl-BE" sz="700" dirty="0" smtClean="0">
                <a:ea typeface="ヒラギノ角ゴ Pro W3" pitchFamily="1" charset="-128"/>
              </a:rPr>
              <a:t>2013, </a:t>
            </a:r>
            <a:r>
              <a:rPr lang="nl-BE" sz="700" dirty="0">
                <a:ea typeface="ヒラギノ角ゴ Pro W3" pitchFamily="1" charset="-128"/>
              </a:rPr>
              <a:t>VITO NV</a:t>
            </a:r>
          </a:p>
        </p:txBody>
      </p:sp>
      <p:sp>
        <p:nvSpPr>
          <p:cNvPr id="10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BE" smtClean="0"/>
          </a:p>
        </p:txBody>
      </p:sp>
      <p:sp>
        <p:nvSpPr>
          <p:cNvPr id="10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smtClean="0"/>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defRPr>
      </a:lvl2pPr>
      <a:lvl3pPr algn="l" rtl="0" eaLnBrk="1" fontAlgn="base" hangingPunct="1">
        <a:spcBef>
          <a:spcPct val="0"/>
        </a:spcBef>
        <a:spcAft>
          <a:spcPct val="0"/>
        </a:spcAft>
        <a:defRPr sz="3200" b="1">
          <a:solidFill>
            <a:schemeClr val="tx2"/>
          </a:solidFill>
          <a:latin typeface="Arial" charset="0"/>
        </a:defRPr>
      </a:lvl3pPr>
      <a:lvl4pPr algn="l" rtl="0" eaLnBrk="1" fontAlgn="base" hangingPunct="1">
        <a:spcBef>
          <a:spcPct val="0"/>
        </a:spcBef>
        <a:spcAft>
          <a:spcPct val="0"/>
        </a:spcAft>
        <a:defRPr sz="3200" b="1">
          <a:solidFill>
            <a:schemeClr val="tx2"/>
          </a:solidFill>
          <a:latin typeface="Arial" charset="0"/>
        </a:defRPr>
      </a:lvl4pPr>
      <a:lvl5pPr algn="l" rtl="0" eaLnBrk="1" fontAlgn="base" hangingPunct="1">
        <a:spcBef>
          <a:spcPct val="0"/>
        </a:spcBef>
        <a:spcAft>
          <a:spcPct val="0"/>
        </a:spcAft>
        <a:defRPr sz="3200" b="1">
          <a:solidFill>
            <a:schemeClr val="tx2"/>
          </a:solidFill>
          <a:latin typeface="Arial"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1" fontAlgn="base" hangingPunct="1">
        <a:spcBef>
          <a:spcPct val="20000"/>
        </a:spcBef>
        <a:spcAft>
          <a:spcPct val="0"/>
        </a:spcAft>
        <a:buClr>
          <a:srgbClr val="34A3DC"/>
        </a:buClr>
        <a:buFont typeface="Arial" charset="0"/>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34A3DC"/>
        </a:buClr>
        <a:buFont typeface="Arial" charset="0"/>
        <a:buChar char="»"/>
        <a:defRPr sz="2000">
          <a:solidFill>
            <a:schemeClr val="tx1"/>
          </a:solidFill>
          <a:latin typeface="+mn-lt"/>
        </a:defRPr>
      </a:lvl2pPr>
      <a:lvl3pPr marL="1143000" indent="-228600" algn="l" rtl="0" eaLnBrk="1" fontAlgn="base" hangingPunct="1">
        <a:spcBef>
          <a:spcPct val="20000"/>
        </a:spcBef>
        <a:spcAft>
          <a:spcPct val="0"/>
        </a:spcAft>
        <a:buClr>
          <a:srgbClr val="34A3DC"/>
        </a:buClr>
        <a:buFont typeface="Arial" charset="0"/>
        <a:buChar char="»"/>
        <a:defRPr sz="2000">
          <a:solidFill>
            <a:schemeClr val="tx1"/>
          </a:solidFill>
          <a:latin typeface="+mn-lt"/>
        </a:defRPr>
      </a:lvl3pPr>
      <a:lvl4pPr marL="1600200" indent="-228600" algn="l" rtl="0" eaLnBrk="1" fontAlgn="base" hangingPunct="1">
        <a:spcBef>
          <a:spcPct val="20000"/>
        </a:spcBef>
        <a:spcAft>
          <a:spcPct val="0"/>
        </a:spcAft>
        <a:buClr>
          <a:srgbClr val="34A3DC"/>
        </a:buClr>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Clr>
          <a:srgbClr val="34A3DC"/>
        </a:buClr>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Clr>
          <a:srgbClr val="34A3DC"/>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rgbClr val="34A3DC"/>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rgbClr val="34A3DC"/>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rgbClr val="34A3DC"/>
        </a:buClr>
        <a:buFont typeface="Arial" charset="0"/>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atmosys.eu/atmosys/faces/index.j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tmosys.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tmosys.e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284339"/>
            <a:ext cx="6369050" cy="720725"/>
          </a:xfrm>
        </p:spPr>
        <p:txBody>
          <a:bodyPr/>
          <a:lstStyle/>
          <a:p>
            <a:r>
              <a:rPr lang="nl-BE" dirty="0" smtClean="0"/>
              <a:t>ATMOSYS Model </a:t>
            </a:r>
            <a:r>
              <a:rPr lang="nl-BE" dirty="0" err="1" smtClean="0"/>
              <a:t>Evaluation</a:t>
            </a:r>
            <a:r>
              <a:rPr lang="nl-BE" dirty="0" smtClean="0"/>
              <a:t> Tool</a:t>
            </a:r>
            <a:br>
              <a:rPr lang="nl-BE" dirty="0" smtClean="0"/>
            </a:br>
            <a:r>
              <a:rPr lang="nl-BE" dirty="0" smtClean="0"/>
              <a:t>Online Delta Tool</a:t>
            </a:r>
            <a:endParaRPr lang="nl-BE" dirty="0"/>
          </a:p>
        </p:txBody>
      </p:sp>
      <p:sp>
        <p:nvSpPr>
          <p:cNvPr id="3" name="Subtitle 2"/>
          <p:cNvSpPr>
            <a:spLocks noGrp="1"/>
          </p:cNvSpPr>
          <p:nvPr>
            <p:ph type="subTitle" idx="1"/>
          </p:nvPr>
        </p:nvSpPr>
        <p:spPr>
          <a:xfrm>
            <a:off x="1371600" y="4244132"/>
            <a:ext cx="6224736" cy="481012"/>
          </a:xfrm>
        </p:spPr>
        <p:txBody>
          <a:bodyPr/>
          <a:lstStyle/>
          <a:p>
            <a:r>
              <a:rPr lang="nl-BE" dirty="0" smtClean="0"/>
              <a:t>L. Blyth, N. Castermans, G. Driesen, S. Janssen, W. Lefebvre, </a:t>
            </a:r>
          </a:p>
          <a:p>
            <a:r>
              <a:rPr lang="nl-BE" dirty="0" smtClean="0"/>
              <a:t>T. Op ‘t Eyndt, W. Peelaerts, N. Smeets, S. Van Looy, </a:t>
            </a:r>
          </a:p>
          <a:p>
            <a:r>
              <a:rPr lang="nl-BE" u="sng" dirty="0" smtClean="0"/>
              <a:t>N. Veldeman</a:t>
            </a:r>
            <a:r>
              <a:rPr lang="nl-BE" dirty="0" smtClean="0"/>
              <a:t>, P. Viaene, P. Vos and S. </a:t>
            </a:r>
            <a:r>
              <a:rPr lang="nl-BE" dirty="0" smtClean="0"/>
              <a:t>Vranckx, …   -  VITO  </a:t>
            </a:r>
          </a:p>
          <a:p>
            <a:endParaRPr lang="nl-BE" dirty="0" smtClean="0"/>
          </a:p>
          <a:p>
            <a:r>
              <a:rPr lang="nl-BE" dirty="0" smtClean="0"/>
              <a:t>D. Celis, S. Mariën, E. </a:t>
            </a:r>
            <a:r>
              <a:rPr lang="nl-BE" dirty="0" err="1" smtClean="0"/>
              <a:t>Roekens</a:t>
            </a:r>
            <a:r>
              <a:rPr lang="nl-BE" dirty="0" smtClean="0"/>
              <a:t>, D. Roet, M.-R. Van den Hende, </a:t>
            </a:r>
          </a:p>
          <a:p>
            <a:r>
              <a:rPr lang="nl-BE" dirty="0" smtClean="0"/>
              <a:t>K. Decoene, F. Fierens, E. Trimpeneers, … - VMM / IRCEL</a:t>
            </a:r>
          </a:p>
          <a:p>
            <a:endParaRPr lang="nl-BE" dirty="0" smtClean="0"/>
          </a:p>
          <a:p>
            <a:r>
              <a:rPr lang="nl-BE" dirty="0" smtClean="0"/>
              <a:t> </a:t>
            </a:r>
            <a:endParaRPr lang="nl-BE" dirty="0" smtClean="0"/>
          </a:p>
          <a:p>
            <a:endParaRPr lang="nl-BE"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nl-BE" dirty="0" smtClean="0"/>
              <a:t>ATMOSYS project</a:t>
            </a:r>
            <a:endParaRPr lang="nl-BE" dirty="0"/>
          </a:p>
        </p:txBody>
      </p:sp>
      <p:sp>
        <p:nvSpPr>
          <p:cNvPr id="3" name="Content Placeholder 2"/>
          <p:cNvSpPr>
            <a:spLocks noGrp="1"/>
          </p:cNvSpPr>
          <p:nvPr>
            <p:ph idx="1"/>
          </p:nvPr>
        </p:nvSpPr>
        <p:spPr>
          <a:xfrm>
            <a:off x="457200" y="1268760"/>
            <a:ext cx="8507288" cy="4525963"/>
          </a:xfrm>
        </p:spPr>
        <p:txBody>
          <a:bodyPr/>
          <a:lstStyle/>
          <a:p>
            <a:pPr>
              <a:defRPr/>
            </a:pPr>
            <a:r>
              <a:rPr lang="en-GB" sz="1800" b="1" dirty="0" smtClean="0"/>
              <a:t>Goal:</a:t>
            </a:r>
            <a:r>
              <a:rPr lang="en-GB" sz="1800" dirty="0" smtClean="0"/>
              <a:t> “</a:t>
            </a:r>
            <a:r>
              <a:rPr lang="en-GB" sz="1800" i="1" dirty="0" smtClean="0"/>
              <a:t>Generic </a:t>
            </a:r>
            <a:r>
              <a:rPr lang="en-GB" sz="1800" dirty="0" smtClean="0"/>
              <a:t>w</a:t>
            </a:r>
            <a:r>
              <a:rPr lang="en-GB" sz="1800" i="1" dirty="0" smtClean="0"/>
              <a:t>eb-based service for regional and local air quality management”  </a:t>
            </a:r>
          </a:p>
          <a:p>
            <a:pPr>
              <a:defRPr/>
            </a:pPr>
            <a:r>
              <a:rPr lang="en-GB" sz="1800" b="1" dirty="0" smtClean="0"/>
              <a:t>Where: </a:t>
            </a:r>
            <a:r>
              <a:rPr lang="en-GB" sz="1800" dirty="0" smtClean="0"/>
              <a:t> </a:t>
            </a:r>
            <a:r>
              <a:rPr lang="en-US" sz="1800" dirty="0" smtClean="0"/>
              <a:t>hotspot region Flanders (Belgium) - can be deployed in other regions as well</a:t>
            </a:r>
            <a:endParaRPr lang="en-GB" sz="1800" b="1" dirty="0" smtClean="0">
              <a:solidFill>
                <a:srgbClr val="FF0000"/>
              </a:solidFill>
            </a:endParaRPr>
          </a:p>
          <a:p>
            <a:pPr>
              <a:defRPr/>
            </a:pPr>
            <a:endParaRPr lang="en-GB" sz="1800" b="1" dirty="0" smtClean="0"/>
          </a:p>
          <a:p>
            <a:pPr>
              <a:defRPr/>
            </a:pPr>
            <a:r>
              <a:rPr lang="en-GB" sz="1800" b="1" dirty="0" smtClean="0"/>
              <a:t>Duration: </a:t>
            </a:r>
            <a:r>
              <a:rPr lang="en-GB" sz="1800" dirty="0" smtClean="0"/>
              <a:t>3.3 year (2010-2013)</a:t>
            </a:r>
          </a:p>
          <a:p>
            <a:pPr>
              <a:defRPr/>
            </a:pPr>
            <a:r>
              <a:rPr lang="en-GB" sz="1800" b="1" dirty="0" smtClean="0"/>
              <a:t>Resources</a:t>
            </a:r>
            <a:r>
              <a:rPr lang="en-GB" sz="1800" dirty="0" smtClean="0"/>
              <a:t>	</a:t>
            </a:r>
          </a:p>
          <a:p>
            <a:pPr lvl="1">
              <a:defRPr/>
            </a:pPr>
            <a:r>
              <a:rPr lang="en-GB" sz="1800" dirty="0" smtClean="0"/>
              <a:t>Total budget ~ 2.3 M€ </a:t>
            </a:r>
          </a:p>
          <a:p>
            <a:pPr lvl="1">
              <a:defRPr/>
            </a:pPr>
            <a:r>
              <a:rPr lang="en-US" sz="1800" dirty="0" smtClean="0"/>
              <a:t>LIFE+ project co-financed by the European Commission</a:t>
            </a:r>
            <a:endParaRPr lang="en-GB" sz="1800" dirty="0" smtClean="0"/>
          </a:p>
          <a:p>
            <a:pPr>
              <a:defRPr/>
            </a:pPr>
            <a:endParaRPr lang="en-GB" sz="1800" b="1" dirty="0" smtClean="0"/>
          </a:p>
          <a:p>
            <a:pPr>
              <a:defRPr/>
            </a:pPr>
            <a:r>
              <a:rPr lang="en-GB" sz="1800" b="1" dirty="0" smtClean="0"/>
              <a:t>Partners:  </a:t>
            </a:r>
          </a:p>
          <a:p>
            <a:pPr lvl="1">
              <a:defRPr/>
            </a:pPr>
            <a:r>
              <a:rPr lang="en-GB" sz="1800" dirty="0" smtClean="0"/>
              <a:t>VITO Air Quality Modelling Unit</a:t>
            </a:r>
          </a:p>
          <a:p>
            <a:pPr lvl="1">
              <a:defRPr/>
            </a:pPr>
            <a:r>
              <a:rPr lang="en-GB" sz="1800" dirty="0" smtClean="0"/>
              <a:t>VMM Flemish Environmental Agency</a:t>
            </a:r>
          </a:p>
          <a:p>
            <a:pPr lvl="2">
              <a:defRPr/>
            </a:pPr>
            <a:r>
              <a:rPr lang="nl-BE" sz="1600" dirty="0" smtClean="0"/>
              <a:t>Air </a:t>
            </a:r>
            <a:r>
              <a:rPr lang="nl-BE" sz="1600" dirty="0" err="1" smtClean="0"/>
              <a:t>Quality</a:t>
            </a:r>
            <a:r>
              <a:rPr lang="nl-BE" sz="1600" dirty="0" smtClean="0"/>
              <a:t> Unit - </a:t>
            </a:r>
            <a:r>
              <a:rPr lang="nl-BE" sz="1600" dirty="0" err="1" smtClean="0"/>
              <a:t>Monitoring</a:t>
            </a:r>
            <a:r>
              <a:rPr lang="nl-BE" sz="1600" dirty="0" smtClean="0"/>
              <a:t> and </a:t>
            </a:r>
            <a:r>
              <a:rPr lang="nl-BE" sz="1600" dirty="0" err="1" smtClean="0"/>
              <a:t>Modelling</a:t>
            </a:r>
            <a:r>
              <a:rPr lang="nl-BE" sz="1600" dirty="0" smtClean="0"/>
              <a:t> (Edward </a:t>
            </a:r>
            <a:r>
              <a:rPr lang="nl-BE" sz="1600" dirty="0" err="1" smtClean="0"/>
              <a:t>Roekens</a:t>
            </a:r>
            <a:r>
              <a:rPr lang="nl-BE" sz="1600" dirty="0" smtClean="0"/>
              <a:t>/David Celis)</a:t>
            </a:r>
          </a:p>
          <a:p>
            <a:pPr lvl="2">
              <a:defRPr/>
            </a:pPr>
            <a:r>
              <a:rPr lang="nl-BE" sz="1600" dirty="0" smtClean="0"/>
              <a:t>Air </a:t>
            </a:r>
            <a:r>
              <a:rPr lang="nl-BE" sz="1600" dirty="0" err="1" smtClean="0"/>
              <a:t>Emission</a:t>
            </a:r>
            <a:r>
              <a:rPr lang="nl-BE" sz="1600" dirty="0" smtClean="0"/>
              <a:t> </a:t>
            </a:r>
            <a:r>
              <a:rPr lang="nl-BE" sz="1600" dirty="0" err="1" smtClean="0"/>
              <a:t>Inventory</a:t>
            </a:r>
            <a:r>
              <a:rPr lang="nl-BE" sz="1600" dirty="0" smtClean="0"/>
              <a:t>  Unit (Marie-Rose Van den Hende)</a:t>
            </a:r>
          </a:p>
          <a:p>
            <a:pPr lvl="1">
              <a:defRPr/>
            </a:pPr>
            <a:r>
              <a:rPr lang="en-US" sz="1800" dirty="0" smtClean="0"/>
              <a:t>Belgian Interregional Environmental Agency (I</a:t>
            </a:r>
            <a:r>
              <a:rPr lang="nl-BE" sz="1800" dirty="0" smtClean="0"/>
              <a:t>RCEL, Frans Fierens)</a:t>
            </a:r>
            <a:endParaRPr lang="en-GB" sz="1800" dirty="0" smtClean="0"/>
          </a:p>
          <a:p>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nl-BE" dirty="0" err="1" smtClean="0"/>
              <a:t>Generic</a:t>
            </a:r>
            <a:r>
              <a:rPr lang="nl-BE" dirty="0" smtClean="0"/>
              <a:t> </a:t>
            </a:r>
            <a:r>
              <a:rPr lang="nl-BE" dirty="0" err="1" smtClean="0"/>
              <a:t>web-based</a:t>
            </a:r>
            <a:r>
              <a:rPr lang="nl-BE" dirty="0" smtClean="0"/>
              <a:t> service</a:t>
            </a:r>
            <a:endParaRPr lang="nl-BE" dirty="0"/>
          </a:p>
        </p:txBody>
      </p:sp>
      <p:sp>
        <p:nvSpPr>
          <p:cNvPr id="3" name="Content Placeholder 2"/>
          <p:cNvSpPr>
            <a:spLocks noGrp="1"/>
          </p:cNvSpPr>
          <p:nvPr>
            <p:ph idx="1"/>
          </p:nvPr>
        </p:nvSpPr>
        <p:spPr>
          <a:xfrm>
            <a:off x="457200" y="1268760"/>
            <a:ext cx="8229600" cy="4525963"/>
          </a:xfrm>
        </p:spPr>
        <p:txBody>
          <a:bodyPr/>
          <a:lstStyle/>
          <a:p>
            <a:r>
              <a:rPr lang="en-GB" sz="1800" b="1" dirty="0" smtClean="0"/>
              <a:t>Goal:</a:t>
            </a:r>
            <a:r>
              <a:rPr lang="en-GB" sz="1800" dirty="0" smtClean="0"/>
              <a:t> “</a:t>
            </a:r>
            <a:r>
              <a:rPr lang="en-GB" sz="1800" i="1" dirty="0" smtClean="0"/>
              <a:t>Generic </a:t>
            </a:r>
            <a:r>
              <a:rPr lang="en-GB" sz="1800" dirty="0" smtClean="0"/>
              <a:t>w</a:t>
            </a:r>
            <a:r>
              <a:rPr lang="en-GB" sz="1800" i="1" dirty="0" smtClean="0"/>
              <a:t>eb-based service for regional and local air quality management” </a:t>
            </a:r>
          </a:p>
          <a:p>
            <a:pPr lvl="1"/>
            <a:endParaRPr lang="en-US" sz="1800" dirty="0" smtClean="0"/>
          </a:p>
          <a:p>
            <a:pPr lvl="1"/>
            <a:r>
              <a:rPr lang="en-US" sz="1800" dirty="0" smtClean="0"/>
              <a:t>The service</a:t>
            </a:r>
          </a:p>
          <a:p>
            <a:pPr lvl="2"/>
            <a:r>
              <a:rPr lang="en-US" sz="1800" dirty="0" smtClean="0"/>
              <a:t>allows policymakers </a:t>
            </a:r>
          </a:p>
          <a:p>
            <a:pPr lvl="2"/>
            <a:r>
              <a:rPr lang="en-US" sz="1800" dirty="0" smtClean="0"/>
              <a:t>to visualize, assess, and validate </a:t>
            </a:r>
          </a:p>
          <a:p>
            <a:pPr lvl="2"/>
            <a:r>
              <a:rPr lang="en-US" sz="1800" dirty="0" smtClean="0"/>
              <a:t>their daily air quality </a:t>
            </a:r>
            <a:r>
              <a:rPr lang="en-US" sz="1800" dirty="0" smtClean="0"/>
              <a:t>forecasts </a:t>
            </a:r>
            <a:endParaRPr lang="en-US" sz="1800" dirty="0" smtClean="0"/>
          </a:p>
          <a:p>
            <a:pPr lvl="2">
              <a:buNone/>
            </a:pPr>
            <a:r>
              <a:rPr lang="en-US" sz="1800" dirty="0" smtClean="0"/>
              <a:t>	and retrospective analyses </a:t>
            </a:r>
          </a:p>
          <a:p>
            <a:pPr lvl="1"/>
            <a:endParaRPr lang="en-US" sz="1800" dirty="0" smtClean="0"/>
          </a:p>
          <a:p>
            <a:pPr lvl="1"/>
            <a:r>
              <a:rPr lang="en-US" sz="1800" dirty="0" smtClean="0"/>
              <a:t>The </a:t>
            </a:r>
            <a:r>
              <a:rPr lang="en-US" sz="1800" dirty="0" smtClean="0"/>
              <a:t>platform </a:t>
            </a:r>
            <a:r>
              <a:rPr lang="en-US" sz="1800" dirty="0" smtClean="0"/>
              <a:t>covers </a:t>
            </a:r>
          </a:p>
          <a:p>
            <a:pPr lvl="2"/>
            <a:r>
              <a:rPr lang="en-US" sz="1800" dirty="0" smtClean="0"/>
              <a:t>multiple scales </a:t>
            </a:r>
          </a:p>
          <a:p>
            <a:pPr lvl="2"/>
            <a:r>
              <a:rPr lang="en-US" sz="1800" dirty="0" smtClean="0"/>
              <a:t>with a coherent approach to </a:t>
            </a:r>
          </a:p>
          <a:p>
            <a:pPr lvl="3"/>
            <a:r>
              <a:rPr lang="en-US" sz="1800" dirty="0" smtClean="0"/>
              <a:t>forecasts </a:t>
            </a:r>
          </a:p>
          <a:p>
            <a:pPr lvl="3"/>
            <a:r>
              <a:rPr lang="en-US" sz="1800" dirty="0" smtClean="0"/>
              <a:t>assessments </a:t>
            </a:r>
          </a:p>
          <a:p>
            <a:pPr lvl="3"/>
            <a:r>
              <a:rPr lang="en-US" sz="1800" dirty="0" smtClean="0"/>
              <a:t>and scenario studies</a:t>
            </a:r>
            <a:endParaRPr lang="nl-BE" sz="1800" dirty="0" smtClean="0"/>
          </a:p>
        </p:txBody>
      </p:sp>
      <p:pic>
        <p:nvPicPr>
          <p:cNvPr id="5" name="Picture 5">
            <a:hlinkClick r:id="rId2"/>
          </p:cNvPr>
          <p:cNvPicPr>
            <a:picLocks noChangeAspect="1" noChangeArrowheads="1"/>
          </p:cNvPicPr>
          <p:nvPr/>
        </p:nvPicPr>
        <p:blipFill>
          <a:blip r:embed="rId3" cstate="print"/>
          <a:srcRect/>
          <a:stretch>
            <a:fillRect/>
          </a:stretch>
        </p:blipFill>
        <p:spPr bwMode="auto">
          <a:xfrm>
            <a:off x="5724128" y="1700807"/>
            <a:ext cx="3024336" cy="5004685"/>
          </a:xfrm>
          <a:prstGeom prst="rect">
            <a:avLst/>
          </a:prstGeom>
          <a:noFill/>
          <a:ln w="9525">
            <a:solidFill>
              <a:schemeClr val="tx2"/>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nl-BE" dirty="0" err="1" smtClean="0"/>
              <a:t>Conclusions</a:t>
            </a:r>
            <a:endParaRPr lang="nl-BE" dirty="0"/>
          </a:p>
        </p:txBody>
      </p:sp>
      <p:sp>
        <p:nvSpPr>
          <p:cNvPr id="3" name="Content Placeholder 2"/>
          <p:cNvSpPr>
            <a:spLocks noGrp="1"/>
          </p:cNvSpPr>
          <p:nvPr>
            <p:ph idx="1"/>
          </p:nvPr>
        </p:nvSpPr>
        <p:spPr>
          <a:xfrm>
            <a:off x="457200" y="1268760"/>
            <a:ext cx="8435280" cy="4525963"/>
          </a:xfrm>
        </p:spPr>
        <p:txBody>
          <a:bodyPr/>
          <a:lstStyle/>
          <a:p>
            <a:r>
              <a:rPr lang="en-GB" sz="1800" b="1" dirty="0" smtClean="0"/>
              <a:t>ATMOSYS Goal:</a:t>
            </a:r>
            <a:r>
              <a:rPr lang="en-GB" sz="1800" dirty="0" smtClean="0"/>
              <a:t> “</a:t>
            </a:r>
            <a:r>
              <a:rPr lang="en-GB" sz="1800" i="1" dirty="0" smtClean="0"/>
              <a:t>Generic </a:t>
            </a:r>
            <a:r>
              <a:rPr lang="en-GB" sz="1800" dirty="0" smtClean="0"/>
              <a:t>w</a:t>
            </a:r>
            <a:r>
              <a:rPr lang="en-GB" sz="1800" i="1" dirty="0" smtClean="0"/>
              <a:t>eb-based service for regional and local AQ management” </a:t>
            </a:r>
          </a:p>
          <a:p>
            <a:pPr lvl="1"/>
            <a:r>
              <a:rPr lang="en-GB" sz="1800" dirty="0" smtClean="0"/>
              <a:t>Generic – can be deployed in every hot spot region</a:t>
            </a:r>
          </a:p>
          <a:p>
            <a:pPr lvl="1"/>
            <a:r>
              <a:rPr lang="en-GB" sz="1800" dirty="0" smtClean="0"/>
              <a:t>Web-based – and thus user friendly</a:t>
            </a:r>
          </a:p>
          <a:p>
            <a:pPr lvl="1"/>
            <a:r>
              <a:rPr lang="en-GB" sz="1800" dirty="0" smtClean="0"/>
              <a:t>Service for regional and local AQ management – can be customized</a:t>
            </a:r>
          </a:p>
          <a:p>
            <a:pPr lvl="1"/>
            <a:endParaRPr lang="en-GB" sz="1800" i="1" dirty="0" smtClean="0"/>
          </a:p>
          <a:p>
            <a:r>
              <a:rPr lang="en-GB" sz="1800" b="1" dirty="0" smtClean="0"/>
              <a:t>Model Evaluation Tool (Online Delta Tool)</a:t>
            </a:r>
          </a:p>
          <a:p>
            <a:pPr lvl="1"/>
            <a:r>
              <a:rPr lang="en-GB" sz="1800" dirty="0" smtClean="0"/>
              <a:t>Online</a:t>
            </a:r>
          </a:p>
          <a:p>
            <a:pPr lvl="1"/>
            <a:r>
              <a:rPr lang="en-GB" sz="1800" dirty="0" smtClean="0"/>
              <a:t>Synchronized with JRC Delta Tool </a:t>
            </a:r>
            <a:r>
              <a:rPr lang="en-GB" sz="1800" dirty="0" err="1" smtClean="0"/>
              <a:t>wrt</a:t>
            </a:r>
            <a:r>
              <a:rPr lang="en-GB" sz="1800" dirty="0" smtClean="0"/>
              <a:t> implemented functionalities</a:t>
            </a:r>
          </a:p>
          <a:p>
            <a:pPr lvl="2"/>
            <a:r>
              <a:rPr lang="en-GB" sz="1800" dirty="0" smtClean="0"/>
              <a:t>Allows policy makers (and modellers) to easily validate modelling tools</a:t>
            </a:r>
          </a:p>
          <a:p>
            <a:pPr lvl="1"/>
            <a:endParaRPr lang="en-GB" sz="1800" dirty="0" smtClean="0"/>
          </a:p>
          <a:p>
            <a:pPr lvl="1"/>
            <a:r>
              <a:rPr lang="en-GB" sz="1800" dirty="0" smtClean="0"/>
              <a:t>Less functionalities in playing around with parameters</a:t>
            </a:r>
          </a:p>
          <a:p>
            <a:pPr lvl="2"/>
            <a:r>
              <a:rPr lang="en-GB" sz="1800" dirty="0" smtClean="0"/>
              <a:t>Does (currently) not allow modellers to do research, e.g. to test the impact of different parameters</a:t>
            </a:r>
          </a:p>
          <a:p>
            <a:pPr lvl="1"/>
            <a:endParaRPr lang="en-GB" sz="1800" i="1" dirty="0" smtClean="0"/>
          </a:p>
          <a:p>
            <a:endParaRPr lang="en-GB" sz="1800" i="1" dirty="0" smtClean="0"/>
          </a:p>
          <a:p>
            <a:pPr lvl="1"/>
            <a:endParaRPr lang="en-US" sz="1800" dirty="0" smtClean="0"/>
          </a:p>
        </p:txBody>
      </p:sp>
      <p:sp>
        <p:nvSpPr>
          <p:cNvPr id="5" name="TextBox 4"/>
          <p:cNvSpPr txBox="1"/>
          <p:nvPr/>
        </p:nvSpPr>
        <p:spPr>
          <a:xfrm>
            <a:off x="3851920" y="5661248"/>
            <a:ext cx="4801507" cy="646331"/>
          </a:xfrm>
          <a:prstGeom prst="rect">
            <a:avLst/>
          </a:prstGeom>
          <a:solidFill>
            <a:schemeClr val="bg2">
              <a:alpha val="98000"/>
            </a:schemeClr>
          </a:solidFill>
        </p:spPr>
        <p:txBody>
          <a:bodyPr wrap="none" rtlCol="0">
            <a:spAutoFit/>
          </a:bodyPr>
          <a:lstStyle/>
          <a:p>
            <a:r>
              <a:rPr lang="nl-BE" sz="3600" dirty="0" smtClean="0">
                <a:hlinkClick r:id="rId2"/>
              </a:rPr>
              <a:t>http://www.atmosys.eu</a:t>
            </a:r>
            <a:endParaRPr lang="nl-BE"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1143000"/>
          </a:xfrm>
        </p:spPr>
        <p:txBody>
          <a:bodyPr/>
          <a:lstStyle/>
          <a:p>
            <a:pPr algn="ctr"/>
            <a:r>
              <a:rPr lang="nl-BE" sz="4000" dirty="0" err="1" smtClean="0"/>
              <a:t>Thanks</a:t>
            </a:r>
            <a:r>
              <a:rPr lang="nl-BE" sz="4000" dirty="0" smtClean="0"/>
              <a:t> </a:t>
            </a:r>
            <a:r>
              <a:rPr lang="nl-BE" sz="4000" dirty="0" err="1" smtClean="0"/>
              <a:t>for</a:t>
            </a:r>
            <a:r>
              <a:rPr lang="nl-BE" sz="4000" dirty="0" smtClean="0"/>
              <a:t> </a:t>
            </a:r>
            <a:r>
              <a:rPr lang="nl-BE" sz="4000" dirty="0" err="1" smtClean="0"/>
              <a:t>you</a:t>
            </a:r>
            <a:r>
              <a:rPr lang="nl-BE" sz="4000" dirty="0" smtClean="0"/>
              <a:t> </a:t>
            </a:r>
            <a:r>
              <a:rPr lang="nl-BE" sz="4000" dirty="0" err="1" smtClean="0"/>
              <a:t>attention</a:t>
            </a:r>
            <a:r>
              <a:rPr lang="nl-BE" sz="4000" dirty="0" smtClean="0"/>
              <a:t>!</a:t>
            </a:r>
            <a:br>
              <a:rPr lang="nl-BE" sz="4000" dirty="0" smtClean="0"/>
            </a:br>
            <a:r>
              <a:rPr lang="nl-BE" sz="4000" dirty="0" smtClean="0"/>
              <a:t/>
            </a:r>
            <a:br>
              <a:rPr lang="nl-BE" sz="4000" dirty="0" smtClean="0"/>
            </a:br>
            <a:r>
              <a:rPr lang="nl-BE" sz="4000" dirty="0" err="1" smtClean="0"/>
              <a:t>Comments</a:t>
            </a:r>
            <a:r>
              <a:rPr lang="nl-BE" sz="4000" dirty="0" smtClean="0"/>
              <a:t> / </a:t>
            </a:r>
            <a:r>
              <a:rPr lang="nl-BE" sz="4000" dirty="0" err="1" smtClean="0"/>
              <a:t>Questions</a:t>
            </a:r>
            <a:r>
              <a:rPr lang="nl-BE" sz="4000" dirty="0" smtClean="0"/>
              <a:t> / </a:t>
            </a:r>
            <a:r>
              <a:rPr lang="nl-BE" sz="4000" dirty="0" err="1" smtClean="0"/>
              <a:t>Suggestions</a:t>
            </a:r>
            <a:r>
              <a:rPr lang="nl-BE" sz="4000" dirty="0" smtClean="0"/>
              <a:t>?</a:t>
            </a:r>
            <a:endParaRPr lang="nl-BE" sz="4000" dirty="0"/>
          </a:p>
        </p:txBody>
      </p:sp>
      <p:sp>
        <p:nvSpPr>
          <p:cNvPr id="3" name="TextBox 2"/>
          <p:cNvSpPr txBox="1"/>
          <p:nvPr/>
        </p:nvSpPr>
        <p:spPr>
          <a:xfrm>
            <a:off x="2362781" y="4870901"/>
            <a:ext cx="4801507" cy="646331"/>
          </a:xfrm>
          <a:prstGeom prst="rect">
            <a:avLst/>
          </a:prstGeom>
          <a:solidFill>
            <a:schemeClr val="bg2">
              <a:alpha val="98000"/>
            </a:schemeClr>
          </a:solidFill>
        </p:spPr>
        <p:txBody>
          <a:bodyPr wrap="none" rtlCol="0">
            <a:spAutoFit/>
          </a:bodyPr>
          <a:lstStyle/>
          <a:p>
            <a:r>
              <a:rPr lang="nl-BE" sz="3600" dirty="0" smtClean="0">
                <a:hlinkClick r:id="rId2"/>
              </a:rPr>
              <a:t>http://www.atmosys.eu</a:t>
            </a:r>
            <a:endParaRPr lang="nl-BE"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Vito">
      <a:dk1>
        <a:srgbClr val="231F20"/>
      </a:dk1>
      <a:lt1>
        <a:srgbClr val="FFFFFF"/>
      </a:lt1>
      <a:dk2>
        <a:srgbClr val="002E56"/>
      </a:dk2>
      <a:lt2>
        <a:srgbClr val="FFFFFF"/>
      </a:lt2>
      <a:accent1>
        <a:srgbClr val="F58220"/>
      </a:accent1>
      <a:accent2>
        <a:srgbClr val="34A3DC"/>
      </a:accent2>
      <a:accent3>
        <a:srgbClr val="67AF3E"/>
      </a:accent3>
      <a:accent4>
        <a:srgbClr val="FFCB05"/>
      </a:accent4>
      <a:accent5>
        <a:srgbClr val="A70532"/>
      </a:accent5>
      <a:accent6>
        <a:srgbClr val="6DCFF6"/>
      </a:accent6>
      <a:hlink>
        <a:srgbClr val="0000FF"/>
      </a:hlink>
      <a:folHlink>
        <a:srgbClr val="871F78"/>
      </a:folHlink>
    </a:clrScheme>
    <a:fontScheme name="Vit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4A3DC"/>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B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34A3DC"/>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BE" sz="1800" b="0" i="0" u="none" strike="noStrike" cap="none" normalizeH="0" baseline="0" smtClean="0">
            <a:ln>
              <a:noFill/>
            </a:ln>
            <a:solidFill>
              <a:schemeClr val="tx1"/>
            </a:solidFill>
            <a:effectLst/>
            <a:latin typeface="Arial" charset="0"/>
          </a:defRPr>
        </a:defPPr>
      </a:lstStyle>
    </a:lnDef>
  </a:objectDefaults>
  <a:extraClrSchemeLst>
    <a:extraClrScheme>
      <a:clrScheme name="VITO_landscap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TO_landscape_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TO_landscape_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TO_landscape_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TO_landscape_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TO_landscape_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TO_landscape_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TO_landscape_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TO_landscape_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TO_landscape_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TO_landscape_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TO_landscape_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VITO_landscape_en 13">
        <a:dk1>
          <a:srgbClr val="000000"/>
        </a:dk1>
        <a:lt1>
          <a:srgbClr val="FFFFFF"/>
        </a:lt1>
        <a:dk2>
          <a:srgbClr val="000000"/>
        </a:dk2>
        <a:lt2>
          <a:srgbClr val="808080"/>
        </a:lt2>
        <a:accent1>
          <a:srgbClr val="34A3DC"/>
        </a:accent1>
        <a:accent2>
          <a:srgbClr val="FF0000"/>
        </a:accent2>
        <a:accent3>
          <a:srgbClr val="FFFFFF"/>
        </a:accent3>
        <a:accent4>
          <a:srgbClr val="000000"/>
        </a:accent4>
        <a:accent5>
          <a:srgbClr val="AECEEB"/>
        </a:accent5>
        <a:accent6>
          <a:srgbClr val="E70000"/>
        </a:accent6>
        <a:hlink>
          <a:srgbClr val="0000FF"/>
        </a:hlink>
        <a:folHlink>
          <a:srgbClr val="9900CC"/>
        </a:folHlink>
      </a:clrScheme>
      <a:clrMap bg1="lt1" tx1="dk1" bg2="lt2" tx2="dk2" accent1="accent1" accent2="accent2" accent3="accent3" accent4="accent4" accent5="accent5" accent6="accent6" hlink="hlink" folHlink="folHlink"/>
    </a:extraClrScheme>
    <a:extraClrScheme>
      <a:clrScheme name="VITO_landscape_en 14">
        <a:dk1>
          <a:srgbClr val="000000"/>
        </a:dk1>
        <a:lt1>
          <a:srgbClr val="FFFFFF"/>
        </a:lt1>
        <a:dk2>
          <a:srgbClr val="000000"/>
        </a:dk2>
        <a:lt2>
          <a:srgbClr val="808080"/>
        </a:lt2>
        <a:accent1>
          <a:srgbClr val="34A3DC"/>
        </a:accent1>
        <a:accent2>
          <a:srgbClr val="F58220"/>
        </a:accent2>
        <a:accent3>
          <a:srgbClr val="FFFFFF"/>
        </a:accent3>
        <a:accent4>
          <a:srgbClr val="000000"/>
        </a:accent4>
        <a:accent5>
          <a:srgbClr val="AECEEB"/>
        </a:accent5>
        <a:accent6>
          <a:srgbClr val="DE751C"/>
        </a:accent6>
        <a:hlink>
          <a:srgbClr val="00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370</TotalTime>
  <Words>558</Words>
  <Application>Microsoft Office PowerPoint</Application>
  <PresentationFormat>On-screen Show (4:3)</PresentationFormat>
  <Paragraphs>64</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ATMOSYS Model Evaluation Tool Online Delta Tool</vt:lpstr>
      <vt:lpstr>ATMOSYS project</vt:lpstr>
      <vt:lpstr>Generic web-based service</vt:lpstr>
      <vt:lpstr>Conclusions</vt:lpstr>
      <vt:lpstr>Thanks for you attention!  Comments / Questions / Suggestions?</vt:lpstr>
    </vt:vector>
  </TitlesOfParts>
  <Company>Vito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ATMOSYS Model Evaluation Tool</dc:title>
  <dc:creator>veldeman</dc:creator>
  <cp:lastModifiedBy>veldeman</cp:lastModifiedBy>
  <cp:revision>46</cp:revision>
  <dcterms:created xsi:type="dcterms:W3CDTF">2013-04-09T07:05:26Z</dcterms:created>
  <dcterms:modified xsi:type="dcterms:W3CDTF">2013-04-11T04:48:29Z</dcterms:modified>
</cp:coreProperties>
</file>